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FCD5A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740" r:id="rId5"/>
  </p:sldMasterIdLst>
  <p:notesMasterIdLst>
    <p:notesMasterId r:id="rId32"/>
  </p:notesMasterIdLst>
  <p:sldIdLst>
    <p:sldId id="260" r:id="rId6"/>
    <p:sldId id="261" r:id="rId7"/>
    <p:sldId id="272" r:id="rId8"/>
    <p:sldId id="269" r:id="rId9"/>
    <p:sldId id="2147470692" r:id="rId10"/>
    <p:sldId id="271" r:id="rId11"/>
    <p:sldId id="262" r:id="rId12"/>
    <p:sldId id="270" r:id="rId13"/>
    <p:sldId id="2147470684" r:id="rId14"/>
    <p:sldId id="2147470682" r:id="rId15"/>
    <p:sldId id="2147470681" r:id="rId16"/>
    <p:sldId id="2147470680" r:id="rId17"/>
    <p:sldId id="2147470691" r:id="rId18"/>
    <p:sldId id="2147470636" r:id="rId19"/>
    <p:sldId id="2147470685" r:id="rId20"/>
    <p:sldId id="2147470679" r:id="rId21"/>
    <p:sldId id="2147470686" r:id="rId22"/>
    <p:sldId id="2147470687" r:id="rId23"/>
    <p:sldId id="2147470688" r:id="rId24"/>
    <p:sldId id="2147470690" r:id="rId25"/>
    <p:sldId id="2147470693" r:id="rId26"/>
    <p:sldId id="2147470694" r:id="rId27"/>
    <p:sldId id="2147470677" r:id="rId28"/>
    <p:sldId id="2147470676" r:id="rId29"/>
    <p:sldId id="2147470675" r:id="rId30"/>
    <p:sldId id="2147470674"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88">
          <p15:clr>
            <a:srgbClr val="A4A3A4"/>
          </p15:clr>
        </p15:guide>
        <p15:guide id="3" orient="horz" pos="3984">
          <p15:clr>
            <a:srgbClr val="A4A3A4"/>
          </p15:clr>
        </p15:guide>
        <p15:guide id="4" orient="horz" pos="864">
          <p15:clr>
            <a:srgbClr val="A4A3A4"/>
          </p15:clr>
        </p15:guide>
        <p15:guide id="5" orient="horz" pos="3744">
          <p15:clr>
            <a:srgbClr val="A4A3A4"/>
          </p15:clr>
        </p15:guide>
        <p15:guide id="6" orient="horz" pos="1440">
          <p15:clr>
            <a:srgbClr val="A4A3A4"/>
          </p15:clr>
        </p15:guide>
        <p15:guide id="7" orient="horz" pos="4032">
          <p15:clr>
            <a:srgbClr val="A4A3A4"/>
          </p15:clr>
        </p15:guide>
        <p15:guide id="8" pos="3840">
          <p15:clr>
            <a:srgbClr val="A4A3A4"/>
          </p15:clr>
        </p15:guide>
        <p15:guide id="9" pos="384">
          <p15:clr>
            <a:srgbClr val="A4A3A4"/>
          </p15:clr>
        </p15:guide>
        <p15:guide id="10" pos="729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3ED1ED-E963-3942-6510-341156505DDD}" name="Alicia Schafer" initials="AS" userId="S::aschafer@tmo-mbhealth.ca::90a1062d-13fc-4852-bc13-0049fa8e0b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D9805-1939-B4B1-821B-05E3704CAB3F}" v="43" dt="2024-06-04T15:22:48.590"/>
    <p1510:client id="{F0114C69-C622-43B0-AF07-5CEE7820A834}" v="14" dt="2024-06-04T17:17:48.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2160"/>
        <p:guide orient="horz" pos="288"/>
        <p:guide orient="horz" pos="3984"/>
        <p:guide orient="horz" pos="864"/>
        <p:guide orient="horz" pos="3744"/>
        <p:guide orient="horz" pos="1440"/>
        <p:guide orient="horz" pos="4032"/>
        <p:guide pos="3840"/>
        <p:guide pos="384"/>
        <p:guide pos="729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omments/modernComment_7FFFCD5A_0.xml><?xml version="1.0" encoding="utf-8"?>
<p188:cmLst xmlns:a="http://schemas.openxmlformats.org/drawingml/2006/main" xmlns:r="http://schemas.openxmlformats.org/officeDocument/2006/relationships" xmlns:p188="http://schemas.microsoft.com/office/powerpoint/2018/8/main">
  <p188:cm id="{4B8A8CC0-E2DD-4D8E-B529-22E21D2111C7}" authorId="{783ED1ED-E963-3942-6510-341156505DDD}" created="2024-05-28T22:19:44.574">
    <pc:sldMkLst xmlns:pc="http://schemas.microsoft.com/office/powerpoint/2013/main/command">
      <pc:docMk/>
      <pc:sldMk cId="0" sldId="2147470682"/>
    </pc:sldMkLst>
    <p188:txBody>
      <a:bodyPr/>
      <a:lstStyle/>
      <a:p>
        <a:r>
          <a:rPr lang="en-US"/>
          <a:t>removed last bullet, added Now Shared Health Indigenous health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5E3034-C06D-4F79-BCB5-B5615B8AEBA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AF9B6F4-073D-471C-B0C3-3BCBB2A6D50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0279C9C-099A-43E9-8EFC-62830428C0A4}" type="datetimeFigureOut">
              <a:rPr lang="en-US"/>
              <a:pPr>
                <a:defRPr/>
              </a:pPr>
              <a:t>6/7/2024</a:t>
            </a:fld>
            <a:endParaRPr lang="en-US"/>
          </a:p>
        </p:txBody>
      </p:sp>
      <p:sp>
        <p:nvSpPr>
          <p:cNvPr id="4" name="Slide Image Placeholder 3">
            <a:extLst>
              <a:ext uri="{FF2B5EF4-FFF2-40B4-BE49-F238E27FC236}">
                <a16:creationId xmlns:a16="http://schemas.microsoft.com/office/drawing/2014/main" id="{15D8A56F-B2BB-4854-BB8E-8A62C7B31F2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D2B5108-B186-4CA7-B2F3-7ACB3F9846F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50691AF-15A9-47B3-BF6E-02294ACE3B8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98C7962-0037-41F1-BBEE-03E81C2328F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14A4DAB-CA4F-46D5-B2A1-AE3D38E2D4F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VPrQNe2o4F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669027-296F-DCE1-D3E4-D26A3B15B7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693937-14E9-62FD-A76D-AA2B93C24D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07A5BD2-B5AE-D3DB-A451-AD25CD13D3C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C1D232-BBF2-4151-9E30-3DD20EDF9E40}"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430F838-07B9-180A-4A50-4831152DDB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76E6E4B-08C8-8F32-0091-A7AE17BA4D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b="1">
                <a:solidFill>
                  <a:srgbClr val="000000"/>
                </a:solidFill>
                <a:latin typeface="Arial" panose="020B0604020202020204" pitchFamily="34" charset="0"/>
              </a:rPr>
              <a:t>Speaking notes</a:t>
            </a:r>
          </a:p>
          <a:p>
            <a:r>
              <a:rPr lang="en-CA" altLang="en-US">
                <a:solidFill>
                  <a:srgbClr val="000000"/>
                </a:solidFill>
                <a:latin typeface="Arial" panose="020B0604020202020204" pitchFamily="34" charset="0"/>
              </a:rPr>
              <a:t>As part of Health System Transformation underway across Manitoba, engagement workshops took place in the fall of 2019 to develop a framework for long-lasting collaboration within the health system, known as the </a:t>
            </a:r>
            <a:r>
              <a:rPr lang="en-CA" altLang="en-US" b="1">
                <a:solidFill>
                  <a:srgbClr val="000000"/>
                </a:solidFill>
                <a:latin typeface="Arial" panose="020B0604020202020204" pitchFamily="34" charset="0"/>
              </a:rPr>
              <a:t>Indigenous Partnership Strategic Framework (IPSF)</a:t>
            </a:r>
            <a:r>
              <a:rPr lang="en-CA" altLang="en-US">
                <a:solidFill>
                  <a:srgbClr val="000000"/>
                </a:solidFill>
                <a:latin typeface="Arial" panose="020B0604020202020204" pitchFamily="34" charset="0"/>
              </a:rPr>
              <a:t>. Indigenous health care providers were key contributors, in addition to internal system leaders.</a:t>
            </a:r>
          </a:p>
          <a:p>
            <a:pPr algn="just"/>
            <a:r>
              <a:rPr lang="en-CA" altLang="en-US">
                <a:solidFill>
                  <a:srgbClr val="000000"/>
                </a:solidFill>
                <a:latin typeface="Arial" panose="020B0604020202020204" pitchFamily="34" charset="0"/>
              </a:rPr>
              <a:t>​The recommendations and guidance provided within the IPSF speak to establishing authentic partnerships and conducting meaningful engagement with Indigenous partners. The goal of applying the Framework is to aid in transforming the current health system into one that ensures services are culturally safe and accessible for Indigenous peoples in Manitoba. </a:t>
            </a:r>
            <a:endParaRPr lang="en-US" altLang="en-US">
              <a:solidFill>
                <a:srgbClr val="444444"/>
              </a:solidFill>
            </a:endParaRPr>
          </a:p>
          <a:p>
            <a:r>
              <a:rPr lang="en-CA" altLang="en-US">
                <a:solidFill>
                  <a:srgbClr val="000000"/>
                </a:solidFill>
                <a:latin typeface="Arial" panose="020B0604020202020204" pitchFamily="34" charset="0"/>
              </a:rPr>
              <a:t>In 2021, the Indigenous Partnership Team was formed to help operationalize the IPSF and set about developing additional guidance and tools to help teams apply the concepts within the Framework. One of these tools is the </a:t>
            </a:r>
            <a:r>
              <a:rPr lang="en-CA" altLang="en-US" b="1">
                <a:solidFill>
                  <a:srgbClr val="000000"/>
                </a:solidFill>
                <a:latin typeface="Arial" panose="020B0604020202020204" pitchFamily="34" charset="0"/>
              </a:rPr>
              <a:t>Truth and Reconciliation tool</a:t>
            </a:r>
            <a:r>
              <a:rPr lang="en-CA" altLang="en-US">
                <a:solidFill>
                  <a:srgbClr val="000000"/>
                </a:solidFill>
                <a:latin typeface="Arial" panose="020B0604020202020204" pitchFamily="34" charset="0"/>
              </a:rPr>
              <a:t>, which we will be working through today. </a:t>
            </a:r>
          </a:p>
          <a:p>
            <a:r>
              <a:rPr lang="en-CA" altLang="en-US">
                <a:solidFill>
                  <a:srgbClr val="000000"/>
                </a:solidFill>
                <a:latin typeface="Arial" panose="020B0604020202020204" pitchFamily="34" charset="0"/>
              </a:rPr>
              <a:t>This tool will walk us through the provincial, federal, and international legislation and guidance that is relevant to us in the health system, and which calls for meaningful change to ensure the collective and human rights of Indigenous peoples are recognized and upheld.</a:t>
            </a:r>
            <a:endParaRPr lang="en-US" altLang="en-US"/>
          </a:p>
        </p:txBody>
      </p:sp>
      <p:sp>
        <p:nvSpPr>
          <p:cNvPr id="4" name="Slide Number Placeholder 3">
            <a:extLst>
              <a:ext uri="{FF2B5EF4-FFF2-40B4-BE49-F238E27FC236}">
                <a16:creationId xmlns:a16="http://schemas.microsoft.com/office/drawing/2014/main" id="{7395F00D-C5E9-CC35-D2DC-7696AA0FE54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CA0CBA-D605-4081-AC7A-3374BB9A569C}"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CA771FA-AB46-5AD1-8E84-4CB06E2B24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46CEFCB-D4E4-7A46-AF1C-5089A5E555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4A9C548-B233-89B2-56EE-EB44FD80120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254457-1F31-42FC-8B4C-AF4713B8010F}"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C35ADE0-261C-0489-0AC2-E843D583B5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B578788-E27D-779C-48FE-010CFCBF78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z="800" b="1">
                <a:solidFill>
                  <a:srgbClr val="000000"/>
                </a:solidFill>
                <a:latin typeface="Arial" panose="020B0604020202020204" pitchFamily="34" charset="0"/>
              </a:rPr>
              <a:t>Speaking notes</a:t>
            </a:r>
          </a:p>
          <a:p>
            <a:r>
              <a:rPr lang="en-US" altLang="en-US" sz="800">
                <a:solidFill>
                  <a:srgbClr val="000000"/>
                </a:solidFill>
                <a:latin typeface="Arial" panose="020B0604020202020204" pitchFamily="34" charset="0"/>
              </a:rPr>
              <a:t>The </a:t>
            </a:r>
            <a:r>
              <a:rPr lang="en-US" altLang="en-US" sz="800" b="1">
                <a:solidFill>
                  <a:srgbClr val="000000"/>
                </a:solidFill>
                <a:latin typeface="Arial" panose="020B0604020202020204" pitchFamily="34" charset="0"/>
              </a:rPr>
              <a:t>Truth and Reconciliation tool</a:t>
            </a:r>
            <a:r>
              <a:rPr lang="en-US" altLang="en-US" sz="800">
                <a:solidFill>
                  <a:srgbClr val="000000"/>
                </a:solidFill>
                <a:latin typeface="Arial" panose="020B0604020202020204" pitchFamily="34" charset="0"/>
              </a:rPr>
              <a:t> has </a:t>
            </a:r>
            <a:r>
              <a:rPr lang="en-US" altLang="en-US" sz="800" b="1">
                <a:solidFill>
                  <a:srgbClr val="000000"/>
                </a:solidFill>
                <a:latin typeface="Arial" panose="020B0604020202020204" pitchFamily="34" charset="0"/>
              </a:rPr>
              <a:t>broad value</a:t>
            </a:r>
            <a:r>
              <a:rPr lang="en-US" altLang="en-US" sz="800">
                <a:solidFill>
                  <a:srgbClr val="000000"/>
                </a:solidFill>
                <a:latin typeface="Arial" panose="020B0604020202020204" pitchFamily="34" charset="0"/>
              </a:rPr>
              <a:t>. It can help any team in the health system to:</a:t>
            </a:r>
          </a:p>
          <a:p>
            <a:pPr>
              <a:buFontTx/>
              <a:buChar char="•"/>
            </a:pPr>
            <a:r>
              <a:rPr lang="en-US" altLang="en-US" sz="800">
                <a:solidFill>
                  <a:srgbClr val="000000"/>
                </a:solidFill>
                <a:latin typeface="Arial" panose="020B0604020202020204" pitchFamily="34" charset="0"/>
              </a:rPr>
              <a:t>Action the </a:t>
            </a:r>
            <a:r>
              <a:rPr lang="en-US" altLang="en-US" sz="800" b="1">
                <a:solidFill>
                  <a:srgbClr val="000000"/>
                </a:solidFill>
                <a:latin typeface="Arial" panose="020B0604020202020204" pitchFamily="34" charset="0"/>
              </a:rPr>
              <a:t>Indigenous Partnership Strategy Framework</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US" altLang="en-US" sz="800">
                <a:solidFill>
                  <a:srgbClr val="000000"/>
                </a:solidFill>
                <a:latin typeface="Arial" panose="020B0604020202020204" pitchFamily="34" charset="0"/>
              </a:rPr>
              <a:t>Action the</a:t>
            </a:r>
            <a:r>
              <a:rPr lang="en-US" altLang="en-US" sz="800" b="1">
                <a:solidFill>
                  <a:srgbClr val="000000"/>
                </a:solidFill>
                <a:latin typeface="Arial" panose="020B0604020202020204" pitchFamily="34" charset="0"/>
              </a:rPr>
              <a:t> legislation and guidance</a:t>
            </a:r>
            <a:r>
              <a:rPr lang="en-US" altLang="en-US" sz="800">
                <a:solidFill>
                  <a:srgbClr val="000000"/>
                </a:solidFill>
                <a:latin typeface="Arial" panose="020B0604020202020204" pitchFamily="34" charset="0"/>
              </a:rPr>
              <a:t> that is relevant to the health system​</a:t>
            </a:r>
            <a:endParaRPr lang="en-US" altLang="en-US" sz="800">
              <a:solidFill>
                <a:srgbClr val="444444"/>
              </a:solidFill>
              <a:latin typeface="Arial" panose="020B0604020202020204" pitchFamily="34" charset="0"/>
            </a:endParaRPr>
          </a:p>
          <a:p>
            <a:pPr>
              <a:buFontTx/>
              <a:buChar char="•"/>
            </a:pPr>
            <a:r>
              <a:rPr lang="en-US" altLang="en-US" sz="800" b="1">
                <a:solidFill>
                  <a:srgbClr val="000000"/>
                </a:solidFill>
                <a:latin typeface="Arial" panose="020B0604020202020204" pitchFamily="34" charset="0"/>
              </a:rPr>
              <a:t>Review strategic and/or work plans</a:t>
            </a:r>
            <a:r>
              <a:rPr lang="en-US" altLang="en-US" sz="800">
                <a:solidFill>
                  <a:srgbClr val="000000"/>
                </a:solidFill>
                <a:latin typeface="Arial" panose="020B0604020202020204" pitchFamily="34" charset="0"/>
              </a:rPr>
              <a:t> with an Indigenous lens or perspective​</a:t>
            </a:r>
            <a:endParaRPr lang="en-US" altLang="en-US" sz="800">
              <a:solidFill>
                <a:srgbClr val="444444"/>
              </a:solidFill>
              <a:latin typeface="Arial" panose="020B0604020202020204" pitchFamily="34" charset="0"/>
            </a:endParaRPr>
          </a:p>
          <a:p>
            <a:pPr>
              <a:buFontTx/>
              <a:buChar char="•"/>
            </a:pPr>
            <a:r>
              <a:rPr lang="en-US" altLang="en-US" sz="800" b="1">
                <a:solidFill>
                  <a:srgbClr val="000000"/>
                </a:solidFill>
                <a:latin typeface="Arial" panose="020B0604020202020204" pitchFamily="34" charset="0"/>
              </a:rPr>
              <a:t>Plan services and facilities</a:t>
            </a:r>
            <a:r>
              <a:rPr lang="en-US" altLang="en-US" sz="800">
                <a:solidFill>
                  <a:srgbClr val="000000"/>
                </a:solidFill>
                <a:latin typeface="Arial" panose="020B0604020202020204" pitchFamily="34" charset="0"/>
              </a:rPr>
              <a:t> that are culturally safe and accessible​</a:t>
            </a:r>
            <a:endParaRPr lang="en-US" altLang="en-US" sz="800">
              <a:solidFill>
                <a:srgbClr val="444444"/>
              </a:solidFill>
              <a:latin typeface="Arial" panose="020B0604020202020204" pitchFamily="34" charset="0"/>
            </a:endParaRPr>
          </a:p>
          <a:p>
            <a:pPr>
              <a:buFontTx/>
              <a:buChar char="•"/>
            </a:pPr>
            <a:r>
              <a:rPr lang="en-US" altLang="en-US" sz="800">
                <a:solidFill>
                  <a:srgbClr val="000000"/>
                </a:solidFill>
                <a:latin typeface="Arial" panose="020B0604020202020204" pitchFamily="34" charset="0"/>
              </a:rPr>
              <a:t>Work towards </a:t>
            </a:r>
            <a:r>
              <a:rPr lang="en-US" altLang="en-US" sz="800" b="1">
                <a:solidFill>
                  <a:srgbClr val="000000"/>
                </a:solidFill>
                <a:latin typeface="Arial" panose="020B0604020202020204" pitchFamily="34" charset="0"/>
              </a:rPr>
              <a:t>closing the gap in health outcomes</a:t>
            </a:r>
            <a:r>
              <a:rPr lang="en-US" altLang="en-US" sz="800">
                <a:solidFill>
                  <a:srgbClr val="000000"/>
                </a:solidFill>
                <a:latin typeface="Arial" panose="020B0604020202020204" pitchFamily="34" charset="0"/>
              </a:rPr>
              <a:t> between Indigenous and non-Indigenous people in Manitoba</a:t>
            </a:r>
            <a:endParaRPr lang="en-US" altLang="en-US" sz="800">
              <a:solidFill>
                <a:srgbClr val="444444"/>
              </a:solidFill>
              <a:latin typeface="Arial" panose="020B0604020202020204" pitchFamily="34" charset="0"/>
            </a:endParaRPr>
          </a:p>
          <a:p>
            <a:r>
              <a:rPr lang="en-CA" altLang="en-US" sz="800">
                <a:solidFill>
                  <a:srgbClr val="000000"/>
                </a:solidFill>
                <a:latin typeface="Arial" panose="020B0604020202020204" pitchFamily="34" charset="0"/>
              </a:rPr>
              <a:t>The tool has the following sections:</a:t>
            </a:r>
          </a:p>
          <a:p>
            <a:pPr>
              <a:buFontTx/>
              <a:buChar char="•"/>
            </a:pPr>
            <a:r>
              <a:rPr lang="en-CA" altLang="en-US" sz="800" b="1">
                <a:solidFill>
                  <a:srgbClr val="000000"/>
                </a:solidFill>
                <a:latin typeface="Arial" panose="020B0604020202020204" pitchFamily="34" charset="0"/>
              </a:rPr>
              <a:t>The Path to Reconciliation Act (Manitoba)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Truth and Reconciliation Commission of Canada Principles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Truth and Reconciliation Commission Calls to Action (including Jordan’s Principle)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United Nations Declaration on the Rights of Indigenous Peoples Articles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National Inquiry into Missing and Murdered Indigenous Women and Girls Calls for Justice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Disrupt Racism commitment</a:t>
            </a:r>
            <a:endParaRPr lang="en-US" altLang="en-US" sz="800">
              <a:solidFill>
                <a:srgbClr val="444444"/>
              </a:solidFill>
              <a:latin typeface="Arial" panose="020B0604020202020204" pitchFamily="34" charset="0"/>
            </a:endParaRPr>
          </a:p>
          <a:p>
            <a:r>
              <a:rPr lang="en-US" altLang="en-US" sz="800">
                <a:solidFill>
                  <a:srgbClr val="000000"/>
                </a:solidFill>
                <a:latin typeface="Arial" panose="020B0604020202020204" pitchFamily="34" charset="0"/>
              </a:rPr>
              <a:t>As noted, the purpose of this meeting today is to, as a team, reflect on the legislation and guidance and </a:t>
            </a:r>
            <a:r>
              <a:rPr lang="en-US" altLang="en-US" sz="800" b="1">
                <a:solidFill>
                  <a:srgbClr val="000000"/>
                </a:solidFill>
                <a:latin typeface="Arial" panose="020B0604020202020204" pitchFamily="34" charset="0"/>
              </a:rPr>
              <a:t>begin identifying which statements the team could address or is addressing. </a:t>
            </a:r>
          </a:p>
          <a:p>
            <a:r>
              <a:rPr lang="en-US" altLang="en-US" sz="800">
                <a:solidFill>
                  <a:srgbClr val="000000"/>
                </a:solidFill>
                <a:latin typeface="Arial" panose="020B0604020202020204" pitchFamily="34" charset="0"/>
              </a:rPr>
              <a:t>At the end of each section of the TR tool there's a box to </a:t>
            </a:r>
            <a:r>
              <a:rPr lang="en-US" altLang="en-US" sz="800" b="1">
                <a:solidFill>
                  <a:srgbClr val="000000"/>
                </a:solidFill>
                <a:latin typeface="Arial" panose="020B0604020202020204" pitchFamily="34" charset="0"/>
              </a:rPr>
              <a:t>capture opportunities, considerations, activities, partnerships, agreements, interdependencies,</a:t>
            </a:r>
            <a:r>
              <a:rPr lang="en-US" altLang="en-US" sz="800">
                <a:solidFill>
                  <a:srgbClr val="000000"/>
                </a:solidFill>
                <a:latin typeface="Arial" panose="020B0604020202020204" pitchFamily="34" charset="0"/>
              </a:rPr>
              <a:t> etc., as well as potential </a:t>
            </a:r>
            <a:r>
              <a:rPr lang="en-US" altLang="en-US" sz="800" b="1">
                <a:solidFill>
                  <a:srgbClr val="000000"/>
                </a:solidFill>
                <a:latin typeface="Arial" panose="020B0604020202020204" pitchFamily="34" charset="0"/>
              </a:rPr>
              <a:t>actions to add to the team’s strategic plan, annual operating plan, and work plan. </a:t>
            </a:r>
          </a:p>
          <a:p>
            <a:r>
              <a:rPr lang="en-CA" altLang="en-US" sz="800">
                <a:solidFill>
                  <a:srgbClr val="000000"/>
                </a:solidFill>
                <a:latin typeface="Arial" panose="020B0604020202020204" pitchFamily="34" charset="0"/>
              </a:rPr>
              <a:t>Legislation and guidance considered most relevant to the healthcare system is included in the tool to </a:t>
            </a:r>
            <a:r>
              <a:rPr lang="en-CA" altLang="en-US" sz="800" b="1">
                <a:solidFill>
                  <a:srgbClr val="000000"/>
                </a:solidFill>
                <a:latin typeface="Arial" panose="020B0604020202020204" pitchFamily="34" charset="0"/>
              </a:rPr>
              <a:t>help the team prioritize time and effort.</a:t>
            </a:r>
            <a:r>
              <a:rPr lang="en-CA" altLang="en-US" sz="800">
                <a:solidFill>
                  <a:srgbClr val="000000"/>
                </a:solidFill>
                <a:latin typeface="Arial" panose="020B0604020202020204" pitchFamily="34" charset="0"/>
              </a:rPr>
              <a:t> However, there is other published legislation and guidance </a:t>
            </a:r>
            <a:r>
              <a:rPr lang="en-CA" altLang="en-US" sz="800" i="1">
                <a:solidFill>
                  <a:srgbClr val="000000"/>
                </a:solidFill>
                <a:latin typeface="Arial" panose="020B0604020202020204" pitchFamily="34" charset="0"/>
              </a:rPr>
              <a:t>outside of the tool </a:t>
            </a:r>
            <a:r>
              <a:rPr lang="en-CA" altLang="en-US" sz="800">
                <a:solidFill>
                  <a:srgbClr val="000000"/>
                </a:solidFill>
                <a:latin typeface="Arial" panose="020B0604020202020204" pitchFamily="34" charset="0"/>
              </a:rPr>
              <a:t>that may be applicable to the team. </a:t>
            </a:r>
          </a:p>
          <a:p>
            <a:r>
              <a:rPr lang="en-CA" altLang="en-US" sz="800">
                <a:solidFill>
                  <a:srgbClr val="000000"/>
                </a:solidFill>
                <a:latin typeface="Arial" panose="020B0604020202020204" pitchFamily="34" charset="0"/>
              </a:rPr>
              <a:t>So that is why we’ve asked for you to</a:t>
            </a:r>
            <a:r>
              <a:rPr lang="en-CA" altLang="en-US" sz="800" b="1">
                <a:solidFill>
                  <a:srgbClr val="000000"/>
                </a:solidFill>
                <a:latin typeface="Arial" panose="020B0604020202020204" pitchFamily="34" charset="0"/>
              </a:rPr>
              <a:t> review and consider this additional legislation and guidance, such as the full 94 TRC Calls to Action.</a:t>
            </a:r>
            <a:r>
              <a:rPr lang="en-CA" altLang="en-US" sz="800">
                <a:solidFill>
                  <a:srgbClr val="000000"/>
                </a:solidFill>
                <a:latin typeface="Arial" panose="020B0604020202020204" pitchFamily="34" charset="0"/>
              </a:rPr>
              <a:t> </a:t>
            </a:r>
            <a:r>
              <a:rPr lang="en-US" altLang="en-US" sz="800">
                <a:solidFill>
                  <a:srgbClr val="000000"/>
                </a:solidFill>
                <a:latin typeface="Arial" panose="020B0604020202020204" pitchFamily="34" charset="0"/>
              </a:rPr>
              <a:t>For example, Call to Action 57 is outside the Health category, in the Professional Development and Training for Public Servants category. </a:t>
            </a:r>
          </a:p>
          <a:p>
            <a:r>
              <a:rPr lang="en-CA" altLang="en-US" sz="800" b="1">
                <a:solidFill>
                  <a:srgbClr val="000000"/>
                </a:solidFill>
                <a:latin typeface="Arial" panose="020B0604020202020204" pitchFamily="34" charset="0"/>
              </a:rPr>
              <a:t>The tool is intended to </a:t>
            </a:r>
            <a:r>
              <a:rPr lang="en-CA" altLang="en-US" sz="800" b="1" i="1">
                <a:solidFill>
                  <a:srgbClr val="000000"/>
                </a:solidFill>
                <a:latin typeface="Arial" panose="020B0604020202020204" pitchFamily="34" charset="0"/>
              </a:rPr>
              <a:t>assist </a:t>
            </a:r>
            <a:r>
              <a:rPr lang="en-CA" altLang="en-US" sz="800" b="1">
                <a:solidFill>
                  <a:srgbClr val="000000"/>
                </a:solidFill>
                <a:latin typeface="Arial" panose="020B0604020202020204" pitchFamily="34" charset="0"/>
              </a:rPr>
              <a:t>teams</a:t>
            </a:r>
            <a:r>
              <a:rPr lang="en-CA" altLang="en-US" sz="800">
                <a:solidFill>
                  <a:srgbClr val="000000"/>
                </a:solidFill>
                <a:latin typeface="Arial" panose="020B0604020202020204" pitchFamily="34" charset="0"/>
              </a:rPr>
              <a:t> with their learning, reflection, and planning while not limiting considerations and opportunities.  The tool would be too long if it included all statements that have potential application.</a:t>
            </a:r>
            <a:endParaRPr lang="en-US" altLang="en-US" sz="800"/>
          </a:p>
        </p:txBody>
      </p:sp>
      <p:sp>
        <p:nvSpPr>
          <p:cNvPr id="4" name="Slide Number Placeholder 3">
            <a:extLst>
              <a:ext uri="{FF2B5EF4-FFF2-40B4-BE49-F238E27FC236}">
                <a16:creationId xmlns:a16="http://schemas.microsoft.com/office/drawing/2014/main" id="{61BCD755-8296-98F0-3CB7-5F8E43773D7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A9C89D-120F-4E6A-802B-701987B3C0FC}"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9107283-C123-F691-EB2A-1348A5D448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35C64A-30FC-25BE-2F89-4F1294CD2225}"/>
              </a:ext>
            </a:extLst>
          </p:cNvPr>
          <p:cNvSpPr>
            <a:spLocks noGrp="1"/>
          </p:cNvSpPr>
          <p:nvPr>
            <p:ph type="body" idx="1"/>
          </p:nvPr>
        </p:nvSpPr>
        <p:spPr/>
        <p:txBody>
          <a:bodyPr/>
          <a:lstStyle/>
          <a:p>
            <a:pPr>
              <a:tabLst>
                <a:tab pos="6100763" algn="l"/>
              </a:tabLst>
              <a:defRPr/>
            </a:pPr>
            <a:r>
              <a:rPr lang="en-CA" sz="700" b="1">
                <a:solidFill>
                  <a:prstClr val="black"/>
                </a:solidFill>
                <a:latin typeface="Arial"/>
                <a:cs typeface="Arial"/>
              </a:rPr>
              <a:t>Speaking notes</a:t>
            </a:r>
          </a:p>
          <a:p>
            <a:pPr>
              <a:defRPr/>
            </a:pPr>
            <a:endParaRPr lang="en-US" sz="700">
              <a:solidFill>
                <a:prstClr val="black"/>
              </a:solidFill>
              <a:latin typeface="Arial"/>
              <a:cs typeface="Arial"/>
            </a:endParaRPr>
          </a:p>
          <a:p>
            <a:pPr>
              <a:defRPr/>
            </a:pPr>
            <a:r>
              <a:rPr lang="en-US" sz="700">
                <a:solidFill>
                  <a:prstClr val="black"/>
                </a:solidFill>
                <a:latin typeface="Arial"/>
                <a:cs typeface="Arial"/>
              </a:rPr>
              <a:t>So today we will review the tool as a team to identify </a:t>
            </a:r>
            <a:r>
              <a:rPr lang="en-US" sz="700" b="1">
                <a:solidFill>
                  <a:prstClr val="black"/>
                </a:solidFill>
                <a:latin typeface="Arial"/>
                <a:cs typeface="Arial"/>
              </a:rPr>
              <a:t>which legislation and guidance the team could action</a:t>
            </a:r>
            <a:r>
              <a:rPr lang="en-US" sz="700">
                <a:solidFill>
                  <a:prstClr val="black"/>
                </a:solidFill>
                <a:latin typeface="Arial"/>
                <a:cs typeface="Arial"/>
              </a:rPr>
              <a:t>, noting in the tables following each section of the tool </a:t>
            </a:r>
            <a:r>
              <a:rPr lang="en-US" sz="700" b="1">
                <a:solidFill>
                  <a:prstClr val="black"/>
                </a:solidFill>
                <a:latin typeface="Arial"/>
                <a:cs typeface="Arial"/>
              </a:rPr>
              <a:t>which statements the team can address and/or is addressing.</a:t>
            </a:r>
            <a:r>
              <a:rPr lang="en-US" sz="700">
                <a:solidFill>
                  <a:prstClr val="black"/>
                </a:solidFill>
                <a:latin typeface="Arial"/>
                <a:cs typeface="Arial"/>
              </a:rPr>
              <a:t> The goal is to be </a:t>
            </a:r>
            <a:r>
              <a:rPr lang="en-US" sz="700" b="1">
                <a:solidFill>
                  <a:prstClr val="black"/>
                </a:solidFill>
                <a:latin typeface="Arial"/>
                <a:cs typeface="Arial"/>
              </a:rPr>
              <a:t>specific</a:t>
            </a:r>
            <a:r>
              <a:rPr lang="en-US" sz="700">
                <a:solidFill>
                  <a:prstClr val="black"/>
                </a:solidFill>
                <a:latin typeface="Arial"/>
                <a:cs typeface="Arial"/>
              </a:rPr>
              <a:t> here, ensuring </a:t>
            </a:r>
            <a:r>
              <a:rPr lang="en-US" sz="700" b="1">
                <a:solidFill>
                  <a:prstClr val="black"/>
                </a:solidFill>
                <a:latin typeface="Arial"/>
                <a:cs typeface="Arial"/>
              </a:rPr>
              <a:t>goals or actions</a:t>
            </a:r>
            <a:r>
              <a:rPr lang="en-US" sz="700">
                <a:solidFill>
                  <a:prstClr val="black"/>
                </a:solidFill>
                <a:latin typeface="Arial"/>
                <a:cs typeface="Arial"/>
              </a:rPr>
              <a:t> are</a:t>
            </a:r>
            <a:r>
              <a:rPr lang="en-US" sz="700" b="1">
                <a:solidFill>
                  <a:prstClr val="black"/>
                </a:solidFill>
                <a:latin typeface="Arial"/>
                <a:cs typeface="Arial"/>
              </a:rPr>
              <a:t> tangible </a:t>
            </a:r>
            <a:r>
              <a:rPr lang="en-US" sz="700">
                <a:solidFill>
                  <a:prstClr val="black"/>
                </a:solidFill>
                <a:latin typeface="Arial"/>
                <a:cs typeface="Arial"/>
              </a:rPr>
              <a:t>and can be </a:t>
            </a:r>
            <a:r>
              <a:rPr lang="en-US" sz="700" b="1">
                <a:solidFill>
                  <a:prstClr val="black"/>
                </a:solidFill>
                <a:latin typeface="Arial"/>
                <a:cs typeface="Arial"/>
              </a:rPr>
              <a:t>measured</a:t>
            </a:r>
            <a:r>
              <a:rPr lang="en-US" sz="700">
                <a:solidFill>
                  <a:prstClr val="black"/>
                </a:solidFill>
                <a:latin typeface="Arial"/>
                <a:cs typeface="Arial"/>
              </a:rPr>
              <a:t>.</a:t>
            </a:r>
          </a:p>
          <a:p>
            <a:pPr>
              <a:defRPr/>
            </a:pPr>
            <a:endParaRPr lang="en-US" sz="700">
              <a:solidFill>
                <a:prstClr val="black"/>
              </a:solidFill>
              <a:latin typeface="Arial"/>
              <a:cs typeface="Arial"/>
            </a:endParaRPr>
          </a:p>
          <a:p>
            <a:pPr>
              <a:defRPr/>
            </a:pPr>
            <a:r>
              <a:rPr lang="en-US" sz="700">
                <a:solidFill>
                  <a:prstClr val="black"/>
                </a:solidFill>
                <a:latin typeface="Arial"/>
                <a:cs typeface="Arial"/>
              </a:rPr>
              <a:t>Based on the similarities within the legislation and guidance, the team may have similar responses in different sections. For example:</a:t>
            </a:r>
          </a:p>
          <a:p>
            <a:pPr>
              <a:defRPr/>
            </a:pPr>
            <a:endParaRPr lang="en-US" sz="700">
              <a:solidFill>
                <a:prstClr val="black"/>
              </a:solidFill>
              <a:latin typeface="Arial"/>
              <a:cs typeface="Arial"/>
            </a:endParaRPr>
          </a:p>
          <a:p>
            <a:pPr marL="171450" indent="-171450">
              <a:buFont typeface="Arial" panose="020B0604020202020204" pitchFamily="34" charset="0"/>
              <a:buChar char="•"/>
              <a:defRPr/>
            </a:pPr>
            <a:r>
              <a:rPr lang="en-US" sz="700">
                <a:solidFill>
                  <a:prstClr val="black"/>
                </a:solidFill>
                <a:latin typeface="Arial"/>
                <a:cs typeface="Arial"/>
              </a:rPr>
              <a:t>TRC Call to Action 22 calls upon “those who can effect change within the Canadian health-care system to recognize the value of Aboriginal healing practices and use them in the treatment of Aboriginal patients in collaboration with Aboriginal healers and Elders where requested by Aboriginal patients.”</a:t>
            </a:r>
          </a:p>
          <a:p>
            <a:pPr>
              <a:defRPr/>
            </a:pPr>
            <a:endParaRPr lang="en-US" sz="700">
              <a:solidFill>
                <a:prstClr val="black"/>
              </a:solidFill>
              <a:latin typeface="Arial"/>
              <a:cs typeface="Arial"/>
            </a:endParaRPr>
          </a:p>
          <a:p>
            <a:pPr marL="171450" indent="-171450">
              <a:buFont typeface="Arial" panose="020B0604020202020204" pitchFamily="34" charset="0"/>
              <a:buChar char="•"/>
              <a:defRPr/>
            </a:pPr>
            <a:r>
              <a:rPr lang="en-US" sz="700">
                <a:solidFill>
                  <a:prstClr val="black"/>
                </a:solidFill>
                <a:latin typeface="Arial"/>
                <a:cs typeface="Arial"/>
              </a:rPr>
              <a:t>An excerpt from UNDRIP Article 24 states that “Indigenous peoples have the right to their traditional medicines and to maintain their health practices, including the conservation of their vital medicinal plants, animals and minerals.” </a:t>
            </a:r>
          </a:p>
          <a:p>
            <a:pPr marL="171450" indent="-171450">
              <a:buFont typeface="Arial" panose="020B0604020202020204" pitchFamily="34" charset="0"/>
              <a:buChar char="•"/>
              <a:defRPr/>
            </a:pPr>
            <a:endParaRPr lang="en-US" sz="700">
              <a:solidFill>
                <a:prstClr val="black"/>
              </a:solidFill>
              <a:latin typeface="Arial"/>
              <a:cs typeface="Arial"/>
            </a:endParaRPr>
          </a:p>
          <a:p>
            <a:pPr marL="171450" indent="-171450">
              <a:buFont typeface="Arial" panose="020B0604020202020204" pitchFamily="34" charset="0"/>
              <a:buChar char="•"/>
              <a:defRPr/>
            </a:pPr>
            <a:r>
              <a:rPr lang="en-US" sz="700">
                <a:solidFill>
                  <a:prstClr val="black"/>
                </a:solidFill>
                <a:latin typeface="Arial"/>
                <a:cs typeface="Arial"/>
              </a:rPr>
              <a:t>The team </a:t>
            </a:r>
            <a:r>
              <a:rPr lang="en-US" sz="700" b="1">
                <a:solidFill>
                  <a:prstClr val="black"/>
                </a:solidFill>
                <a:latin typeface="Arial"/>
                <a:cs typeface="Arial"/>
              </a:rPr>
              <a:t>may have a similar response </a:t>
            </a:r>
            <a:r>
              <a:rPr lang="en-US" sz="700">
                <a:solidFill>
                  <a:prstClr val="black"/>
                </a:solidFill>
                <a:latin typeface="Arial"/>
                <a:cs typeface="Arial"/>
              </a:rPr>
              <a:t>or action for these sections. </a:t>
            </a:r>
          </a:p>
          <a:p>
            <a:pPr>
              <a:defRPr/>
            </a:pPr>
            <a:endParaRPr lang="en-US" sz="700">
              <a:solidFill>
                <a:prstClr val="black"/>
              </a:solidFill>
              <a:latin typeface="Arial"/>
              <a:cs typeface="Arial"/>
            </a:endParaRPr>
          </a:p>
          <a:p>
            <a:pPr>
              <a:defRPr/>
            </a:pPr>
            <a:r>
              <a:rPr lang="en-US" sz="700">
                <a:solidFill>
                  <a:prstClr val="black"/>
                </a:solidFill>
                <a:latin typeface="Arial"/>
                <a:cs typeface="Arial"/>
              </a:rPr>
              <a:t>In addition, attending cultural safety training, planning cultural safety design elements in health facilities, and planning engagement with Indigenous partners is a common theme, so responses across the six sections may be the same or similar at times for this reason as well. That’s ok.</a:t>
            </a:r>
            <a:r>
              <a:rPr lang="en-CA" sz="700">
                <a:solidFill>
                  <a:prstClr val="black"/>
                </a:solidFill>
                <a:latin typeface="Arial"/>
                <a:cs typeface="Arial"/>
              </a:rPr>
              <a:t> </a:t>
            </a:r>
          </a:p>
          <a:p>
            <a:pPr>
              <a:defRPr/>
            </a:pPr>
            <a:endParaRPr lang="en-CA" sz="700">
              <a:solidFill>
                <a:prstClr val="black"/>
              </a:solidFill>
              <a:latin typeface="Arial"/>
              <a:cs typeface="Arial"/>
            </a:endParaRPr>
          </a:p>
          <a:p>
            <a:pPr marL="171450" indent="-171450">
              <a:buFont typeface="Arial" panose="020B0604020202020204" pitchFamily="34" charset="0"/>
              <a:buChar char="•"/>
              <a:defRPr/>
            </a:pPr>
            <a:r>
              <a:rPr lang="en-CA" sz="700">
                <a:solidFill>
                  <a:prstClr val="black"/>
                </a:solidFill>
                <a:latin typeface="Arial"/>
                <a:cs typeface="Arial"/>
              </a:rPr>
              <a:t>For example, multiple Calls to Action and Principles of Reconciliation, as well as Calls for Justice 7.1 and 7.2 relate to the planning and conducting of Indigenous partner engagement. </a:t>
            </a:r>
          </a:p>
          <a:p>
            <a:pPr>
              <a:defRPr/>
            </a:pPr>
            <a:endParaRPr lang="en-US" sz="700">
              <a:solidFill>
                <a:prstClr val="black"/>
              </a:solidFill>
              <a:cs typeface="Arial" panose="020B0604020202020204" pitchFamily="34" charset="0"/>
            </a:endParaRPr>
          </a:p>
          <a:p>
            <a:pPr>
              <a:defRPr/>
            </a:pPr>
            <a:r>
              <a:rPr lang="en-CA" sz="700">
                <a:solidFill>
                  <a:prstClr val="black"/>
                </a:solidFill>
                <a:latin typeface="Arial"/>
                <a:cs typeface="Arial"/>
              </a:rPr>
              <a:t>Note that we will connect during a </a:t>
            </a:r>
            <a:r>
              <a:rPr lang="en-CA" sz="700" b="1">
                <a:solidFill>
                  <a:prstClr val="black"/>
                </a:solidFill>
                <a:latin typeface="Arial"/>
                <a:cs typeface="Arial"/>
              </a:rPr>
              <a:t>subsequent session to review the results of today’s session and document which actions </a:t>
            </a:r>
            <a:r>
              <a:rPr lang="en-CA" sz="700">
                <a:solidFill>
                  <a:prstClr val="black"/>
                </a:solidFill>
                <a:latin typeface="Arial"/>
                <a:cs typeface="Arial"/>
              </a:rPr>
              <a:t>will be added to the team’s strategic plan, annual operating plan, and work plan.</a:t>
            </a:r>
          </a:p>
          <a:p>
            <a:pPr>
              <a:defRPr/>
            </a:pPr>
            <a:endParaRPr lang="en-CA" sz="700">
              <a:solidFill>
                <a:prstClr val="black"/>
              </a:solidFill>
              <a:cs typeface="Arial"/>
            </a:endParaRPr>
          </a:p>
          <a:p>
            <a:pPr eaLnBrk="1" fontAlgn="auto" hangingPunct="1">
              <a:spcBef>
                <a:spcPts val="0"/>
              </a:spcBef>
              <a:spcAft>
                <a:spcPts val="0"/>
              </a:spcAft>
              <a:defRPr/>
            </a:pPr>
            <a:r>
              <a:rPr lang="en-US" sz="700">
                <a:solidFill>
                  <a:prstClr val="black"/>
                </a:solidFill>
                <a:latin typeface="Arial"/>
                <a:cs typeface="Arial"/>
              </a:rPr>
              <a:t>To get started on today’s session, we will need to assign a team member to record the team’s responses to the questions in the tool. [ask if there are any volunteers; assign team member]</a:t>
            </a:r>
          </a:p>
          <a:p>
            <a:pPr>
              <a:defRPr/>
            </a:pPr>
            <a:endParaRPr lang="en-US"/>
          </a:p>
        </p:txBody>
      </p:sp>
      <p:sp>
        <p:nvSpPr>
          <p:cNvPr id="4" name="Slide Number Placeholder 3">
            <a:extLst>
              <a:ext uri="{FF2B5EF4-FFF2-40B4-BE49-F238E27FC236}">
                <a16:creationId xmlns:a16="http://schemas.microsoft.com/office/drawing/2014/main" id="{8C55939E-9308-36B6-3468-54E00A7E811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32C6FE-3794-437B-94F1-8B0A117E0DE7}"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4622C62-967D-2A32-ABDB-DBF08A7AD9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9D7E12-3306-B29B-E811-E81BE2783E8D}"/>
              </a:ext>
            </a:extLst>
          </p:cNvPr>
          <p:cNvSpPr>
            <a:spLocks noGrp="1"/>
          </p:cNvSpPr>
          <p:nvPr>
            <p:ph type="body" idx="1"/>
          </p:nvPr>
        </p:nvSpPr>
        <p:spPr/>
        <p:txBody>
          <a:bodyPr>
            <a:normAutofit fontScale="55000" lnSpcReduction="20000"/>
          </a:bodyPr>
          <a:lstStyle/>
          <a:p>
            <a:pPr>
              <a:tabLst>
                <a:tab pos="6100763" algn="l"/>
              </a:tabLst>
              <a:defRPr/>
            </a:pPr>
            <a:r>
              <a:rPr lang="en-CA" b="1">
                <a:latin typeface="Arial"/>
                <a:cs typeface="Arial"/>
              </a:rPr>
              <a:t>Speaking notes</a:t>
            </a:r>
          </a:p>
          <a:p>
            <a:pPr>
              <a:defRPr/>
            </a:pPr>
            <a:endParaRPr lang="en-US">
              <a:latin typeface="Arial"/>
              <a:cs typeface="Arial"/>
            </a:endParaRPr>
          </a:p>
          <a:p>
            <a:pPr>
              <a:defRPr/>
            </a:pPr>
            <a:r>
              <a:rPr lang="en-US">
                <a:latin typeface="Arial"/>
                <a:cs typeface="Arial"/>
              </a:rPr>
              <a:t>So today we will review the tool as a team to identify </a:t>
            </a:r>
            <a:r>
              <a:rPr lang="en-US" b="1">
                <a:latin typeface="Arial"/>
                <a:cs typeface="Arial"/>
              </a:rPr>
              <a:t>which legislation and guidance the team could action</a:t>
            </a:r>
            <a:r>
              <a:rPr lang="en-US">
                <a:latin typeface="Arial"/>
                <a:cs typeface="Arial"/>
              </a:rPr>
              <a:t>, noting in the tables following each section of the tool </a:t>
            </a:r>
            <a:r>
              <a:rPr lang="en-US" b="1">
                <a:latin typeface="Arial"/>
                <a:cs typeface="Arial"/>
              </a:rPr>
              <a:t>which statements the team can address and/or is addressing.</a:t>
            </a:r>
            <a:r>
              <a:rPr lang="en-US">
                <a:latin typeface="Arial"/>
                <a:cs typeface="Arial"/>
              </a:rPr>
              <a:t> The goal is to be </a:t>
            </a:r>
            <a:r>
              <a:rPr lang="en-US" b="1">
                <a:latin typeface="Arial"/>
                <a:cs typeface="Arial"/>
              </a:rPr>
              <a:t>specific</a:t>
            </a:r>
            <a:r>
              <a:rPr lang="en-US">
                <a:latin typeface="Arial"/>
                <a:cs typeface="Arial"/>
              </a:rPr>
              <a:t> here, ensuring </a:t>
            </a:r>
            <a:r>
              <a:rPr lang="en-US" b="1">
                <a:latin typeface="Arial"/>
                <a:cs typeface="Arial"/>
              </a:rPr>
              <a:t>goals or actions</a:t>
            </a:r>
            <a:r>
              <a:rPr lang="en-US">
                <a:latin typeface="Arial"/>
                <a:cs typeface="Arial"/>
              </a:rPr>
              <a:t> are</a:t>
            </a:r>
            <a:r>
              <a:rPr lang="en-US" b="1">
                <a:latin typeface="Arial"/>
                <a:cs typeface="Arial"/>
              </a:rPr>
              <a:t> tangible </a:t>
            </a:r>
            <a:r>
              <a:rPr lang="en-US">
                <a:latin typeface="Arial"/>
                <a:cs typeface="Arial"/>
              </a:rPr>
              <a:t>and can be </a:t>
            </a:r>
            <a:r>
              <a:rPr lang="en-US" b="1">
                <a:latin typeface="Arial"/>
                <a:cs typeface="Arial"/>
              </a:rPr>
              <a:t>measured</a:t>
            </a:r>
            <a:r>
              <a:rPr lang="en-US">
                <a:latin typeface="Arial"/>
                <a:cs typeface="Arial"/>
              </a:rPr>
              <a:t>.</a:t>
            </a:r>
          </a:p>
          <a:p>
            <a:pPr>
              <a:defRPr/>
            </a:pPr>
            <a:endParaRPr lang="en-US">
              <a:latin typeface="Arial"/>
              <a:cs typeface="Arial"/>
            </a:endParaRPr>
          </a:p>
          <a:p>
            <a:pPr>
              <a:defRPr/>
            </a:pPr>
            <a:r>
              <a:rPr lang="en-US">
                <a:latin typeface="Arial"/>
                <a:cs typeface="Arial"/>
              </a:rPr>
              <a:t>Based on the similarities within the legislation and guidance, the team may have similar responses in different sections. For example:</a:t>
            </a:r>
          </a:p>
          <a:p>
            <a:pPr>
              <a:defRPr/>
            </a:pPr>
            <a:endParaRPr lang="en-US">
              <a:latin typeface="Arial"/>
              <a:cs typeface="Arial"/>
            </a:endParaRPr>
          </a:p>
          <a:p>
            <a:pPr marL="171450" indent="-171450">
              <a:buFont typeface="Arial" panose="020B0604020202020204" pitchFamily="34" charset="0"/>
              <a:buChar char="•"/>
              <a:defRPr/>
            </a:pPr>
            <a:r>
              <a:rPr lang="en-US">
                <a:latin typeface="Arial"/>
                <a:cs typeface="Arial"/>
              </a:rPr>
              <a:t>TRC Call to Action 22 calls upon “those who can effect change within the Canadian health-care system to recognize the value of Aboriginal healing practices and use them in the treatment of Aboriginal patients in collaboration with Aboriginal healers and Elders where requested by Aboriginal patients.”</a:t>
            </a:r>
          </a:p>
          <a:p>
            <a:pPr>
              <a:buFont typeface="Arial" panose="020B0604020202020204" pitchFamily="34" charset="0"/>
              <a:buNone/>
              <a:defRPr/>
            </a:pPr>
            <a:endParaRPr lang="en-US">
              <a:latin typeface="Arial"/>
              <a:cs typeface="Arial"/>
            </a:endParaRPr>
          </a:p>
          <a:p>
            <a:pPr marL="171450" indent="-171450">
              <a:buFont typeface="Arial" panose="020B0604020202020204" pitchFamily="34" charset="0"/>
              <a:buChar char="•"/>
              <a:defRPr/>
            </a:pPr>
            <a:r>
              <a:rPr lang="en-US">
                <a:latin typeface="Arial"/>
                <a:cs typeface="Arial"/>
              </a:rPr>
              <a:t>An excerpt from UNDRIP Article 24 states that “Indigenous peoples have the right to their traditional medicines and to maintain their health practices, including the conservation of their vital medicinal plants, animals and minerals.” </a:t>
            </a:r>
          </a:p>
          <a:p>
            <a:pPr marL="171450" indent="-171450">
              <a:buFont typeface="Arial" panose="020B0604020202020204" pitchFamily="34" charset="0"/>
              <a:buChar char="•"/>
              <a:defRPr/>
            </a:pPr>
            <a:endParaRPr lang="en-US">
              <a:latin typeface="Arial"/>
              <a:cs typeface="Arial"/>
            </a:endParaRPr>
          </a:p>
          <a:p>
            <a:pPr marL="171450" indent="-171450">
              <a:buFont typeface="Arial" panose="020B0604020202020204" pitchFamily="34" charset="0"/>
              <a:buChar char="•"/>
              <a:defRPr/>
            </a:pPr>
            <a:r>
              <a:rPr lang="en-US">
                <a:latin typeface="Arial"/>
                <a:cs typeface="Arial"/>
              </a:rPr>
              <a:t>The team </a:t>
            </a:r>
            <a:r>
              <a:rPr lang="en-US" b="1">
                <a:latin typeface="Arial"/>
                <a:cs typeface="Arial"/>
              </a:rPr>
              <a:t>may have a similar response </a:t>
            </a:r>
            <a:r>
              <a:rPr lang="en-US">
                <a:latin typeface="Arial"/>
                <a:cs typeface="Arial"/>
              </a:rPr>
              <a:t>or action for these sections. </a:t>
            </a:r>
          </a:p>
          <a:p>
            <a:pPr>
              <a:buFont typeface="Arial" panose="020B0604020202020204" pitchFamily="34" charset="0"/>
              <a:buNone/>
              <a:defRPr/>
            </a:pPr>
            <a:endParaRPr lang="en-US">
              <a:latin typeface="Arial"/>
              <a:cs typeface="Arial"/>
            </a:endParaRPr>
          </a:p>
          <a:p>
            <a:pPr>
              <a:defRPr/>
            </a:pPr>
            <a:r>
              <a:rPr lang="en-US">
                <a:latin typeface="Arial"/>
                <a:cs typeface="Arial"/>
              </a:rPr>
              <a:t>In addition, attending cultural safety training, planning cultural safety design elements in health facilities, and planning engagement with Indigenous partners is a common theme, so responses across the six sections may be the same or similar at times for this reason as well. That’s ok.</a:t>
            </a:r>
            <a:r>
              <a:rPr lang="en-CA">
                <a:latin typeface="Arial"/>
                <a:cs typeface="Arial"/>
              </a:rPr>
              <a:t> </a:t>
            </a:r>
          </a:p>
          <a:p>
            <a:pPr>
              <a:buFont typeface="Arial" panose="020B0604020202020204" pitchFamily="34" charset="0"/>
              <a:buNone/>
              <a:defRPr/>
            </a:pPr>
            <a:endParaRPr lang="en-CA">
              <a:latin typeface="Arial"/>
              <a:cs typeface="Arial"/>
            </a:endParaRPr>
          </a:p>
          <a:p>
            <a:pPr marL="171450" indent="-171450">
              <a:buFont typeface="Arial" panose="020B0604020202020204" pitchFamily="34" charset="0"/>
              <a:buChar char="•"/>
              <a:defRPr/>
            </a:pPr>
            <a:r>
              <a:rPr lang="en-CA">
                <a:latin typeface="Arial"/>
                <a:cs typeface="Arial"/>
              </a:rPr>
              <a:t>For example, multiple Calls to Action and Principles of Reconciliation, as well as Calls for Justice 7.1 and 7.2 relate to the planning and conducting of Indigenous partner engagement. </a:t>
            </a:r>
          </a:p>
          <a:p>
            <a:pPr>
              <a:buFont typeface="Arial" panose="020B0604020202020204" pitchFamily="34" charset="0"/>
              <a:buNone/>
              <a:defRPr/>
            </a:pPr>
            <a:endParaRPr lang="en-US">
              <a:cs typeface="Arial" panose="020B0604020202020204" pitchFamily="34" charset="0"/>
            </a:endParaRPr>
          </a:p>
          <a:p>
            <a:pPr>
              <a:defRPr/>
            </a:pPr>
            <a:r>
              <a:rPr lang="en-CA">
                <a:latin typeface="Arial"/>
                <a:cs typeface="Arial"/>
              </a:rPr>
              <a:t>Note that we will connect during a </a:t>
            </a:r>
            <a:r>
              <a:rPr lang="en-CA" b="1">
                <a:latin typeface="Arial"/>
                <a:cs typeface="Arial"/>
              </a:rPr>
              <a:t>subsequent session to review the results of today’s session and document which actions </a:t>
            </a:r>
            <a:r>
              <a:rPr lang="en-CA">
                <a:latin typeface="Arial"/>
                <a:cs typeface="Arial"/>
              </a:rPr>
              <a:t>will be added to the team’s strategic plan, annual operating plan, and work plan.</a:t>
            </a:r>
          </a:p>
          <a:p>
            <a:pPr>
              <a:defRPr/>
            </a:pPr>
            <a:endParaRPr lang="en-CA">
              <a:cs typeface="Arial"/>
            </a:endParaRPr>
          </a:p>
          <a:p>
            <a:pPr eaLnBrk="1" fontAlgn="auto" hangingPunct="1">
              <a:spcBef>
                <a:spcPts val="0"/>
              </a:spcBef>
              <a:spcAft>
                <a:spcPts val="0"/>
              </a:spcAft>
              <a:defRPr/>
            </a:pPr>
            <a:r>
              <a:rPr lang="en-US">
                <a:latin typeface="Arial"/>
                <a:cs typeface="Arial"/>
              </a:rPr>
              <a:t>To get started on today’s session, we will need to assign a team member to record the team’s responses to the questions in the tool. [ask if there are any volunteers; assign team member]</a:t>
            </a:r>
          </a:p>
          <a:p>
            <a:pPr>
              <a:defRPr/>
            </a:pPr>
            <a:endParaRPr lang="en-CA">
              <a:cs typeface="Calibri" panose="020F0502020204030204"/>
            </a:endParaRPr>
          </a:p>
          <a:p>
            <a:pPr>
              <a:defRPr/>
            </a:pPr>
            <a:endParaRPr lang="en-CA">
              <a:cs typeface="Calibri" panose="020F0502020204030204"/>
            </a:endParaRPr>
          </a:p>
          <a:p>
            <a:pPr>
              <a:defRPr/>
            </a:pPr>
            <a:r>
              <a:rPr lang="en-CA">
                <a:latin typeface="Arial"/>
                <a:cs typeface="Arial"/>
              </a:rPr>
              <a:t> </a:t>
            </a:r>
          </a:p>
          <a:p>
            <a:pPr>
              <a:defRPr/>
            </a:pPr>
            <a:endParaRPr lang="en-CA">
              <a:cs typeface="Calibri"/>
            </a:endParaRPr>
          </a:p>
          <a:p>
            <a:pPr>
              <a:defRPr/>
            </a:pPr>
            <a:endParaRPr lang="en-CA" b="1">
              <a:cs typeface="Calibri"/>
            </a:endParaRPr>
          </a:p>
          <a:p>
            <a:pPr>
              <a:defRPr/>
            </a:pPr>
            <a:endParaRPr lang="en-CA" b="1">
              <a:cs typeface="Calibri"/>
            </a:endParaRPr>
          </a:p>
          <a:p>
            <a:pPr>
              <a:defRPr/>
            </a:pPr>
            <a:endParaRPr lang="en-CA" b="1">
              <a:cs typeface="Calibri"/>
            </a:endParaRPr>
          </a:p>
          <a:p>
            <a:pPr>
              <a:defRPr/>
            </a:pPr>
            <a:endParaRPr lang="en-CA">
              <a:cs typeface="Calibri" panose="020F0502020204030204"/>
            </a:endParaRPr>
          </a:p>
          <a:p>
            <a:pPr>
              <a:defRPr/>
            </a:pPr>
            <a:endParaRPr lang="en-CA">
              <a:cs typeface="Calibri" panose="020F0502020204030204"/>
            </a:endParaRPr>
          </a:p>
          <a:p>
            <a:pPr>
              <a:defRPr/>
            </a:pPr>
            <a:endParaRPr lang="en-US">
              <a:cs typeface="Calibri" panose="020F0502020204030204"/>
            </a:endParaRPr>
          </a:p>
        </p:txBody>
      </p:sp>
      <p:sp>
        <p:nvSpPr>
          <p:cNvPr id="46084" name="Slide Number Placeholder 3">
            <a:extLst>
              <a:ext uri="{FF2B5EF4-FFF2-40B4-BE49-F238E27FC236}">
                <a16:creationId xmlns:a16="http://schemas.microsoft.com/office/drawing/2014/main" id="{346E17CE-8035-AA34-68C1-A5F7210F9D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28050DD-44F1-4CA9-A5C8-DB08C858DA4E}"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6BAC26-E678-4809-7E54-8DE147F501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81C393A-624D-A583-1764-2C7CB49637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Arial" panose="020B0604020202020204" pitchFamily="34" charset="0"/>
              </a:rPr>
              <a:t>​</a:t>
            </a:r>
            <a:endParaRPr lang="en-CA" altLang="en-US">
              <a:solidFill>
                <a:srgbClr val="444444"/>
              </a:solidFill>
            </a:endParaRPr>
          </a:p>
          <a:p>
            <a:r>
              <a:rPr lang="en-CA" altLang="en-US">
                <a:solidFill>
                  <a:srgbClr val="000000"/>
                </a:solidFill>
                <a:latin typeface="Arial" panose="020B0604020202020204" pitchFamily="34" charset="0"/>
              </a:rPr>
              <a:t>In this section we’re going to cover:</a:t>
            </a:r>
            <a:endParaRPr lang="en-US" altLang="en-US">
              <a:solidFill>
                <a:srgbClr val="444444"/>
              </a:solidFill>
            </a:endParaRPr>
          </a:p>
          <a:p>
            <a:pPr>
              <a:buFont typeface="Calibri" panose="020F0502020204030204" pitchFamily="34" charset="0"/>
              <a:buAutoNum type="arabicPeriod"/>
            </a:pPr>
            <a:r>
              <a:rPr lang="en-CA" altLang="en-US">
                <a:solidFill>
                  <a:srgbClr val="000000"/>
                </a:solidFill>
                <a:latin typeface="Arial" panose="020B0604020202020204" pitchFamily="34" charset="0"/>
              </a:rPr>
              <a:t>The Path to Reconciliation Act </a:t>
            </a:r>
            <a:r>
              <a:rPr lang="en-CA" altLang="en-US" b="1">
                <a:solidFill>
                  <a:srgbClr val="000000"/>
                </a:solidFill>
                <a:latin typeface="Arial" panose="020B0604020202020204" pitchFamily="34" charset="0"/>
              </a:rPr>
              <a:t>Principles</a:t>
            </a:r>
            <a:r>
              <a:rPr lang="en-US" altLang="en-US">
                <a:solidFill>
                  <a:srgbClr val="000000"/>
                </a:solidFill>
                <a:latin typeface="Arial" panose="020B0604020202020204" pitchFamily="34" charset="0"/>
              </a:rPr>
              <a:t>​</a:t>
            </a:r>
            <a:endParaRPr lang="en-US" altLang="en-US">
              <a:solidFill>
                <a:srgbClr val="444444"/>
              </a:solidFill>
              <a:latin typeface="Arial" panose="020B0604020202020204" pitchFamily="34" charset="0"/>
            </a:endParaRPr>
          </a:p>
          <a:p>
            <a:pPr>
              <a:buFont typeface="Calibri" panose="020F0502020204030204" pitchFamily="34" charset="0"/>
              <a:buAutoNum type="arabicPeriod"/>
            </a:pPr>
            <a:r>
              <a:rPr lang="en-CA" altLang="en-US">
                <a:solidFill>
                  <a:srgbClr val="000000"/>
                </a:solidFill>
                <a:latin typeface="Arial" panose="020B0604020202020204" pitchFamily="34" charset="0"/>
              </a:rPr>
              <a:t>The Truth and Reconciliation of Commission of Canada </a:t>
            </a:r>
            <a:r>
              <a:rPr lang="en-CA" altLang="en-US" b="1">
                <a:solidFill>
                  <a:srgbClr val="000000"/>
                </a:solidFill>
                <a:latin typeface="Arial" panose="020B0604020202020204" pitchFamily="34" charset="0"/>
              </a:rPr>
              <a:t>Principles</a:t>
            </a:r>
            <a:r>
              <a:rPr lang="en-CA" altLang="en-US">
                <a:solidFill>
                  <a:srgbClr val="000000"/>
                </a:solidFill>
                <a:latin typeface="Arial" panose="020B0604020202020204" pitchFamily="34" charset="0"/>
              </a:rPr>
              <a:t> and </a:t>
            </a:r>
            <a:r>
              <a:rPr lang="en-CA" altLang="en-US" b="1">
                <a:solidFill>
                  <a:srgbClr val="000000"/>
                </a:solidFill>
                <a:latin typeface="Arial" panose="020B0604020202020204" pitchFamily="34" charset="0"/>
              </a:rPr>
              <a:t>Calls to Action</a:t>
            </a:r>
            <a:r>
              <a:rPr lang="en-US" altLang="en-US">
                <a:solidFill>
                  <a:srgbClr val="000000"/>
                </a:solidFill>
                <a:latin typeface="Arial" panose="020B0604020202020204" pitchFamily="34" charset="0"/>
              </a:rPr>
              <a:t>​</a:t>
            </a:r>
            <a:endParaRPr lang="en-US" altLang="en-US">
              <a:solidFill>
                <a:srgbClr val="444444"/>
              </a:solidFill>
              <a:latin typeface="Arial" panose="020B0604020202020204" pitchFamily="34" charset="0"/>
            </a:endParaRPr>
          </a:p>
          <a:p>
            <a:pPr>
              <a:buFont typeface="Calibri" panose="020F0502020204030204" pitchFamily="34" charset="0"/>
              <a:buAutoNum type="arabicPeriod"/>
            </a:pPr>
            <a:r>
              <a:rPr lang="en-CA" altLang="en-US">
                <a:solidFill>
                  <a:srgbClr val="000000"/>
                </a:solidFill>
                <a:latin typeface="Arial" panose="020B0604020202020204" pitchFamily="34" charset="0"/>
              </a:rPr>
              <a:t>United Nations Declaration on the Rights of Indigenous Peoples </a:t>
            </a:r>
            <a:r>
              <a:rPr lang="en-CA" altLang="en-US" b="1">
                <a:solidFill>
                  <a:srgbClr val="000000"/>
                </a:solidFill>
                <a:latin typeface="Arial" panose="020B0604020202020204" pitchFamily="34" charset="0"/>
              </a:rPr>
              <a:t>Articles</a:t>
            </a:r>
            <a:r>
              <a:rPr lang="en-US" altLang="en-US">
                <a:solidFill>
                  <a:srgbClr val="000000"/>
                </a:solidFill>
                <a:latin typeface="Arial" panose="020B0604020202020204" pitchFamily="34" charset="0"/>
              </a:rPr>
              <a:t>​</a:t>
            </a:r>
            <a:endParaRPr lang="en-US" altLang="en-US">
              <a:solidFill>
                <a:srgbClr val="444444"/>
              </a:solidFill>
              <a:latin typeface="Arial" panose="020B0604020202020204" pitchFamily="34" charset="0"/>
            </a:endParaRPr>
          </a:p>
          <a:p>
            <a:pPr>
              <a:buFont typeface="Calibri" panose="020F0502020204030204" pitchFamily="34" charset="0"/>
              <a:buAutoNum type="arabicPeriod"/>
            </a:pPr>
            <a:r>
              <a:rPr lang="en-US" altLang="en-US">
                <a:solidFill>
                  <a:srgbClr val="000000"/>
                </a:solidFill>
                <a:latin typeface="Arial" panose="020B0604020202020204" pitchFamily="34" charset="0"/>
              </a:rPr>
              <a:t>National Inquiry into Missing and Murdered Indigenous Women and Girls (MMIWG) </a:t>
            </a:r>
            <a:r>
              <a:rPr lang="en-US" altLang="en-US" b="1">
                <a:solidFill>
                  <a:srgbClr val="000000"/>
                </a:solidFill>
                <a:latin typeface="Arial" panose="020B0604020202020204" pitchFamily="34" charset="0"/>
              </a:rPr>
              <a:t>Calls for Justice </a:t>
            </a:r>
            <a:r>
              <a:rPr lang="en-US" altLang="en-US">
                <a:solidFill>
                  <a:srgbClr val="000000"/>
                </a:solidFill>
                <a:latin typeface="Arial" panose="020B0604020202020204" pitchFamily="34" charset="0"/>
              </a:rPr>
              <a:t>in the health and wellness category​</a:t>
            </a:r>
            <a:endParaRPr lang="en-US" altLang="en-US">
              <a:solidFill>
                <a:srgbClr val="444444"/>
              </a:solidFill>
              <a:latin typeface="Arial" panose="020B0604020202020204" pitchFamily="34" charset="0"/>
            </a:endParaRPr>
          </a:p>
          <a:p>
            <a:pPr>
              <a:buFont typeface="Calibri" panose="020F0502020204030204" pitchFamily="34" charset="0"/>
              <a:buAutoNum type="arabicPeriod"/>
            </a:pPr>
            <a:r>
              <a:rPr lang="en-CA" altLang="en-US">
                <a:solidFill>
                  <a:srgbClr val="000000"/>
                </a:solidFill>
                <a:latin typeface="Arial" panose="020B0604020202020204" pitchFamily="34" charset="0"/>
              </a:rPr>
              <a:t>Disrupt Racism </a:t>
            </a:r>
            <a:r>
              <a:rPr lang="en-CA" altLang="en-US" b="1">
                <a:solidFill>
                  <a:srgbClr val="000000"/>
                </a:solidFill>
                <a:latin typeface="Arial" panose="020B0604020202020204" pitchFamily="34" charset="0"/>
              </a:rPr>
              <a:t>commitment</a:t>
            </a:r>
            <a:endParaRPr lang="en-US" altLang="en-US">
              <a:solidFill>
                <a:srgbClr val="444444"/>
              </a:solidFill>
              <a:latin typeface="Arial" panose="020B0604020202020204" pitchFamily="34" charset="0"/>
            </a:endParaRPr>
          </a:p>
          <a:p>
            <a:endParaRPr lang="en-US" altLang="en-US"/>
          </a:p>
        </p:txBody>
      </p:sp>
      <p:sp>
        <p:nvSpPr>
          <p:cNvPr id="4" name="Slide Number Placeholder 3">
            <a:extLst>
              <a:ext uri="{FF2B5EF4-FFF2-40B4-BE49-F238E27FC236}">
                <a16:creationId xmlns:a16="http://schemas.microsoft.com/office/drawing/2014/main" id="{9E42FAE4-0218-D438-91A9-1969C7368EF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AE4093-3291-4195-9055-C5922D3EFCAF}"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FF43959-C261-49E9-4E24-12CB11ACB2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D4B25AE-FA5A-5A76-70F5-55564CD3B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Arial" panose="020B0604020202020204" pitchFamily="34" charset="0"/>
              </a:rPr>
              <a:t>Led by the minister responsible for reconciliation, a strategic path forward is to be developed by the Government, and the </a:t>
            </a:r>
            <a:r>
              <a:rPr lang="en-CA" altLang="en-US" b="1">
                <a:solidFill>
                  <a:srgbClr val="000000"/>
                </a:solidFill>
                <a:latin typeface="Arial" panose="020B0604020202020204" pitchFamily="34" charset="0"/>
              </a:rPr>
              <a:t>measures taken to advance reconciliation are to be reported on annually. </a:t>
            </a:r>
          </a:p>
          <a:p>
            <a:r>
              <a:rPr lang="en-CA" altLang="en-US">
                <a:solidFill>
                  <a:srgbClr val="000000"/>
                </a:solidFill>
                <a:latin typeface="Arial" panose="020B0604020202020204" pitchFamily="34" charset="0"/>
              </a:rPr>
              <a:t>The Act contains </a:t>
            </a:r>
            <a:r>
              <a:rPr lang="en-CA" altLang="en-US" b="1">
                <a:solidFill>
                  <a:srgbClr val="000000"/>
                </a:solidFill>
                <a:latin typeface="Arial" panose="020B0604020202020204" pitchFamily="34" charset="0"/>
              </a:rPr>
              <a:t>four Principles</a:t>
            </a:r>
            <a:r>
              <a:rPr lang="en-CA" altLang="en-US">
                <a:solidFill>
                  <a:srgbClr val="000000"/>
                </a:solidFill>
                <a:latin typeface="Arial" panose="020B0604020202020204" pitchFamily="34" charset="0"/>
              </a:rPr>
              <a:t>.</a:t>
            </a:r>
          </a:p>
          <a:p>
            <a:r>
              <a:rPr lang="en-CA" altLang="en-US" b="1">
                <a:solidFill>
                  <a:srgbClr val="000000"/>
                </a:solidFill>
                <a:latin typeface="Arial" panose="020B0604020202020204" pitchFamily="34" charset="0"/>
              </a:rPr>
              <a:t>Respect</a:t>
            </a:r>
            <a:r>
              <a:rPr lang="en-US" altLang="en-US">
                <a:solidFill>
                  <a:srgbClr val="000000"/>
                </a:solidFill>
                <a:latin typeface="Arial" panose="020B0604020202020204" pitchFamily="34" charset="0"/>
              </a:rPr>
              <a:t>​</a:t>
            </a:r>
            <a:endParaRPr lang="en-US" altLang="en-US">
              <a:solidFill>
                <a:srgbClr val="444444"/>
              </a:solidFill>
            </a:endParaRPr>
          </a:p>
          <a:p>
            <a:r>
              <a:rPr lang="en-CA" altLang="en-US" b="1">
                <a:solidFill>
                  <a:srgbClr val="000000"/>
                </a:solidFill>
                <a:latin typeface="Arial" panose="020B0604020202020204" pitchFamily="34" charset="0"/>
              </a:rPr>
              <a:t>Engagement</a:t>
            </a:r>
            <a:r>
              <a:rPr lang="en-US" altLang="en-US">
                <a:solidFill>
                  <a:srgbClr val="000000"/>
                </a:solidFill>
                <a:latin typeface="Arial" panose="020B0604020202020204" pitchFamily="34" charset="0"/>
              </a:rPr>
              <a:t>​</a:t>
            </a:r>
            <a:endParaRPr lang="en-US" altLang="en-US">
              <a:solidFill>
                <a:srgbClr val="444444"/>
              </a:solidFill>
            </a:endParaRPr>
          </a:p>
          <a:p>
            <a:r>
              <a:rPr lang="en-CA" altLang="en-US" b="1">
                <a:solidFill>
                  <a:srgbClr val="000000"/>
                </a:solidFill>
                <a:latin typeface="Arial" panose="020B0604020202020204" pitchFamily="34" charset="0"/>
              </a:rPr>
              <a:t>Understanding</a:t>
            </a:r>
            <a:r>
              <a:rPr lang="en-US" altLang="en-US">
                <a:solidFill>
                  <a:srgbClr val="000000"/>
                </a:solidFill>
                <a:latin typeface="Arial" panose="020B0604020202020204" pitchFamily="34" charset="0"/>
              </a:rPr>
              <a:t>​</a:t>
            </a:r>
            <a:endParaRPr lang="en-US" altLang="en-US">
              <a:solidFill>
                <a:srgbClr val="444444"/>
              </a:solidFill>
            </a:endParaRPr>
          </a:p>
          <a:p>
            <a:r>
              <a:rPr lang="en-CA" altLang="en-US" b="1">
                <a:solidFill>
                  <a:srgbClr val="000000"/>
                </a:solidFill>
                <a:latin typeface="Arial" panose="020B0604020202020204" pitchFamily="34" charset="0"/>
              </a:rPr>
              <a:t>Action</a:t>
            </a:r>
            <a:endParaRPr lang="en-US" altLang="en-US">
              <a:solidFill>
                <a:srgbClr val="444444"/>
              </a:solidFill>
            </a:endParaRPr>
          </a:p>
          <a:p>
            <a:endParaRPr lang="en-US" altLang="en-US"/>
          </a:p>
        </p:txBody>
      </p:sp>
      <p:sp>
        <p:nvSpPr>
          <p:cNvPr id="4" name="Slide Number Placeholder 3">
            <a:extLst>
              <a:ext uri="{FF2B5EF4-FFF2-40B4-BE49-F238E27FC236}">
                <a16:creationId xmlns:a16="http://schemas.microsoft.com/office/drawing/2014/main" id="{874A9964-ED1D-79F8-9A02-191712CACF4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B93896C-1DB2-4C1D-B4B1-4F4DE112D6D9}"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1470D39-928D-97C4-6A91-7C2DB1D1B1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896E07A-BFF0-47C0-02A6-950C45BC5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TRC’s mandate was to inform all Canadians about what happened in </a:t>
            </a:r>
            <a:r>
              <a:rPr lang="en-US" altLang="en-US" b="1"/>
              <a:t>residential schools.</a:t>
            </a:r>
            <a:r>
              <a:rPr lang="en-US" altLang="en-US"/>
              <a:t> The </a:t>
            </a:r>
            <a:r>
              <a:rPr lang="en-US" altLang="en-US" b="1"/>
              <a:t>TRC documented the truth of Survivors, their families, communities, and anyone personally affected</a:t>
            </a:r>
            <a:r>
              <a:rPr lang="en-US" altLang="en-US"/>
              <a:t> by the residential school experience. </a:t>
            </a:r>
          </a:p>
          <a:p>
            <a:r>
              <a:rPr lang="en-US" altLang="en-US"/>
              <a:t>​</a:t>
            </a:r>
          </a:p>
          <a:p>
            <a:r>
              <a:rPr lang="en-US" altLang="en-US"/>
              <a:t>In 2015, the TRC published its final report detailing the </a:t>
            </a:r>
            <a:r>
              <a:rPr lang="en-US" altLang="en-US" b="1"/>
              <a:t>experiences and impacts of the residential school system</a:t>
            </a:r>
            <a:r>
              <a:rPr lang="en-US" altLang="en-US"/>
              <a:t>, creating a historical record of its legacy and consequences. </a:t>
            </a:r>
          </a:p>
          <a:p>
            <a:r>
              <a:rPr lang="en-US" altLang="en-US"/>
              <a:t>One outcome of the report was a document detailing </a:t>
            </a:r>
            <a:r>
              <a:rPr lang="en-US" altLang="en-US" b="1"/>
              <a:t>10 Principles of Reconciliation and 94 Calls to Action</a:t>
            </a:r>
            <a:r>
              <a:rPr lang="en-US" altLang="en-US"/>
              <a:t> which set out direction for </a:t>
            </a:r>
            <a:r>
              <a:rPr lang="en-US" altLang="en-US" b="1"/>
              <a:t>making amends for the legacy of the residential school system</a:t>
            </a:r>
            <a:r>
              <a:rPr lang="en-US" altLang="en-US"/>
              <a:t> in order to advance the process of reconciliation in Canada. These help </a:t>
            </a:r>
            <a:r>
              <a:rPr lang="en-US" altLang="en-US" b="1"/>
              <a:t>guide reconciliation and close the gap in health outcomes</a:t>
            </a:r>
            <a:r>
              <a:rPr lang="en-US" altLang="en-US"/>
              <a:t> between Indigenous and non-Indigenous people.​</a:t>
            </a:r>
          </a:p>
          <a:p>
            <a:r>
              <a:rPr lang="en-CA" altLang="en-US">
                <a:solidFill>
                  <a:srgbClr val="000000"/>
                </a:solidFill>
                <a:latin typeface="Arial" panose="020B0604020202020204" pitchFamily="34" charset="0"/>
              </a:rPr>
              <a:t>​</a:t>
            </a:r>
            <a:endParaRPr lang="en-CA" altLang="en-US">
              <a:solidFill>
                <a:srgbClr val="444444"/>
              </a:solidFill>
            </a:endParaRPr>
          </a:p>
          <a:p>
            <a:r>
              <a:rPr lang="en-CA" altLang="en-US">
                <a:solidFill>
                  <a:srgbClr val="000000"/>
                </a:solidFill>
                <a:latin typeface="Arial" panose="020B0604020202020204" pitchFamily="34" charset="0"/>
              </a:rPr>
              <a:t>We will first reflect on the 10 Principles.</a:t>
            </a:r>
            <a:endParaRPr lang="en-US" altLang="en-US">
              <a:solidFill>
                <a:srgbClr val="444444"/>
              </a:solidFill>
            </a:endParaRPr>
          </a:p>
          <a:p>
            <a:endParaRPr lang="en-US" altLang="en-US"/>
          </a:p>
        </p:txBody>
      </p:sp>
      <p:sp>
        <p:nvSpPr>
          <p:cNvPr id="4" name="Slide Number Placeholder 3">
            <a:extLst>
              <a:ext uri="{FF2B5EF4-FFF2-40B4-BE49-F238E27FC236}">
                <a16:creationId xmlns:a16="http://schemas.microsoft.com/office/drawing/2014/main" id="{41A28980-1161-963C-24DE-6C6E9291C71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CA51B5-3A6D-4FEC-9FF8-1C2004B464E8}"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EB1D8C3-9F07-46CC-F793-D210E4D0CF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C2D7F14-C65A-B09A-9B46-51998DE9DE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Let’s discuss and identify </a:t>
            </a:r>
            <a:r>
              <a:rPr lang="en-US" altLang="en-US" b="1"/>
              <a:t>how the team can address and/or is addressing</a:t>
            </a:r>
            <a:r>
              <a:rPr lang="en-US" altLang="en-US"/>
              <a:t> the Principles of Reconciliation. Some questions to facilitate the team’s discussion are:​</a:t>
            </a:r>
          </a:p>
          <a:p>
            <a:r>
              <a:rPr lang="en-CA" altLang="en-US"/>
              <a:t>What can your team do improve </a:t>
            </a:r>
            <a:r>
              <a:rPr lang="en-CA" altLang="en-US" b="1"/>
              <a:t>equity of health services</a:t>
            </a:r>
            <a:r>
              <a:rPr lang="en-CA" altLang="en-US"/>
              <a:t> between Indigenous and non-Indigenous peoples?</a:t>
            </a:r>
            <a:r>
              <a:rPr lang="en-US" altLang="en-US"/>
              <a:t>​</a:t>
            </a:r>
          </a:p>
          <a:p>
            <a:r>
              <a:rPr lang="en-CA" altLang="en-US"/>
              <a:t>How can you better training </a:t>
            </a:r>
            <a:r>
              <a:rPr lang="en-CA" altLang="en-US" b="1"/>
              <a:t>staff</a:t>
            </a:r>
            <a:r>
              <a:rPr lang="en-CA" altLang="en-US"/>
              <a:t> support their </a:t>
            </a:r>
            <a:r>
              <a:rPr lang="en-CA" altLang="en-US" b="1"/>
              <a:t>understanding of Indigenous health system experiences</a:t>
            </a:r>
            <a:r>
              <a:rPr lang="en-CA" altLang="en-US"/>
              <a:t>?</a:t>
            </a:r>
            <a:r>
              <a:rPr lang="en-US" altLang="en-US"/>
              <a:t>​</a:t>
            </a:r>
          </a:p>
          <a:p>
            <a:r>
              <a:rPr lang="en-CA" altLang="en-US"/>
              <a:t>What are some tasks you can do to help your </a:t>
            </a:r>
            <a:r>
              <a:rPr lang="en-CA" altLang="en-US" b="1"/>
              <a:t>team better understand the Rights of Indigenous peoples</a:t>
            </a:r>
            <a:r>
              <a:rPr lang="en-CA" altLang="en-US"/>
              <a:t>?</a:t>
            </a:r>
          </a:p>
          <a:p>
            <a:r>
              <a:rPr lang="en-US" altLang="en-US"/>
              <a:t>​</a:t>
            </a:r>
            <a:r>
              <a:rPr lang="en-US" altLang="en-US" b="1" i="1"/>
              <a:t>Facilitation notes</a:t>
            </a:r>
          </a:p>
          <a:p>
            <a:r>
              <a:rPr lang="en-US" altLang="en-US" i="1"/>
              <a:t>Ensure the team is identifying any opportunities, considerations, activities, partnerships, agreements, interdependencies, etc. related to the Principles.</a:t>
            </a:r>
          </a:p>
          <a:p>
            <a:r>
              <a:rPr lang="en-US" altLang="en-US" i="1"/>
              <a:t>Ensure the team is discussing potential actions to add to the strategic plan, annual operating plan, and work plan.</a:t>
            </a:r>
            <a:endParaRPr lang="en-US" altLang="en-US"/>
          </a:p>
          <a:p>
            <a:r>
              <a:rPr lang="en-US" altLang="en-US" b="1" i="1"/>
              <a:t>EXAMPLE RESPONSES FOR REFERENCE</a:t>
            </a:r>
          </a:p>
          <a:p>
            <a:r>
              <a:rPr lang="en-US" altLang="en-US"/>
              <a:t>​</a:t>
            </a:r>
            <a:r>
              <a:rPr lang="en-US" altLang="en-US" b="1"/>
              <a:t>Northern - Integrating planning process with the end user experience (Indigenous lens)</a:t>
            </a:r>
            <a:endParaRPr lang="en-US" altLang="en-US"/>
          </a:p>
          <a:p>
            <a:r>
              <a:rPr lang="en-US" altLang="en-US"/>
              <a:t>​</a:t>
            </a:r>
            <a:r>
              <a:rPr lang="en-US" altLang="en-US" b="1"/>
              <a:t>SHSS - An example of this is that we have engaged Indigenous Elders to facilitate ground blessing ceremonies for each of the capital projects as new projects build medical facilities on land within the region. This ceremony was attended by health leaders from SHSS and Shared Health. </a:t>
            </a:r>
          </a:p>
          <a:p>
            <a:r>
              <a:rPr lang="en-US" altLang="en-US" b="1"/>
              <a:t> </a:t>
            </a:r>
            <a:r>
              <a:rPr lang="en-US" altLang="en-US"/>
              <a:t>​</a:t>
            </a:r>
            <a:r>
              <a:rPr lang="en-US" altLang="en-US" b="1"/>
              <a:t>PMH –PMH has a dedicated Indigenous relations leader to engage with the 14 communities within the region</a:t>
            </a:r>
            <a:endParaRPr lang="en-US" altLang="en-US"/>
          </a:p>
          <a:p>
            <a:endParaRPr lang="en-US" altLang="en-US"/>
          </a:p>
          <a:p>
            <a:endParaRPr lang="en-US" altLang="en-US"/>
          </a:p>
        </p:txBody>
      </p:sp>
      <p:sp>
        <p:nvSpPr>
          <p:cNvPr id="4" name="Slide Number Placeholder 3">
            <a:extLst>
              <a:ext uri="{FF2B5EF4-FFF2-40B4-BE49-F238E27FC236}">
                <a16:creationId xmlns:a16="http://schemas.microsoft.com/office/drawing/2014/main" id="{387CD0B9-C574-5D85-2CF1-F0778A94352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094683-C0A1-4749-9581-08E559CC7708}"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CB8DA8E-A556-FC70-20FF-2B042F6288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AA7170B-A8BA-C593-F029-BF1A5AFFE1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b="1">
                <a:solidFill>
                  <a:srgbClr val="000000"/>
                </a:solidFill>
              </a:rPr>
              <a:t>Speaking notes</a:t>
            </a:r>
          </a:p>
          <a:p>
            <a:pPr eaLnBrk="1" hangingPunct="1">
              <a:spcBef>
                <a:spcPct val="0"/>
              </a:spcBef>
            </a:pPr>
            <a:endParaRPr lang="en-CA" altLang="en-US">
              <a:solidFill>
                <a:srgbClr val="000000"/>
              </a:solidFill>
              <a:latin typeface="Arial" panose="020B0604020202020204" pitchFamily="34" charset="0"/>
              <a:cs typeface="Arial" panose="020B0604020202020204" pitchFamily="34" charset="0"/>
            </a:endParaRPr>
          </a:p>
          <a:p>
            <a:pPr eaLnBrk="1" hangingPunct="1">
              <a:spcBef>
                <a:spcPct val="0"/>
              </a:spcBef>
              <a:spcAft>
                <a:spcPts val="1200"/>
              </a:spcAft>
            </a:pPr>
            <a:r>
              <a:rPr lang="en-US" altLang="en-US">
                <a:solidFill>
                  <a:srgbClr val="000000"/>
                </a:solidFill>
                <a:latin typeface="Arial" panose="020B0604020202020204" pitchFamily="34" charset="0"/>
                <a:cs typeface="Arial" panose="020B0604020202020204" pitchFamily="34" charset="0"/>
              </a:rPr>
              <a:t>The </a:t>
            </a:r>
            <a:r>
              <a:rPr lang="en-US" altLang="en-US" b="1">
                <a:solidFill>
                  <a:srgbClr val="000000"/>
                </a:solidFill>
                <a:latin typeface="Arial" panose="020B0604020202020204" pitchFamily="34" charset="0"/>
                <a:cs typeface="Arial" panose="020B0604020202020204" pitchFamily="34" charset="0"/>
              </a:rPr>
              <a:t>United Nations Declaration on the Rights of Indigenous Peoples</a:t>
            </a:r>
            <a:r>
              <a:rPr lang="en-US" altLang="en-US">
                <a:solidFill>
                  <a:srgbClr val="000000"/>
                </a:solidFill>
                <a:latin typeface="Arial" panose="020B0604020202020204" pitchFamily="34" charset="0"/>
                <a:cs typeface="Arial" panose="020B0604020202020204" pitchFamily="34" charset="0"/>
              </a:rPr>
              <a:t>, or UNDRIP, is the culmination of </a:t>
            </a:r>
            <a:r>
              <a:rPr lang="en-US" altLang="en-US" b="1">
                <a:solidFill>
                  <a:srgbClr val="000000"/>
                </a:solidFill>
                <a:latin typeface="Arial" panose="020B0604020202020204" pitchFamily="34" charset="0"/>
                <a:cs typeface="Arial" panose="020B0604020202020204" pitchFamily="34" charset="0"/>
              </a:rPr>
              <a:t>decades of effort</a:t>
            </a:r>
            <a:r>
              <a:rPr lang="en-US" altLang="en-US">
                <a:solidFill>
                  <a:srgbClr val="000000"/>
                </a:solidFill>
                <a:latin typeface="Arial" panose="020B0604020202020204" pitchFamily="34" charset="0"/>
                <a:cs typeface="Arial" panose="020B0604020202020204" pitchFamily="34" charset="0"/>
              </a:rPr>
              <a:t> dating back to 1982. Although UNDRIP was adopted by the UN General Assembly in 2007, by a majority of </a:t>
            </a:r>
            <a:r>
              <a:rPr lang="en-US" altLang="en-US" b="1">
                <a:solidFill>
                  <a:srgbClr val="000000"/>
                </a:solidFill>
                <a:latin typeface="Arial" panose="020B0604020202020204" pitchFamily="34" charset="0"/>
                <a:cs typeface="Arial" panose="020B0604020202020204" pitchFamily="34" charset="0"/>
              </a:rPr>
              <a:t>144 states in favour</a:t>
            </a:r>
            <a:r>
              <a:rPr lang="en-US" altLang="en-US">
                <a:solidFill>
                  <a:srgbClr val="000000"/>
                </a:solidFill>
                <a:latin typeface="Arial" panose="020B0604020202020204" pitchFamily="34" charset="0"/>
                <a:cs typeface="Arial" panose="020B0604020202020204" pitchFamily="34" charset="0"/>
              </a:rPr>
              <a:t>, Canada was one of four votes against adoption. </a:t>
            </a:r>
            <a:r>
              <a:rPr lang="en-US" altLang="en-US" b="1">
                <a:solidFill>
                  <a:srgbClr val="000000"/>
                </a:solidFill>
                <a:latin typeface="Arial" panose="020B0604020202020204" pitchFamily="34" charset="0"/>
                <a:cs typeface="Arial" panose="020B0604020202020204" pitchFamily="34" charset="0"/>
              </a:rPr>
              <a:t>As of 2016, Canada’s position is to support UNDRIP.</a:t>
            </a:r>
            <a:r>
              <a:rPr lang="en-US" altLang="en-US">
                <a:solidFill>
                  <a:srgbClr val="000000"/>
                </a:solidFill>
                <a:latin typeface="Arial" panose="020B0604020202020204" pitchFamily="34" charset="0"/>
                <a:cs typeface="Arial" panose="020B0604020202020204" pitchFamily="34" charset="0"/>
              </a:rPr>
              <a:t> </a:t>
            </a:r>
            <a:endParaRPr lang="en-CA" altLang="en-US">
              <a:solidFill>
                <a:srgbClr val="000000"/>
              </a:solidFill>
              <a:latin typeface="Arial" panose="020B0604020202020204" pitchFamily="34" charset="0"/>
              <a:cs typeface="Arial" panose="020B0604020202020204" pitchFamily="34" charset="0"/>
            </a:endParaRPr>
          </a:p>
          <a:p>
            <a:pPr eaLnBrk="1" hangingPunct="1">
              <a:spcBef>
                <a:spcPct val="0"/>
              </a:spcBef>
              <a:spcAft>
                <a:spcPts val="1200"/>
              </a:spcAft>
            </a:pPr>
            <a:endParaRPr lang="en-US" altLang="en-US" b="1">
              <a:solidFill>
                <a:srgbClr val="000000"/>
              </a:solidFill>
              <a:latin typeface="Arial" panose="020B0604020202020204" pitchFamily="34" charset="0"/>
              <a:cs typeface="Arial" panose="020B0604020202020204" pitchFamily="34" charset="0"/>
            </a:endParaRPr>
          </a:p>
          <a:p>
            <a:pPr eaLnBrk="1" hangingPunct="1">
              <a:spcBef>
                <a:spcPct val="0"/>
              </a:spcBef>
              <a:spcAft>
                <a:spcPts val="1200"/>
              </a:spcAft>
            </a:pPr>
            <a:r>
              <a:rPr lang="en-US" altLang="en-US">
                <a:solidFill>
                  <a:srgbClr val="000000"/>
                </a:solidFill>
                <a:latin typeface="Arial" panose="020B0604020202020204" pitchFamily="34" charset="0"/>
                <a:cs typeface="Arial" panose="020B0604020202020204" pitchFamily="34" charset="0"/>
              </a:rPr>
              <a:t>UNDRIP establishes a universal framework of </a:t>
            </a:r>
            <a:r>
              <a:rPr lang="en-US" altLang="en-US" b="1">
                <a:solidFill>
                  <a:srgbClr val="000000"/>
                </a:solidFill>
                <a:latin typeface="Arial" panose="020B0604020202020204" pitchFamily="34" charset="0"/>
                <a:cs typeface="Arial" panose="020B0604020202020204" pitchFamily="34" charset="0"/>
              </a:rPr>
              <a:t>minimum standards for the survival, dignity, and wellbeing of the Indigenous peoples of the world</a:t>
            </a:r>
            <a:r>
              <a:rPr lang="en-US" altLang="en-US">
                <a:solidFill>
                  <a:srgbClr val="000000"/>
                </a:solidFill>
                <a:latin typeface="Arial" panose="020B0604020202020204" pitchFamily="34" charset="0"/>
                <a:cs typeface="Arial" panose="020B0604020202020204" pitchFamily="34" charset="0"/>
              </a:rPr>
              <a:t>, and it elaborates on </a:t>
            </a:r>
            <a:r>
              <a:rPr lang="en-US" altLang="en-US" b="1">
                <a:solidFill>
                  <a:srgbClr val="000000"/>
                </a:solidFill>
                <a:latin typeface="Arial" panose="020B0604020202020204" pitchFamily="34" charset="0"/>
                <a:cs typeface="Arial" panose="020B0604020202020204" pitchFamily="34" charset="0"/>
              </a:rPr>
              <a:t>existing human rights standards and fundamental freedoms</a:t>
            </a:r>
            <a:r>
              <a:rPr lang="en-US" altLang="en-US">
                <a:solidFill>
                  <a:srgbClr val="000000"/>
                </a:solidFill>
                <a:latin typeface="Arial" panose="020B0604020202020204" pitchFamily="34" charset="0"/>
                <a:cs typeface="Arial" panose="020B0604020202020204" pitchFamily="34" charset="0"/>
              </a:rPr>
              <a:t> as they apply to the specific situation of Indigenous peoples.</a:t>
            </a:r>
          </a:p>
          <a:p>
            <a:pPr eaLnBrk="1" hangingPunct="1">
              <a:spcBef>
                <a:spcPct val="0"/>
              </a:spcBef>
              <a:spcAft>
                <a:spcPts val="1200"/>
              </a:spcAft>
            </a:pPr>
            <a:endParaRPr lang="en-US" altLang="en-US">
              <a:solidFill>
                <a:srgbClr val="000000"/>
              </a:solidFill>
              <a:latin typeface="Arial" panose="020B0604020202020204" pitchFamily="34" charset="0"/>
            </a:endParaRPr>
          </a:p>
          <a:p>
            <a:pPr eaLnBrk="1" hangingPunct="1">
              <a:spcBef>
                <a:spcPct val="0"/>
              </a:spcBef>
              <a:spcAft>
                <a:spcPts val="1200"/>
              </a:spcAft>
            </a:pPr>
            <a:r>
              <a:rPr lang="en-US" altLang="en-US">
                <a:solidFill>
                  <a:srgbClr val="000000"/>
                </a:solidFill>
                <a:latin typeface="Arial" panose="020B0604020202020204" pitchFamily="34" charset="0"/>
                <a:cs typeface="Arial" panose="020B0604020202020204" pitchFamily="34" charset="0"/>
              </a:rPr>
              <a:t>UNDRIP contains three Articles related to health.</a:t>
            </a:r>
          </a:p>
          <a:p>
            <a:endParaRPr lang="en-US" altLang="en-US"/>
          </a:p>
        </p:txBody>
      </p:sp>
      <p:sp>
        <p:nvSpPr>
          <p:cNvPr id="4" name="Slide Number Placeholder 3">
            <a:extLst>
              <a:ext uri="{FF2B5EF4-FFF2-40B4-BE49-F238E27FC236}">
                <a16:creationId xmlns:a16="http://schemas.microsoft.com/office/drawing/2014/main" id="{1ABF976A-13FB-B624-7259-ACB51749717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699EC5-0884-4B87-A094-0F0D1948EA87}"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4218232-755A-1D94-BE84-74CD2AFA11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4949829-3F33-A46E-E5E4-164B557549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F955812-67CC-67AB-1AE3-9CC61246511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16B697-E11C-4547-A187-4FF3844FAD07}"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C8D1333-80D1-DDBD-ECAC-935A40885C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EA42ADD-5BDD-2C49-A556-4513E4FE30E4}"/>
              </a:ext>
            </a:extLst>
          </p:cNvPr>
          <p:cNvSpPr>
            <a:spLocks noGrp="1"/>
          </p:cNvSpPr>
          <p:nvPr>
            <p:ph type="body" idx="1"/>
          </p:nvPr>
        </p:nvSpPr>
        <p:spPr/>
        <p:txBody>
          <a:bodyPr/>
          <a:lstStyle/>
          <a:p>
            <a:pPr>
              <a:defRPr/>
            </a:pPr>
            <a:r>
              <a:rPr lang="en-CA" b="1"/>
              <a:t>Speaking notes</a:t>
            </a:r>
            <a:endParaRPr lang="en-US">
              <a:latin typeface="Arial" panose="020B0604020202020204" pitchFamily="34" charset="0"/>
            </a:endParaRPr>
          </a:p>
          <a:p>
            <a:pPr>
              <a:defRPr/>
            </a:pPr>
            <a:endParaRPr lang="en-US">
              <a:latin typeface="Arial" panose="020B0604020202020204" pitchFamily="34" charset="0"/>
            </a:endParaRPr>
          </a:p>
          <a:p>
            <a:pPr>
              <a:defRPr/>
            </a:pPr>
            <a:r>
              <a:rPr lang="en-US">
                <a:latin typeface="Arial"/>
                <a:cs typeface="Arial"/>
              </a:rPr>
              <a:t>The </a:t>
            </a:r>
            <a:r>
              <a:rPr lang="en-US" b="1">
                <a:latin typeface="Arial"/>
                <a:cs typeface="Arial"/>
              </a:rPr>
              <a:t>National Inquiry into Missing and Murdered Indigenous Women and Girls </a:t>
            </a:r>
            <a:r>
              <a:rPr lang="en-US">
                <a:latin typeface="Arial"/>
                <a:cs typeface="Arial"/>
              </a:rPr>
              <a:t>(National Inquiry) officially commenced in September 2016 with a mandate</a:t>
            </a:r>
            <a:r>
              <a:rPr lang="en-US" b="1">
                <a:latin typeface="Arial"/>
                <a:cs typeface="Arial"/>
              </a:rPr>
              <a:t> to investigate and report on the systemic causes of all forms of violence against Indigenous women and girls, including those who are 2SLGBTQQIA. </a:t>
            </a:r>
            <a:endParaRPr lang="en-US" b="1">
              <a:latin typeface="Arial" panose="020B0604020202020204" pitchFamily="34" charset="0"/>
              <a:cs typeface="Arial"/>
            </a:endParaRPr>
          </a:p>
          <a:p>
            <a:pPr>
              <a:defRPr/>
            </a:pPr>
            <a:endParaRPr lang="en-US">
              <a:latin typeface="Arial" panose="020B0604020202020204" pitchFamily="34" charset="0"/>
            </a:endParaRPr>
          </a:p>
          <a:p>
            <a:pPr>
              <a:defRPr/>
            </a:pPr>
            <a:r>
              <a:rPr lang="en-US">
                <a:latin typeface="Arial"/>
                <a:cs typeface="Arial"/>
              </a:rPr>
              <a:t>The National Inquiry published its final report in 2019 which revealed that “</a:t>
            </a:r>
            <a:r>
              <a:rPr lang="en-US" b="1">
                <a:latin typeface="Arial"/>
                <a:cs typeface="Arial"/>
              </a:rPr>
              <a:t>persistent and deliberate human and Indigenous rights violations and abuses are the root cause</a:t>
            </a:r>
            <a:r>
              <a:rPr lang="en-US">
                <a:latin typeface="Arial"/>
                <a:cs typeface="Arial"/>
              </a:rPr>
              <a:t> behind Canada’s staggering rates of</a:t>
            </a:r>
            <a:r>
              <a:rPr lang="en-US" b="1">
                <a:latin typeface="Arial"/>
                <a:cs typeface="Arial"/>
              </a:rPr>
              <a:t> violence </a:t>
            </a:r>
            <a:r>
              <a:rPr lang="en-US">
                <a:latin typeface="Arial"/>
                <a:cs typeface="Arial"/>
              </a:rPr>
              <a:t>against Indigenous women, girls, and 2SLGBTQQIA people”. </a:t>
            </a:r>
            <a:endParaRPr lang="en-US">
              <a:latin typeface="Arial" panose="020B0604020202020204" pitchFamily="34" charset="0"/>
              <a:cs typeface="Arial"/>
            </a:endParaRPr>
          </a:p>
          <a:p>
            <a:pPr>
              <a:defRPr/>
            </a:pPr>
            <a:endParaRPr lang="en-US">
              <a:latin typeface="Arial" panose="020B0604020202020204" pitchFamily="34" charset="0"/>
            </a:endParaRPr>
          </a:p>
          <a:p>
            <a:pPr>
              <a:defRPr/>
            </a:pPr>
            <a:r>
              <a:rPr lang="en-US">
                <a:latin typeface="Arial"/>
                <a:cs typeface="Arial"/>
              </a:rPr>
              <a:t>The report calls for </a:t>
            </a:r>
            <a:r>
              <a:rPr lang="en-US" b="1">
                <a:latin typeface="Arial"/>
                <a:cs typeface="Arial"/>
              </a:rPr>
              <a:t>transformative legal and social changes</a:t>
            </a:r>
            <a:r>
              <a:rPr lang="en-US">
                <a:latin typeface="Arial"/>
                <a:cs typeface="Arial"/>
              </a:rPr>
              <a:t> to resolve this crisis and contains </a:t>
            </a:r>
            <a:r>
              <a:rPr lang="en-US" b="1">
                <a:latin typeface="Arial"/>
                <a:cs typeface="Arial"/>
              </a:rPr>
              <a:t>231 individual Calls for Justice</a:t>
            </a:r>
            <a:r>
              <a:rPr lang="en-US">
                <a:latin typeface="Arial"/>
                <a:cs typeface="Arial"/>
              </a:rPr>
              <a:t> directed at </a:t>
            </a:r>
            <a:r>
              <a:rPr lang="en-US" b="1">
                <a:latin typeface="Arial"/>
                <a:cs typeface="Arial"/>
              </a:rPr>
              <a:t>governments, institutions, social service providers, industries, and all Canadians. </a:t>
            </a:r>
            <a:endParaRPr lang="en-US" b="1">
              <a:latin typeface="Arial" panose="020B0604020202020204" pitchFamily="34" charset="0"/>
              <a:cs typeface="Arial"/>
            </a:endParaRPr>
          </a:p>
          <a:p>
            <a:pPr>
              <a:defRPr/>
            </a:pPr>
            <a:endParaRPr lang="en-US" b="1">
              <a:latin typeface="Arial" panose="020B0604020202020204" pitchFamily="34" charset="0"/>
              <a:cs typeface="Arial"/>
            </a:endParaRPr>
          </a:p>
          <a:p>
            <a:pPr marL="171450" indent="-171450">
              <a:buFont typeface="Arial" panose="020B0604020202020204" pitchFamily="34" charset="0"/>
              <a:buChar char="•"/>
              <a:defRPr/>
            </a:pPr>
            <a:r>
              <a:rPr lang="en-US">
                <a:latin typeface="Arial"/>
                <a:cs typeface="Arial"/>
              </a:rPr>
              <a:t>Among these Calls for Justice are</a:t>
            </a:r>
            <a:r>
              <a:rPr lang="en-US" b="1">
                <a:latin typeface="Arial"/>
                <a:cs typeface="Arial"/>
              </a:rPr>
              <a:t> 7 directed at all governments related to health and wellness.</a:t>
            </a:r>
            <a:r>
              <a:rPr lang="en-CA">
                <a:latin typeface="Arial"/>
                <a:cs typeface="Arial"/>
              </a:rPr>
              <a:t> </a:t>
            </a:r>
            <a:endParaRPr lang="en-CA">
              <a:latin typeface="Arial" panose="020B0604020202020204" pitchFamily="34" charset="0"/>
              <a:cs typeface="Arial"/>
            </a:endParaRPr>
          </a:p>
          <a:p>
            <a:pPr marL="171450" indent="-171450">
              <a:buFont typeface="Arial" panose="020B0604020202020204" pitchFamily="34" charset="0"/>
              <a:buChar char="•"/>
              <a:defRPr/>
            </a:pPr>
            <a:r>
              <a:rPr lang="en-CA">
                <a:latin typeface="Arial"/>
                <a:cs typeface="Arial"/>
              </a:rPr>
              <a:t>There are also </a:t>
            </a:r>
            <a:r>
              <a:rPr lang="en-CA" b="1">
                <a:latin typeface="Arial"/>
                <a:cs typeface="Arial"/>
              </a:rPr>
              <a:t>9 directed at industries, institutions, services, and partnerships related to health and wellness service providers. </a:t>
            </a:r>
            <a:endParaRPr lang="en-US" b="1">
              <a:latin typeface="Arial"/>
              <a:cs typeface="Arial"/>
            </a:endParaRPr>
          </a:p>
          <a:p>
            <a:pPr>
              <a:defRPr/>
            </a:pPr>
            <a:endParaRPr lang="en-US"/>
          </a:p>
        </p:txBody>
      </p:sp>
      <p:sp>
        <p:nvSpPr>
          <p:cNvPr id="4" name="Slide Number Placeholder 3">
            <a:extLst>
              <a:ext uri="{FF2B5EF4-FFF2-40B4-BE49-F238E27FC236}">
                <a16:creationId xmlns:a16="http://schemas.microsoft.com/office/drawing/2014/main" id="{35758F5E-C87B-B0FA-480E-B86AE85063B7}"/>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40AE02A-C41F-4E72-9995-4760A79E6B04}"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B60DDF8-FB0B-FBD4-1086-C17734D9F6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8088E77-FB52-408A-A757-B4239D7D989E}"/>
              </a:ext>
            </a:extLst>
          </p:cNvPr>
          <p:cNvSpPr>
            <a:spLocks noGrp="1"/>
          </p:cNvSpPr>
          <p:nvPr>
            <p:ph type="body" idx="1"/>
          </p:nvPr>
        </p:nvSpPr>
        <p:spPr/>
        <p:txBody>
          <a:bodyPr>
            <a:normAutofit fontScale="77500" lnSpcReduction="20000"/>
          </a:bodyPr>
          <a:lstStyle/>
          <a:p>
            <a:pPr>
              <a:defRPr/>
            </a:pPr>
            <a:r>
              <a:rPr lang="en-CA" b="1">
                <a:latin typeface="Arial"/>
                <a:cs typeface="Arial"/>
              </a:rPr>
              <a:t>Speaking notes</a:t>
            </a:r>
          </a:p>
          <a:p>
            <a:pPr>
              <a:defRPr/>
            </a:pPr>
            <a:endParaRPr lang="en-CA">
              <a:cs typeface="Calibri" panose="020F0502020204030204"/>
            </a:endParaRPr>
          </a:p>
          <a:p>
            <a:pPr>
              <a:defRPr/>
            </a:pPr>
            <a:r>
              <a:rPr lang="en-CA">
                <a:latin typeface="Arial"/>
                <a:cs typeface="Arial"/>
              </a:rPr>
              <a:t> </a:t>
            </a:r>
          </a:p>
          <a:p>
            <a:pPr>
              <a:defRPr/>
            </a:pPr>
            <a:r>
              <a:rPr lang="en-CA">
                <a:latin typeface="Arial"/>
                <a:cs typeface="Arial"/>
              </a:rPr>
              <a:t>With the commitment and support of Manitoba’s health system leaders, the healthcare system is acting and taking the critical steps to disrupt and dismantle racism and discrimination in all forms. A Provincial Disrupting Racism Steering Committee has been created and given a mandate to act. </a:t>
            </a:r>
          </a:p>
          <a:p>
            <a:pPr>
              <a:defRPr/>
            </a:pPr>
            <a:endParaRPr lang="en-CA">
              <a:cs typeface="Arial"/>
            </a:endParaRPr>
          </a:p>
          <a:p>
            <a:pPr>
              <a:defRPr/>
            </a:pPr>
            <a:r>
              <a:rPr lang="en-CA">
                <a:latin typeface="Arial"/>
                <a:cs typeface="Arial"/>
              </a:rPr>
              <a:t>Four working groups (Racial Climate Survey, Engagement, Policy and Communications) have been created, focused on the initial foundation of a more inclusive, equitable and safe health system.</a:t>
            </a:r>
          </a:p>
          <a:p>
            <a:pPr>
              <a:defRPr/>
            </a:pPr>
            <a:endParaRPr lang="en-CA">
              <a:cs typeface="Arial"/>
            </a:endParaRPr>
          </a:p>
          <a:p>
            <a:pPr>
              <a:defRPr/>
            </a:pPr>
            <a:r>
              <a:rPr lang="en-CA">
                <a:latin typeface="Arial"/>
                <a:cs typeface="Arial"/>
              </a:rPr>
              <a:t>Together, we will:</a:t>
            </a:r>
          </a:p>
          <a:p>
            <a:pPr>
              <a:defRPr/>
            </a:pPr>
            <a:endParaRPr lang="en-CA">
              <a:latin typeface="Arial"/>
              <a:cs typeface="Arial"/>
            </a:endParaRPr>
          </a:p>
          <a:p>
            <a:pPr marL="171450" indent="-171450">
              <a:buFont typeface="Calibri"/>
              <a:buChar char="-"/>
              <a:defRPr/>
            </a:pPr>
            <a:r>
              <a:rPr lang="en-CA" b="1">
                <a:latin typeface="Arial"/>
                <a:cs typeface="Arial"/>
              </a:rPr>
              <a:t>Improve access to information and enhance learning</a:t>
            </a:r>
            <a:r>
              <a:rPr lang="en-CA">
                <a:latin typeface="Arial"/>
                <a:cs typeface="Arial"/>
              </a:rPr>
              <a:t> – by supporting the collection of race, ethnicity and Indigenous identity data to support health systems planning and learning; hosting educational and learning-based events that allow health-system staff to engage in critical self-reflection and learning; and developing and sharing resources that will support improvements in equity, access and experience.</a:t>
            </a:r>
          </a:p>
          <a:p>
            <a:pPr marL="171450" indent="-171450">
              <a:buFont typeface="Calibri"/>
              <a:buChar char="-"/>
              <a:defRPr/>
            </a:pPr>
            <a:endParaRPr lang="en-CA">
              <a:latin typeface="Arial"/>
              <a:cs typeface="Arial"/>
            </a:endParaRPr>
          </a:p>
          <a:p>
            <a:pPr marL="171450" indent="-171450">
              <a:buFont typeface="Calibri"/>
              <a:buChar char="-"/>
              <a:defRPr/>
            </a:pPr>
            <a:r>
              <a:rPr lang="en-CA" b="1">
                <a:latin typeface="Arial"/>
                <a:cs typeface="Arial"/>
              </a:rPr>
              <a:t>Engage community, staff and patient/public groups</a:t>
            </a:r>
            <a:r>
              <a:rPr lang="en-CA">
                <a:latin typeface="Arial"/>
                <a:cs typeface="Arial"/>
              </a:rPr>
              <a:t> for input in the development of an anti-racism action plan. Working in partnership with Indigenous, Black and Racialized community members; collecting the experiences of patients/residents/clients, families, staff, physicians, volunteers and learners; and incorporating their guidance.</a:t>
            </a:r>
          </a:p>
          <a:p>
            <a:pPr marL="171450" indent="-171450">
              <a:buFont typeface="Calibri"/>
              <a:buChar char="-"/>
              <a:defRPr/>
            </a:pPr>
            <a:endParaRPr lang="en-CA">
              <a:latin typeface="Arial"/>
              <a:cs typeface="Arial"/>
            </a:endParaRPr>
          </a:p>
          <a:p>
            <a:pPr marL="171450" indent="-171450">
              <a:buFont typeface="Calibri"/>
              <a:buChar char="-"/>
              <a:defRPr/>
            </a:pPr>
            <a:r>
              <a:rPr lang="en-CA" b="1">
                <a:latin typeface="Arial"/>
                <a:cs typeface="Arial"/>
              </a:rPr>
              <a:t>Develop and implement policies and procedures</a:t>
            </a:r>
            <a:r>
              <a:rPr lang="en-CA">
                <a:latin typeface="Arial"/>
                <a:cs typeface="Arial"/>
              </a:rPr>
              <a:t> to ensure the creation of safe care environments, through meaningful Indigenous reconciliation; by encouraging and supporting those who speak out against racism and discrimination; and through the creation of safe reporting options and action against acts, words or actions that violate existing policies and protocols.</a:t>
            </a:r>
          </a:p>
          <a:p>
            <a:pPr marL="171450" indent="-171450">
              <a:buFont typeface="Calibri"/>
              <a:buChar char="-"/>
              <a:defRPr/>
            </a:pPr>
            <a:endParaRPr lang="en-CA">
              <a:latin typeface="Arial"/>
              <a:cs typeface="Arial"/>
            </a:endParaRPr>
          </a:p>
          <a:p>
            <a:pPr marL="171450" indent="-171450">
              <a:buFont typeface="Calibri"/>
              <a:buChar char="-"/>
              <a:defRPr/>
            </a:pPr>
            <a:r>
              <a:rPr lang="en-CA" b="1">
                <a:latin typeface="Arial"/>
                <a:cs typeface="Arial"/>
              </a:rPr>
              <a:t>Create and share resources</a:t>
            </a:r>
            <a:r>
              <a:rPr lang="en-CA">
                <a:latin typeface="Arial"/>
                <a:cs typeface="Arial"/>
              </a:rPr>
              <a:t>, materials and reminders that support education, awareness, and change.</a:t>
            </a:r>
          </a:p>
          <a:p>
            <a:pPr>
              <a:defRPr/>
            </a:pPr>
            <a:endParaRPr lang="en-CA">
              <a:cs typeface="Arial"/>
            </a:endParaRPr>
          </a:p>
          <a:p>
            <a:pPr>
              <a:defRPr/>
            </a:pPr>
            <a:endParaRPr lang="en-CA">
              <a:cs typeface="Arial"/>
            </a:endParaRPr>
          </a:p>
          <a:p>
            <a:pPr>
              <a:defRPr/>
            </a:pPr>
            <a:endParaRPr lang="en-CA" b="1">
              <a:cs typeface="Calibri"/>
            </a:endParaRPr>
          </a:p>
          <a:p>
            <a:pPr>
              <a:defRPr/>
            </a:pPr>
            <a:endParaRPr lang="en-CA" b="1">
              <a:cs typeface="Calibri"/>
            </a:endParaRPr>
          </a:p>
          <a:p>
            <a:pPr>
              <a:defRPr/>
            </a:pPr>
            <a:endParaRPr lang="en-CA" b="1">
              <a:cs typeface="Calibri"/>
            </a:endParaRPr>
          </a:p>
          <a:p>
            <a:pPr>
              <a:defRPr/>
            </a:pPr>
            <a:endParaRPr lang="en-CA">
              <a:cs typeface="Calibri" panose="020F0502020204030204"/>
            </a:endParaRPr>
          </a:p>
          <a:p>
            <a:pPr>
              <a:defRPr/>
            </a:pPr>
            <a:endParaRPr lang="en-CA">
              <a:cs typeface="Calibri" panose="020F0502020204030204"/>
            </a:endParaRPr>
          </a:p>
          <a:p>
            <a:pPr>
              <a:defRPr/>
            </a:pPr>
            <a:endParaRPr lang="en-US">
              <a:cs typeface="Calibri" panose="020F0502020204030204"/>
            </a:endParaRPr>
          </a:p>
        </p:txBody>
      </p:sp>
      <p:sp>
        <p:nvSpPr>
          <p:cNvPr id="49156" name="Slide Number Placeholder 3">
            <a:extLst>
              <a:ext uri="{FF2B5EF4-FFF2-40B4-BE49-F238E27FC236}">
                <a16:creationId xmlns:a16="http://schemas.microsoft.com/office/drawing/2014/main" id="{7BAAF44B-B465-5B5B-F876-30B31B79E8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D55C9E-E1B3-4E6E-8719-E013AB97509F}" type="slidenum">
              <a:rPr lang="en-US" altLang="en-US">
                <a:solidFill>
                  <a:srgbClr val="000000"/>
                </a:solidFill>
                <a:latin typeface="Arial" panose="020B0604020202020204" pitchFamily="34" charset="0"/>
              </a:rPr>
              <a:pPr/>
              <a:t>21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77E3F08-691A-71A7-9359-253C4FC376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B240F03-4EA0-4EA2-9723-0715A483E5E1}"/>
              </a:ext>
            </a:extLst>
          </p:cNvPr>
          <p:cNvSpPr>
            <a:spLocks noGrp="1"/>
          </p:cNvSpPr>
          <p:nvPr>
            <p:ph type="body" idx="1"/>
          </p:nvPr>
        </p:nvSpPr>
        <p:spPr/>
        <p:txBody>
          <a:bodyPr>
            <a:normAutofit fontScale="70000" lnSpcReduction="20000"/>
          </a:bodyPr>
          <a:lstStyle/>
          <a:p>
            <a:pPr>
              <a:defRPr/>
            </a:pPr>
            <a:r>
              <a:rPr lang="en-US" b="1">
                <a:latin typeface="Arial"/>
                <a:cs typeface="Arial"/>
              </a:rPr>
              <a:t>Speaking notes</a:t>
            </a:r>
          </a:p>
          <a:p>
            <a:pPr>
              <a:defRPr/>
            </a:pPr>
            <a:endParaRPr lang="en-US" b="1">
              <a:cs typeface="Arial" panose="020B0604020202020204" pitchFamily="34" charset="0"/>
            </a:endParaRPr>
          </a:p>
          <a:p>
            <a:pPr>
              <a:defRPr/>
            </a:pPr>
            <a:r>
              <a:rPr lang="en-US">
                <a:latin typeface="Arial"/>
                <a:cs typeface="Arial"/>
              </a:rPr>
              <a:t>Let’s discuss and identify </a:t>
            </a:r>
            <a:r>
              <a:rPr lang="en-US" b="1">
                <a:latin typeface="Arial"/>
                <a:cs typeface="Arial"/>
              </a:rPr>
              <a:t>how the team can address and/or is addressing</a:t>
            </a:r>
            <a:r>
              <a:rPr lang="en-US">
                <a:latin typeface="Arial"/>
                <a:cs typeface="Arial"/>
              </a:rPr>
              <a:t> the Principles of Reconciliation. Some questions to facilitate the team’s discussion are:</a:t>
            </a:r>
          </a:p>
          <a:p>
            <a:pPr>
              <a:defRPr/>
            </a:pPr>
            <a:endParaRPr lang="en-US">
              <a:cs typeface="Arial" panose="020B0604020202020204" pitchFamily="34" charset="0"/>
            </a:endParaRPr>
          </a:p>
          <a:p>
            <a:pPr marL="171450" indent="-171450">
              <a:buFont typeface="Arial" panose="020B0604020202020204" pitchFamily="34" charset="0"/>
              <a:buChar char="•"/>
              <a:defRPr/>
            </a:pPr>
            <a:r>
              <a:rPr lang="en-CA">
                <a:solidFill>
                  <a:srgbClr val="000000"/>
                </a:solidFill>
                <a:latin typeface="Arial"/>
                <a:cs typeface="Arial"/>
              </a:rPr>
              <a:t>What can your team do improve </a:t>
            </a:r>
            <a:r>
              <a:rPr lang="en-CA" b="1">
                <a:solidFill>
                  <a:srgbClr val="000000"/>
                </a:solidFill>
                <a:latin typeface="Arial"/>
                <a:cs typeface="Arial"/>
              </a:rPr>
              <a:t>equity of health services</a:t>
            </a:r>
            <a:r>
              <a:rPr lang="en-CA">
                <a:solidFill>
                  <a:srgbClr val="000000"/>
                </a:solidFill>
                <a:latin typeface="Arial"/>
                <a:cs typeface="Arial"/>
              </a:rPr>
              <a:t> between Indigenous and non-Indigenous peoples?</a:t>
            </a:r>
          </a:p>
          <a:p>
            <a:pPr marL="171450" indent="-171450">
              <a:buFont typeface="Arial" panose="020B0604020202020204" pitchFamily="34" charset="0"/>
              <a:buChar char="•"/>
              <a:defRPr/>
            </a:pPr>
            <a:r>
              <a:rPr lang="en-CA">
                <a:solidFill>
                  <a:srgbClr val="000000"/>
                </a:solidFill>
                <a:latin typeface="Arial"/>
                <a:cs typeface="Arial"/>
              </a:rPr>
              <a:t>How can you better training </a:t>
            </a:r>
            <a:r>
              <a:rPr lang="en-CA" b="1">
                <a:solidFill>
                  <a:srgbClr val="000000"/>
                </a:solidFill>
                <a:latin typeface="Arial"/>
                <a:cs typeface="Arial"/>
              </a:rPr>
              <a:t>staff</a:t>
            </a:r>
            <a:r>
              <a:rPr lang="en-CA">
                <a:solidFill>
                  <a:srgbClr val="000000"/>
                </a:solidFill>
                <a:latin typeface="Arial"/>
                <a:cs typeface="Arial"/>
              </a:rPr>
              <a:t> support their </a:t>
            </a:r>
            <a:r>
              <a:rPr lang="en-CA" b="1">
                <a:solidFill>
                  <a:srgbClr val="000000"/>
                </a:solidFill>
                <a:latin typeface="Arial"/>
                <a:cs typeface="Arial"/>
              </a:rPr>
              <a:t>understanding of Indigenous health system experiences</a:t>
            </a:r>
            <a:r>
              <a:rPr lang="en-CA">
                <a:solidFill>
                  <a:srgbClr val="000000"/>
                </a:solidFill>
                <a:latin typeface="Arial"/>
                <a:cs typeface="Arial"/>
              </a:rPr>
              <a:t>?</a:t>
            </a:r>
          </a:p>
          <a:p>
            <a:pPr marL="171450" indent="-171450">
              <a:buFont typeface="Arial" panose="020B0604020202020204" pitchFamily="34" charset="0"/>
              <a:buChar char="•"/>
              <a:defRPr/>
            </a:pPr>
            <a:r>
              <a:rPr lang="en-CA">
                <a:solidFill>
                  <a:srgbClr val="000000"/>
                </a:solidFill>
                <a:latin typeface="Arial"/>
                <a:cs typeface="Arial"/>
              </a:rPr>
              <a:t>What are some tasks you can do to help your </a:t>
            </a:r>
            <a:r>
              <a:rPr lang="en-CA" b="1">
                <a:solidFill>
                  <a:srgbClr val="000000"/>
                </a:solidFill>
                <a:latin typeface="Arial"/>
                <a:cs typeface="Arial"/>
              </a:rPr>
              <a:t>team better understand the Rights of Indigenous peoples</a:t>
            </a:r>
            <a:r>
              <a:rPr lang="en-CA">
                <a:solidFill>
                  <a:srgbClr val="000000"/>
                </a:solidFill>
                <a:latin typeface="Arial"/>
                <a:cs typeface="Arial"/>
              </a:rPr>
              <a:t>?</a:t>
            </a:r>
            <a:endParaRPr lang="en-CA">
              <a:solidFill>
                <a:srgbClr val="002060"/>
              </a:solidFill>
              <a:latin typeface="Arial"/>
              <a:cs typeface="Arial"/>
            </a:endParaRPr>
          </a:p>
          <a:p>
            <a:pPr>
              <a:defRPr/>
            </a:pPr>
            <a:endParaRPr lang="en-US">
              <a:cs typeface="Arial" panose="020B0604020202020204" pitchFamily="34" charset="0"/>
            </a:endParaRPr>
          </a:p>
          <a:p>
            <a:pPr>
              <a:defRPr/>
            </a:pPr>
            <a:r>
              <a:rPr lang="en-US" b="1" i="1">
                <a:latin typeface="Arial"/>
                <a:cs typeface="Arial"/>
              </a:rPr>
              <a:t>Facilitation notes</a:t>
            </a:r>
          </a:p>
          <a:p>
            <a:pPr>
              <a:defRPr/>
            </a:pPr>
            <a:endParaRPr lang="en-US" i="1">
              <a:cs typeface="Arial" panose="020B0604020202020204" pitchFamily="34" charset="0"/>
            </a:endParaRPr>
          </a:p>
          <a:p>
            <a:pPr marL="171450" indent="-171450">
              <a:buFont typeface="Arial" panose="020B0604020202020204" pitchFamily="34" charset="0"/>
              <a:buChar char="•"/>
              <a:defRPr/>
            </a:pPr>
            <a:r>
              <a:rPr lang="en-US" i="1">
                <a:latin typeface="Arial"/>
                <a:cs typeface="Arial"/>
              </a:rPr>
              <a:t>Ensure the team is identifying any opportunities, considerations, activities, partnerships, agreements, interdependencies, etc. related to the Principles.</a:t>
            </a:r>
          </a:p>
          <a:p>
            <a:pPr>
              <a:buFont typeface="Arial" panose="020B0604020202020204" pitchFamily="34" charset="0"/>
              <a:buNone/>
              <a:defRPr/>
            </a:pPr>
            <a:endParaRPr lang="en-US" i="1">
              <a:cs typeface="Arial" panose="020B0604020202020204" pitchFamily="34" charset="0"/>
            </a:endParaRPr>
          </a:p>
          <a:p>
            <a:pPr marL="171450" indent="-171450">
              <a:buFont typeface="Arial" panose="020B0604020202020204" pitchFamily="34" charset="0"/>
              <a:buChar char="•"/>
              <a:defRPr/>
            </a:pPr>
            <a:r>
              <a:rPr lang="en-US" i="1">
                <a:latin typeface="Arial"/>
                <a:cs typeface="Arial"/>
              </a:rPr>
              <a:t>Ensure the team is discussing potential actions to add to the strategic plan, annual operating plan, and work plan.</a:t>
            </a:r>
          </a:p>
          <a:p>
            <a:pPr>
              <a:defRPr/>
            </a:pPr>
            <a:endParaRPr lang="en-US">
              <a:cs typeface="Arial" panose="020B0604020202020204" pitchFamily="34" charset="0"/>
            </a:endParaRPr>
          </a:p>
          <a:p>
            <a:pPr eaLnBrk="1" fontAlgn="auto" hangingPunct="1">
              <a:spcBef>
                <a:spcPts val="0"/>
              </a:spcBef>
              <a:spcAft>
                <a:spcPts val="0"/>
              </a:spcAft>
              <a:defRPr/>
            </a:pPr>
            <a:r>
              <a:rPr lang="en-US" b="1" i="1">
                <a:latin typeface="Arial"/>
                <a:cs typeface="Arial"/>
              </a:rPr>
              <a:t>EXAMPLE RESPONSES FOR REFERENCE</a:t>
            </a:r>
            <a:endParaRPr lang="en-US" i="1">
              <a:latin typeface="Arial"/>
              <a:cs typeface="Arial"/>
            </a:endParaRPr>
          </a:p>
          <a:p>
            <a:pPr>
              <a:defRPr/>
            </a:pPr>
            <a:endParaRPr lang="en-US">
              <a:cs typeface="Arial" panose="020B0604020202020204" pitchFamily="34" charset="0"/>
            </a:endParaRPr>
          </a:p>
          <a:p>
            <a:pPr>
              <a:defRPr/>
            </a:pPr>
            <a:r>
              <a:rPr lang="en-US" b="1">
                <a:latin typeface="Arial"/>
                <a:cs typeface="Arial"/>
              </a:rPr>
              <a:t>Northern - Integrating planning process with the end user experience (Indigenous lens)</a:t>
            </a:r>
          </a:p>
          <a:p>
            <a:pPr>
              <a:defRPr/>
            </a:pPr>
            <a:endParaRPr lang="en-US" b="1">
              <a:latin typeface="Arial"/>
              <a:cs typeface="Arial"/>
            </a:endParaRPr>
          </a:p>
          <a:p>
            <a:pPr>
              <a:defRPr/>
            </a:pPr>
            <a:r>
              <a:rPr lang="en-US" b="1">
                <a:latin typeface="Arial"/>
                <a:cs typeface="Arial"/>
              </a:rPr>
              <a:t>SHSS - An example of this is that we have engaged Indigenous Elders to facilitate ground blessing ceremonies for each of the capital projects as new projects build medical facilities on land within the region. This ceremony was attended by health leaders from SHSS and Shared Health.  </a:t>
            </a:r>
            <a:endParaRPr lang="en-US" b="1">
              <a:cs typeface="Arial"/>
            </a:endParaRPr>
          </a:p>
          <a:p>
            <a:pPr>
              <a:defRPr/>
            </a:pPr>
            <a:endParaRPr lang="en-US" b="1">
              <a:cs typeface="Arial" panose="020B0604020202020204" pitchFamily="34" charset="0"/>
            </a:endParaRPr>
          </a:p>
          <a:p>
            <a:pPr>
              <a:defRPr/>
            </a:pPr>
            <a:r>
              <a:rPr lang="en-US" b="1">
                <a:latin typeface="Arial"/>
                <a:cs typeface="Arial"/>
              </a:rPr>
              <a:t>PMH –PMH has a dedicated Indigenous relations leader to engage with the 14 communities within the region</a:t>
            </a:r>
          </a:p>
          <a:p>
            <a:pPr>
              <a:defRPr/>
            </a:pPr>
            <a:endParaRPr lang="en-US" b="1">
              <a:cs typeface="Arial" panose="020B0604020202020204" pitchFamily="34" charset="0"/>
            </a:endParaRPr>
          </a:p>
          <a:p>
            <a:pPr>
              <a:defRPr/>
            </a:pPr>
            <a:endParaRPr lang="en-US">
              <a:cs typeface="Arial" panose="020B0604020202020204" pitchFamily="34" charset="0"/>
            </a:endParaRPr>
          </a:p>
        </p:txBody>
      </p:sp>
      <p:sp>
        <p:nvSpPr>
          <p:cNvPr id="43012" name="Slide Number Placeholder 3">
            <a:extLst>
              <a:ext uri="{FF2B5EF4-FFF2-40B4-BE49-F238E27FC236}">
                <a16:creationId xmlns:a16="http://schemas.microsoft.com/office/drawing/2014/main" id="{5EED27C0-07A8-8F9D-D24C-5600A0E058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BCB93D-6547-44D9-80D2-0C95D1066AA9}" type="slidenum">
              <a:rPr lang="en-US" altLang="en-US">
                <a:solidFill>
                  <a:srgbClr val="000000"/>
                </a:solidFill>
                <a:latin typeface="Arial" panose="020B0604020202020204" pitchFamily="34" charset="0"/>
              </a:rPr>
              <a:pPr/>
              <a:t>22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62725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CF3E079-C3A0-65B0-FC0E-B4262FC79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BB45B9E-CD63-E6FC-B834-40EF6E6998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39FF804-EC45-777D-1C54-CE681AC8DFC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B7A4CD-F909-4BB0-9C65-DEFDD82AAC86}"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273BF6F-A565-F36F-122C-D19CFDED20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F42EEAA-6D16-5CF0-0C82-552629D3A3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latin typeface="Arial" panose="020B0604020202020204" pitchFamily="34" charset="0"/>
                <a:cs typeface="Arial" panose="020B0604020202020204" pitchFamily="34" charset="0"/>
              </a:rPr>
              <a:t>Speaking notes</a:t>
            </a:r>
          </a:p>
          <a:p>
            <a:pPr eaLnBrk="1" hangingPunct="1">
              <a:spcBef>
                <a:spcPct val="0"/>
              </a:spcBef>
            </a:pPr>
            <a:endParaRPr lang="en-US" altLang="en-US" b="1">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a:solidFill>
                  <a:srgbClr val="000000"/>
                </a:solidFill>
                <a:latin typeface="Arial" panose="020B0604020202020204" pitchFamily="34" charset="0"/>
                <a:cs typeface="Arial" panose="020B0604020202020204" pitchFamily="34" charset="0"/>
              </a:rPr>
              <a:t>Given the discussion on the legislation and guidance, what are the top three items we could action that we would like to prioritize and include in our strategic plan, annual operating plan, and work plan.</a:t>
            </a:r>
          </a:p>
          <a:p>
            <a:endParaRPr lang="en-US" altLang="en-US"/>
          </a:p>
        </p:txBody>
      </p:sp>
      <p:sp>
        <p:nvSpPr>
          <p:cNvPr id="4" name="Slide Number Placeholder 3">
            <a:extLst>
              <a:ext uri="{FF2B5EF4-FFF2-40B4-BE49-F238E27FC236}">
                <a16:creationId xmlns:a16="http://schemas.microsoft.com/office/drawing/2014/main" id="{15616890-58F8-1245-BFA4-BEE726685B1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FD8641-CB8C-4DE3-92BA-C7134606ECCD}"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9142589-F5C7-A561-5E63-C8FB3452F1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C86363C-D931-E7FA-93C4-B512751437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F58058A-49ED-864F-02BA-F43DE4790A89}"/>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48D3E9-E359-42F6-8665-3F38B7173708}"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87766BA-BC5A-EA0F-39C6-780893411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5EEF446-CDC7-AADF-D63B-92E7B7CC6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92066BB-3721-BA69-E6FD-DFF52A50788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F159B7-95EE-4409-B938-FDD7DD10EEA0}" type="slidenum">
              <a:rPr lang="en-US" altLang="en-US"/>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61A471C-BC5E-90CD-DF34-E6EBC44085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DA14E31-BFDC-6AB5-2227-8385D04310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C80A155-F6A0-BA23-494F-25EFA76EA1F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75D16D-8CEF-4A4A-BD34-28787DC754D8}"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F1F48BB-E9BE-1BB4-BAAF-3C5247CE95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9FD1161-D98E-3506-5C8D-C764F02946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7BE36D8-79FA-049B-25E5-145ADA4A762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450F3D-8824-4D68-BD47-94842B789D07}"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669027-296F-DCE1-D3E4-D26A3B15B7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693937-14E9-62FD-A76D-AA2B93C24D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07A5BD2-B5AE-D3DB-A451-AD25CD13D3C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C1D232-BBF2-4151-9E30-3DD20EDF9E40}" type="slidenum">
              <a:rPr lang="en-US" altLang="en-US"/>
              <a:pPr/>
              <a:t>5</a:t>
            </a:fld>
            <a:endParaRPr lang="en-US" altLang="en-US"/>
          </a:p>
        </p:txBody>
      </p:sp>
    </p:spTree>
    <p:extLst>
      <p:ext uri="{BB962C8B-B14F-4D97-AF65-F5344CB8AC3E}">
        <p14:creationId xmlns:p14="http://schemas.microsoft.com/office/powerpoint/2010/main" val="419322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7505E74-CE6E-0823-5989-1FCDADD055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CFF7AB4-8853-F682-4F82-480AEA5404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62D935C-3EC2-335E-4326-AABB5539DA6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33A8-F5C6-419A-82D9-216F5246386C}"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CE8370F-6339-C6FC-E6BD-57CDC2A2D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B62C273-B727-BCBF-FF72-156411B059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Arial" panose="020B0604020202020204" pitchFamily="34" charset="0"/>
              </a:rPr>
              <a:t>[Update to your organization's land acknowledgement </a:t>
            </a:r>
            <a:r>
              <a:rPr lang="en-CA" altLang="en-US" b="1">
                <a:solidFill>
                  <a:srgbClr val="000000"/>
                </a:solidFill>
                <a:latin typeface="Arial" panose="020B0604020202020204" pitchFamily="34" charset="0"/>
              </a:rPr>
              <a:t>or</a:t>
            </a:r>
            <a:r>
              <a:rPr lang="en-CA" altLang="en-US">
                <a:solidFill>
                  <a:srgbClr val="000000"/>
                </a:solidFill>
                <a:latin typeface="Arial" panose="020B0604020202020204" pitchFamily="34" charset="0"/>
              </a:rPr>
              <a:t> included is Shared Health's Acknowledgement]</a:t>
            </a:r>
            <a:r>
              <a:rPr lang="en-US" altLang="en-US">
                <a:solidFill>
                  <a:srgbClr val="000000"/>
                </a:solidFill>
                <a:latin typeface="Arial" panose="020B0604020202020204" pitchFamily="34" charset="0"/>
              </a:rPr>
              <a:t>​</a:t>
            </a:r>
            <a:endParaRPr lang="en-US" altLang="en-US">
              <a:solidFill>
                <a:srgbClr val="444444"/>
              </a:solidFill>
            </a:endParaRPr>
          </a:p>
          <a:p>
            <a:r>
              <a:rPr lang="en-CA" altLang="en-US">
                <a:solidFill>
                  <a:srgbClr val="000000"/>
                </a:solidFill>
                <a:latin typeface="Arial" panose="020B0604020202020204" pitchFamily="34" charset="0"/>
              </a:rPr>
              <a:t>​</a:t>
            </a:r>
            <a:endParaRPr lang="en-CA" altLang="en-US">
              <a:solidFill>
                <a:srgbClr val="444444"/>
              </a:solidFill>
            </a:endParaRPr>
          </a:p>
          <a:p>
            <a:r>
              <a:rPr lang="en-CA" altLang="en-US">
                <a:solidFill>
                  <a:srgbClr val="000000"/>
                </a:solidFill>
                <a:latin typeface="Arial" panose="020B0604020202020204" pitchFamily="34" charset="0"/>
              </a:rPr>
              <a:t>Reflect on your personal land acknowledgement depending upon where you reside.</a:t>
            </a:r>
            <a:endParaRPr lang="en-US" altLang="en-US">
              <a:solidFill>
                <a:srgbClr val="444444"/>
              </a:solidFill>
            </a:endParaRPr>
          </a:p>
          <a:p>
            <a:endParaRPr lang="en-US" altLang="en-US"/>
          </a:p>
        </p:txBody>
      </p:sp>
      <p:sp>
        <p:nvSpPr>
          <p:cNvPr id="4" name="Slide Number Placeholder 3">
            <a:extLst>
              <a:ext uri="{FF2B5EF4-FFF2-40B4-BE49-F238E27FC236}">
                <a16:creationId xmlns:a16="http://schemas.microsoft.com/office/drawing/2014/main" id="{72C51614-0305-C4A6-37F6-77C48B95D2F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B61462-04EA-4773-9808-61F882DB9DCB}"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D23931C-FEF9-83E9-C079-FD0FB61ABD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5AE71B5-21FE-CE0F-8B58-630046C5F9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Arial"/>
                <a:cs typeface="Arial"/>
                <a:hlinkClick r:id="rId3"/>
              </a:rPr>
              <a:t>https://youtu.be/VPrQNe2o4FY</a:t>
            </a:r>
            <a:endParaRPr lang="en-US" altLang="en-US">
              <a:solidFill>
                <a:srgbClr val="000000"/>
              </a:solidFill>
              <a:latin typeface="Calibri"/>
              <a:cs typeface="Calibri"/>
            </a:endParaRPr>
          </a:p>
          <a:p>
            <a:endParaRPr lang="en-CA" altLang="en-US">
              <a:latin typeface="Arial"/>
              <a:cs typeface="Arial"/>
            </a:endParaRPr>
          </a:p>
          <a:p>
            <a:r>
              <a:rPr lang="en-CA"/>
              <a:t>Watch this short video of Indigenous students, staff, and faculty at the </a:t>
            </a:r>
            <a:r>
              <a:rPr lang="en-CA" err="1"/>
              <a:t>Univeristy</a:t>
            </a:r>
            <a:r>
              <a:rPr lang="en-CA"/>
              <a:t> of Manitoba speak their truths on anti-Indigenous racism. The National Center for Truth and </a:t>
            </a:r>
            <a:r>
              <a:rPr lang="en-CA" err="1"/>
              <a:t>Reconiliation</a:t>
            </a:r>
            <a:r>
              <a:rPr lang="en-CA"/>
              <a:t> is pleased to announce the University of Manitoba has partnered with us on Call to Action 57 - truth and reconciliation public servant education - to create this video and workshop: Our Path to Reconciliation. This video is a snapshot of the full-length video that accompanies the workshop for the University community to hold an open dialogue to create a safe and respectful environment. The NCTR would like to say thank you to everyone who shared their experience to create essential change. </a:t>
            </a:r>
            <a:r>
              <a:rPr lang="en-CA" err="1"/>
              <a:t>Crowhawk</a:t>
            </a:r>
            <a:r>
              <a:rPr lang="en-CA"/>
              <a:t> Entertainment Inc.</a:t>
            </a:r>
            <a:endParaRPr lang="en-CA">
              <a:cs typeface="Calibri"/>
            </a:endParaRPr>
          </a:p>
        </p:txBody>
      </p:sp>
      <p:sp>
        <p:nvSpPr>
          <p:cNvPr id="4" name="Slide Number Placeholder 3">
            <a:extLst>
              <a:ext uri="{FF2B5EF4-FFF2-40B4-BE49-F238E27FC236}">
                <a16:creationId xmlns:a16="http://schemas.microsoft.com/office/drawing/2014/main" id="{52A6FB59-B7B8-780C-E160-C58D945D5B2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9D83A-EEA9-43E9-9F17-001ED26676AC}"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DA108AB-8148-4AD0-9B39-B7A970A01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1532E5E-B384-A670-7DA8-A59C69DDC0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04A498B-4CB3-88DB-511D-F2438178C0F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468860-8E6B-4AD4-B43C-9E63FFF9DCDA}"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DD869F7-4893-84B1-5712-31EB15EFC0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381000"/>
            <a:ext cx="3429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2514601"/>
            <a:ext cx="10972800" cy="914400"/>
          </a:xfrm>
        </p:spPr>
        <p:txBody>
          <a:bodyPr/>
          <a:lstStyle>
            <a:lvl1pPr algn="ctr">
              <a:defRPr sz="4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6096000" y="4343400"/>
            <a:ext cx="5486400" cy="457200"/>
          </a:xfrm>
        </p:spPr>
        <p:txBody>
          <a:bodyPr>
            <a:noAutofit/>
          </a:bodyPr>
          <a:lstStyle>
            <a:lvl1pPr marL="0" indent="0" algn="r">
              <a:buNone/>
              <a:defRPr sz="24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4067549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630F9FB9-8C96-4F0F-B6B9-A16CB8A15A45}"/>
              </a:ext>
            </a:extLst>
          </p:cNvPr>
          <p:cNvSpPr>
            <a:spLocks noGrp="1"/>
          </p:cNvSpPr>
          <p:nvPr>
            <p:ph type="sldNum" sz="quarter" idx="10"/>
          </p:nvPr>
        </p:nvSpPr>
        <p:spPr/>
        <p:txBody>
          <a:bodyPr lIns="0" tIns="0" rIns="0" bIns="0"/>
          <a:lstStyle>
            <a:lvl1pPr>
              <a:defRPr sz="1000">
                <a:solidFill>
                  <a:schemeClr val="bg2"/>
                </a:solidFill>
              </a:defRPr>
            </a:lvl1pPr>
          </a:lstStyle>
          <a:p>
            <a:fld id="{2CC1F854-A649-4EBE-BE79-79B65C44619C}" type="slidenum">
              <a:rPr lang="en-US" altLang="en-US"/>
              <a:pPr/>
              <a:t>‹#›</a:t>
            </a:fld>
            <a:endParaRPr lang="en-US" altLang="en-US"/>
          </a:p>
        </p:txBody>
      </p:sp>
    </p:spTree>
    <p:extLst>
      <p:ext uri="{BB962C8B-B14F-4D97-AF65-F5344CB8AC3E}">
        <p14:creationId xmlns:p14="http://schemas.microsoft.com/office/powerpoint/2010/main" val="37696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888B67D-AEC9-4754-0A05-6EE84CB8D360}"/>
              </a:ext>
            </a:extLst>
          </p:cNvPr>
          <p:cNvSpPr>
            <a:spLocks noGrp="1"/>
          </p:cNvSpPr>
          <p:nvPr>
            <p:ph type="sldNum" sz="quarter" idx="10"/>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B2985CF8-3F85-4885-96CD-F3165D0A7BD4}" type="slidenum">
              <a:rPr lang="en-US" altLang="en-US"/>
              <a:pPr/>
              <a:t>‹#›</a:t>
            </a:fld>
            <a:endParaRPr lang="en-US" altLang="en-US"/>
          </a:p>
        </p:txBody>
      </p:sp>
    </p:spTree>
    <p:extLst>
      <p:ext uri="{BB962C8B-B14F-4D97-AF65-F5344CB8AC3E}">
        <p14:creationId xmlns:p14="http://schemas.microsoft.com/office/powerpoint/2010/main" val="375619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D58C5F8-03F1-28AC-5074-729700BA3FD3}"/>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B84549A-2E79-45AD-83D7-4D5BDCAF3E3D}" type="slidenum">
              <a:rPr lang="en-US" altLang="en-US" sz="1000">
                <a:solidFill>
                  <a:srgbClr val="002060"/>
                </a:solidFill>
                <a:latin typeface="Arial" panose="020B0604020202020204" pitchFamily="34" charset="0"/>
                <a:cs typeface="Arial" panose="020B0604020202020204" pitchFamily="34" charset="0"/>
              </a:rPr>
              <a:pPr algn="r" eaLnBrk="1" hangingPunct="1"/>
              <a:t>‹#›</a:t>
            </a:fld>
            <a:endParaRPr lang="en-US" altLang="en-US" sz="1000">
              <a:solidFill>
                <a:srgbClr val="002060"/>
              </a:solidFill>
              <a:latin typeface="Arial" panose="020B0604020202020204" pitchFamily="34" charset="0"/>
              <a:cs typeface="Arial" panose="020B0604020202020204" pitchFamily="34" charset="0"/>
            </a:endParaRPr>
          </a:p>
        </p:txBody>
      </p:sp>
      <p:sp>
        <p:nvSpPr>
          <p:cNvPr id="14" name="Text Placeholder 18"/>
          <p:cNvSpPr>
            <a:spLocks noGrp="1"/>
          </p:cNvSpPr>
          <p:nvPr>
            <p:ph idx="1"/>
          </p:nvPr>
        </p:nvSpPr>
        <p:spPr>
          <a:xfrm>
            <a:off x="304800" y="1579567"/>
            <a:ext cx="11582400" cy="4542560"/>
          </a:xfrm>
          <a:prstGeom prst="rect">
            <a:avLst/>
          </a:prstGeom>
        </p:spPr>
        <p:txBody>
          <a:bodyPr rtlCol="0">
            <a:noAutofit/>
          </a:bodyPr>
          <a:lstStyle>
            <a:lvl1pPr>
              <a:defRPr sz="2000">
                <a:latin typeface="Arial" panose="020B0604020202020204" pitchFamily="34" charset="0"/>
                <a:cs typeface="Arial" panose="020B0604020202020204" pitchFamily="34" charset="0"/>
              </a:defRPr>
            </a:lvl1pPr>
          </a:lstStyle>
          <a:p>
            <a:pPr lvl="0"/>
            <a:endParaRPr lang="en-CA" noProof="0"/>
          </a:p>
        </p:txBody>
      </p:sp>
      <p:sp>
        <p:nvSpPr>
          <p:cNvPr id="11" name="Text Placeholder 2"/>
          <p:cNvSpPr>
            <a:spLocks noGrp="1"/>
          </p:cNvSpPr>
          <p:nvPr>
            <p:ph type="body" idx="10"/>
          </p:nvPr>
        </p:nvSpPr>
        <p:spPr>
          <a:xfrm>
            <a:off x="304800" y="585629"/>
            <a:ext cx="11582400" cy="639762"/>
          </a:xfrm>
          <a:prstGeom prst="rect">
            <a:avLst/>
          </a:prstGeom>
        </p:spPr>
        <p:txBody>
          <a:bodyPr>
            <a:noAutofit/>
          </a:bodyPr>
          <a:lstStyle>
            <a:lvl1pPr marL="0" indent="0">
              <a:buNone/>
              <a:defRPr sz="1400" b="0">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itle 1"/>
          <p:cNvSpPr>
            <a:spLocks noGrp="1"/>
          </p:cNvSpPr>
          <p:nvPr>
            <p:ph type="title"/>
          </p:nvPr>
        </p:nvSpPr>
        <p:spPr>
          <a:xfrm>
            <a:off x="304800" y="166444"/>
            <a:ext cx="11582400" cy="454023"/>
          </a:xfrm>
          <a:prstGeom prst="rect">
            <a:avLst/>
          </a:prstGeom>
        </p:spPr>
        <p:txBody>
          <a:bodyPr anchor="b"/>
          <a:lstStyle>
            <a:lvl1pPr>
              <a:defRPr sz="2000" b="1"/>
            </a:lvl1pPr>
          </a:lstStyle>
          <a:p>
            <a:r>
              <a:rPr lang="en-US" noProof="0"/>
              <a:t>Click to edit Master title style</a:t>
            </a:r>
            <a:endParaRPr lang="en-CA" noProof="0"/>
          </a:p>
        </p:txBody>
      </p:sp>
    </p:spTree>
    <p:extLst>
      <p:ext uri="{BB962C8B-B14F-4D97-AF65-F5344CB8AC3E}">
        <p14:creationId xmlns:p14="http://schemas.microsoft.com/office/powerpoint/2010/main" val="39234915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5CEA313-2910-9DAB-1BAA-21C53BB23C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363" y="338138"/>
            <a:ext cx="22891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2514601"/>
            <a:ext cx="10972800" cy="914400"/>
          </a:xfrm>
          <a:prstGeom prst="rect">
            <a:avLst/>
          </a:prstGeom>
        </p:spPr>
        <p:txBody>
          <a:bodyPr/>
          <a:lstStyle>
            <a:lvl1pPr algn="ctr">
              <a:defRPr sz="2625" b="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6096000" y="4343400"/>
            <a:ext cx="5486400" cy="457200"/>
          </a:xfrm>
          <a:prstGeom prst="rect">
            <a:avLst/>
          </a:prstGeom>
        </p:spPr>
        <p:txBody>
          <a:bodyPr>
            <a:noAutofit/>
          </a:bodyPr>
          <a:lstStyle>
            <a:lvl1pPr marL="0" indent="0" algn="r">
              <a:buNone/>
              <a:defRPr sz="1800">
                <a:solidFill>
                  <a:schemeClr val="bg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03052268"/>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28256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AA43D2-9A6D-ADF5-17BE-7CFF0DB6FB50}"/>
              </a:ext>
            </a:extLst>
          </p:cNvPr>
          <p:cNvSpPr/>
          <p:nvPr userDrawn="1"/>
        </p:nvSpPr>
        <p:spPr>
          <a:xfrm>
            <a:off x="625475" y="6475413"/>
            <a:ext cx="10956925" cy="225425"/>
          </a:xfrm>
          <a:prstGeom prst="rect">
            <a:avLst/>
          </a:prstGeom>
        </p:spPr>
        <p:txBody>
          <a:bodyPr>
            <a:spAutoFit/>
          </a:bodyPr>
          <a:lstStyle/>
          <a:p>
            <a:pPr algn="ctr">
              <a:defRPr/>
            </a:pPr>
            <a:r>
              <a:rPr lang="en-US" sz="863" i="1">
                <a:solidFill>
                  <a:schemeClr val="bg1"/>
                </a:solidFill>
                <a:latin typeface="Arial" panose="020B0604020202020204" pitchFamily="34" charset="0"/>
                <a:ea typeface="Calibri" panose="020F0502020204030204" pitchFamily="34" charset="0"/>
                <a:cs typeface="Arial" panose="020B0604020202020204" pitchFamily="34" charset="0"/>
              </a:rPr>
              <a:t>Manitoba’s Clinical and Preventive Services Plan is a project within Manitoba’s Health System Transformation</a:t>
            </a:r>
            <a:endParaRPr lang="en-CA" sz="863" i="1">
              <a:solidFill>
                <a:schemeClr val="bg1"/>
              </a:solidFill>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0B61449E-1A41-991D-41F4-4AD1F199323E}"/>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E05AD6BA-E2E4-4C5C-A245-B503444580ED}" type="slidenum">
              <a:rPr lang="en-US" altLang="en-US" sz="1000">
                <a:solidFill>
                  <a:schemeClr val="bg1"/>
                </a:solidFill>
                <a:latin typeface="Arial" panose="020B0604020202020204" pitchFamily="34" charset="0"/>
                <a:cs typeface="Arial" panose="020B0604020202020204" pitchFamily="34" charset="0"/>
              </a:rPr>
              <a:pPr algn="r" eaLnBrk="1" hangingPunct="1"/>
              <a:t>‹#›</a:t>
            </a:fld>
            <a:endParaRPr lang="en-US" altLang="en-US" sz="100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D1DCC32-2D08-A138-5DA8-B92494646FCF}"/>
              </a:ext>
            </a:extLst>
          </p:cNvPr>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334963" y="6443663"/>
            <a:ext cx="11334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617315" y="2747964"/>
            <a:ext cx="10965084" cy="1362075"/>
          </a:xfrm>
          <a:prstGeom prst="rect">
            <a:avLst/>
          </a:prstGeom>
        </p:spPr>
        <p:txBody>
          <a:bodyPr anchor="t"/>
          <a:lstStyle>
            <a:lvl1pPr algn="l">
              <a:defRPr sz="3451"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1532761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D43A74-1CC3-40F6-AB09-0EC3F8DF8B45}"/>
              </a:ext>
            </a:extLst>
          </p:cNvPr>
          <p:cNvSpPr/>
          <p:nvPr userDrawn="1"/>
        </p:nvSpPr>
        <p:spPr>
          <a:xfrm>
            <a:off x="625475" y="6475413"/>
            <a:ext cx="10956925" cy="225425"/>
          </a:xfrm>
          <a:prstGeom prst="rect">
            <a:avLst/>
          </a:prstGeom>
        </p:spPr>
        <p:txBody>
          <a:bodyPr>
            <a:spAutoFit/>
          </a:bodyPr>
          <a:lstStyle/>
          <a:p>
            <a:pPr algn="ctr">
              <a:defRPr/>
            </a:pPr>
            <a:r>
              <a:rPr lang="en-US" sz="863" i="1">
                <a:solidFill>
                  <a:schemeClr val="bg1"/>
                </a:solidFill>
                <a:latin typeface="Arial" panose="020B0604020202020204" pitchFamily="34" charset="0"/>
                <a:ea typeface="Calibri" panose="020F0502020204030204" pitchFamily="34" charset="0"/>
                <a:cs typeface="Arial" panose="020B0604020202020204" pitchFamily="34" charset="0"/>
              </a:rPr>
              <a:t>Manitoba’s Clinical and Preventive Services Plan is a project within Manitoba’s Health System Transformation</a:t>
            </a:r>
            <a:endParaRPr lang="en-CA" sz="863" i="1">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A891E6-31C5-6BD1-6CB0-1484157FCB88}"/>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E3C57AF-9B97-4A52-84F2-93373F5F9E19}" type="slidenum">
              <a:rPr lang="en-US" altLang="en-US" sz="1000">
                <a:solidFill>
                  <a:srgbClr val="002060"/>
                </a:solidFill>
                <a:latin typeface="Arial" panose="020B0604020202020204" pitchFamily="34" charset="0"/>
                <a:cs typeface="Arial" panose="020B0604020202020204" pitchFamily="34" charset="0"/>
              </a:rPr>
              <a:pPr algn="r" eaLnBrk="1" hangingPunct="1"/>
              <a:t>‹#›</a:t>
            </a:fld>
            <a:endParaRPr lang="en-US" altLang="en-US" sz="100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Tree>
    <p:extLst>
      <p:ext uri="{BB962C8B-B14F-4D97-AF65-F5344CB8AC3E}">
        <p14:creationId xmlns:p14="http://schemas.microsoft.com/office/powerpoint/2010/main" val="23627597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A074594-7633-D41D-E1E6-9FED0933A394}"/>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757A640-0906-4928-97AE-36FA1287300F}" type="slidenum">
              <a:rPr lang="en-US" altLang="en-US" sz="1000">
                <a:solidFill>
                  <a:srgbClr val="002060"/>
                </a:solidFill>
                <a:latin typeface="Arial" panose="020B0604020202020204" pitchFamily="34" charset="0"/>
                <a:cs typeface="Arial" panose="020B0604020202020204" pitchFamily="34" charset="0"/>
              </a:rPr>
              <a:pPr algn="r" eaLnBrk="1" hangingPunct="1"/>
              <a:t>‹#›</a:t>
            </a:fld>
            <a:endParaRPr lang="en-US" altLang="en-US" sz="1000">
              <a:solidFill>
                <a:srgbClr val="002060"/>
              </a:solidFill>
              <a:latin typeface="Arial" panose="020B0604020202020204" pitchFamily="34" charset="0"/>
              <a:cs typeface="Arial" panose="020B0604020202020204" pitchFamily="34" charset="0"/>
            </a:endParaRPr>
          </a:p>
        </p:txBody>
      </p:sp>
      <p:sp>
        <p:nvSpPr>
          <p:cNvPr id="14" name="Text Placeholder 18"/>
          <p:cNvSpPr>
            <a:spLocks noGrp="1"/>
          </p:cNvSpPr>
          <p:nvPr>
            <p:ph idx="1"/>
          </p:nvPr>
        </p:nvSpPr>
        <p:spPr>
          <a:xfrm>
            <a:off x="304800" y="1579567"/>
            <a:ext cx="11582400" cy="4542560"/>
          </a:xfrm>
          <a:prstGeom prst="rect">
            <a:avLst/>
          </a:prstGeom>
        </p:spPr>
        <p:txBody>
          <a:bodyPr vert="horz" lIns="0" tIns="0" rIns="0" bIns="0" rtlCol="0">
            <a:noAutofit/>
          </a:bodyPr>
          <a:lstStyle>
            <a:lvl1pPr>
              <a:defRPr sz="2000">
                <a:latin typeface="Arial" panose="020B0604020202020204" pitchFamily="34" charset="0"/>
                <a:cs typeface="Arial" panose="020B0604020202020204" pitchFamily="34" charset="0"/>
              </a:defRPr>
            </a:lvl1pPr>
          </a:lstStyle>
          <a:p>
            <a:pPr lvl="0"/>
            <a:endParaRPr lang="en-CA" noProof="0"/>
          </a:p>
        </p:txBody>
      </p:sp>
      <p:sp>
        <p:nvSpPr>
          <p:cNvPr id="11" name="Text Placeholder 2"/>
          <p:cNvSpPr>
            <a:spLocks noGrp="1"/>
          </p:cNvSpPr>
          <p:nvPr>
            <p:ph type="body" idx="10"/>
          </p:nvPr>
        </p:nvSpPr>
        <p:spPr>
          <a:xfrm>
            <a:off x="304800" y="585629"/>
            <a:ext cx="11582400" cy="639762"/>
          </a:xfrm>
          <a:prstGeom prst="rect">
            <a:avLst/>
          </a:prstGeom>
        </p:spPr>
        <p:txBody>
          <a:bodyPr anchor="t" anchorCtr="0">
            <a:noAutofit/>
          </a:bodyPr>
          <a:lstStyle>
            <a:lvl1pPr marL="0" indent="0">
              <a:buNone/>
              <a:defRPr sz="1400" b="0">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itle 1"/>
          <p:cNvSpPr>
            <a:spLocks noGrp="1"/>
          </p:cNvSpPr>
          <p:nvPr>
            <p:ph type="title"/>
          </p:nvPr>
        </p:nvSpPr>
        <p:spPr>
          <a:xfrm>
            <a:off x="304800" y="166444"/>
            <a:ext cx="11582400" cy="454023"/>
          </a:xfrm>
          <a:prstGeom prst="rect">
            <a:avLst/>
          </a:prstGeom>
        </p:spPr>
        <p:txBody>
          <a:bodyPr anchor="b"/>
          <a:lstStyle>
            <a:lvl1pPr>
              <a:defRPr sz="2000" b="1"/>
            </a:lvl1pPr>
          </a:lstStyle>
          <a:p>
            <a:r>
              <a:rPr lang="en-US" noProof="0"/>
              <a:t>Click to edit Master title style</a:t>
            </a:r>
            <a:endParaRPr lang="en-CA" noProof="0"/>
          </a:p>
        </p:txBody>
      </p:sp>
    </p:spTree>
    <p:extLst>
      <p:ext uri="{BB962C8B-B14F-4D97-AF65-F5344CB8AC3E}">
        <p14:creationId xmlns:p14="http://schemas.microsoft.com/office/powerpoint/2010/main" val="28017838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2E73DAF-CF14-E90B-CC05-406EC699EDDD}"/>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D1C7D48-469B-4FEF-A116-90703B9966B9}" type="slidenum">
              <a:rPr lang="en-US" altLang="en-US" sz="1000">
                <a:solidFill>
                  <a:schemeClr val="bg2"/>
                </a:solidFill>
                <a:latin typeface="Arial" panose="020B0604020202020204" pitchFamily="34" charset="0"/>
                <a:cs typeface="Arial" panose="020B0604020202020204" pitchFamily="34" charset="0"/>
              </a:rPr>
              <a:pPr algn="r" eaLnBrk="1" hangingPunct="1"/>
              <a:t>‹#›</a:t>
            </a:fld>
            <a:endParaRPr lang="en-US" altLang="en-US" sz="1000">
              <a:solidFill>
                <a:schemeClr val="bg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87680" y="300086"/>
            <a:ext cx="11216640" cy="454023"/>
          </a:xfrm>
          <a:prstGeom prst="rect">
            <a:avLst/>
          </a:prstGeom>
        </p:spPr>
        <p:txBody>
          <a:bodyPr anchor="b"/>
          <a:lstStyle>
            <a:lvl1pPr>
              <a:defRPr sz="2000" b="1" cap="none" spc="100" baseline="0"/>
            </a:lvl1pPr>
          </a:lstStyle>
          <a:p>
            <a:r>
              <a:rPr lang="en-US" noProof="0"/>
              <a:t>Click to edit Master title style</a:t>
            </a:r>
            <a:endParaRPr lang="en-CA" noProof="0"/>
          </a:p>
        </p:txBody>
      </p:sp>
      <p:sp>
        <p:nvSpPr>
          <p:cNvPr id="14" name="Text Placeholder 18"/>
          <p:cNvSpPr>
            <a:spLocks noGrp="1"/>
          </p:cNvSpPr>
          <p:nvPr>
            <p:ph idx="1"/>
          </p:nvPr>
        </p:nvSpPr>
        <p:spPr>
          <a:xfrm>
            <a:off x="487680" y="1579567"/>
            <a:ext cx="11216640" cy="4542560"/>
          </a:xfrm>
          <a:prstGeom prst="rect">
            <a:avLst/>
          </a:prstGeom>
        </p:spPr>
        <p:txBody>
          <a:bodyPr vert="horz" lIns="0" tIns="0" rIns="0" bIns="0" rtlCol="0">
            <a:noAutofit/>
          </a:bodyPr>
          <a:lstStyle>
            <a:lvl1pPr>
              <a:spcBef>
                <a:spcPts val="600"/>
              </a:spcBef>
              <a:defRPr sz="1100">
                <a:latin typeface="Arial" panose="020B0604020202020204" pitchFamily="34" charset="0"/>
                <a:cs typeface="Arial" panose="020B0604020202020204" pitchFamily="34" charset="0"/>
              </a:defRPr>
            </a:lvl1pPr>
          </a:lstStyle>
          <a:p>
            <a:pPr lvl="0"/>
            <a:endParaRPr lang="en-CA" noProof="0"/>
          </a:p>
        </p:txBody>
      </p:sp>
      <p:sp>
        <p:nvSpPr>
          <p:cNvPr id="9" name="Text Placeholder 2"/>
          <p:cNvSpPr>
            <a:spLocks noGrp="1"/>
          </p:cNvSpPr>
          <p:nvPr>
            <p:ph type="body" idx="10"/>
          </p:nvPr>
        </p:nvSpPr>
        <p:spPr>
          <a:xfrm>
            <a:off x="487680" y="719271"/>
            <a:ext cx="11216640" cy="639762"/>
          </a:xfrm>
          <a:prstGeom prst="rect">
            <a:avLst/>
          </a:prstGeom>
        </p:spPr>
        <p:txBody>
          <a:bodyPr anchor="t" anchorCtr="0">
            <a:noAutofit/>
          </a:bodyPr>
          <a:lstStyle>
            <a:lvl1pPr marL="0" indent="0">
              <a:buNone/>
              <a:defRPr sz="1400" b="0">
                <a:solidFill>
                  <a:schemeClr val="bg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8546475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Slide Number Placeholder 4">
            <a:extLst>
              <a:ext uri="{FF2B5EF4-FFF2-40B4-BE49-F238E27FC236}">
                <a16:creationId xmlns:a16="http://schemas.microsoft.com/office/drawing/2014/main" id="{63A4EA51-5ACD-D112-4A46-438CE198623F}"/>
              </a:ext>
            </a:extLst>
          </p:cNvPr>
          <p:cNvSpPr>
            <a:spLocks noGrp="1"/>
          </p:cNvSpPr>
          <p:nvPr>
            <p:ph type="sldNum" sz="quarter" idx="10"/>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5210871F-9E96-4621-9C79-B561E7AB82AD}" type="slidenum">
              <a:rPr lang="en-US" altLang="en-US"/>
              <a:pPr/>
              <a:t>‹#›</a:t>
            </a:fld>
            <a:endParaRPr lang="en-US" altLang="en-US"/>
          </a:p>
        </p:txBody>
      </p:sp>
    </p:spTree>
    <p:extLst>
      <p:ext uri="{BB962C8B-B14F-4D97-AF65-F5344CB8AC3E}">
        <p14:creationId xmlns:p14="http://schemas.microsoft.com/office/powerpoint/2010/main" val="94662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5"/>
                </a:solidFill>
              </a:defRPr>
            </a:lvl1pPr>
          </a:lstStyle>
          <a:p>
            <a:r>
              <a:rPr lang="en-US"/>
              <a:t>Click to edit Master title style</a:t>
            </a:r>
          </a:p>
        </p:txBody>
      </p:sp>
      <p:sp>
        <p:nvSpPr>
          <p:cNvPr id="3" name="Content Placeholder 2"/>
          <p:cNvSpPr>
            <a:spLocks noGrp="1"/>
          </p:cNvSpPr>
          <p:nvPr>
            <p:ph idx="1"/>
          </p:nvPr>
        </p:nvSpPr>
        <p:spPr/>
        <p:txBody>
          <a:bodyPr/>
          <a:lstStyle>
            <a:lvl1pPr marL="346075" indent="-346075">
              <a:buFont typeface="+mj-lt"/>
              <a:buAutoNum type="arabicPeriod"/>
              <a:defRPr sz="2400"/>
            </a:lvl1pPr>
            <a:lvl2pPr marL="798513" indent="-334963">
              <a:buFont typeface="+mj-lt"/>
              <a:buAutoNum type="alphaLcPeriod"/>
              <a:defRPr sz="2400"/>
            </a:lvl2pPr>
            <a:lvl3pPr marL="1260475" indent="-346075">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E9967401-0368-1423-3F18-2622F489496A}"/>
              </a:ext>
            </a:extLst>
          </p:cNvPr>
          <p:cNvSpPr>
            <a:spLocks noGrp="1"/>
          </p:cNvSpPr>
          <p:nvPr>
            <p:ph type="sldNum" sz="quarter"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076DE44F-D3D8-4408-9D9A-9F3F45CBEE79}" type="slidenum">
              <a:rPr lang="en-US" altLang="en-US"/>
              <a:pPr/>
              <a:t>‹#›</a:t>
            </a:fld>
            <a:endParaRPr lang="en-US" altLang="en-US"/>
          </a:p>
        </p:txBody>
      </p:sp>
    </p:spTree>
    <p:extLst>
      <p:ext uri="{BB962C8B-B14F-4D97-AF65-F5344CB8AC3E}">
        <p14:creationId xmlns:p14="http://schemas.microsoft.com/office/powerpoint/2010/main" val="39202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C4446432-B649-65DE-981B-293E8FA7AE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7318"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159842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2"/>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157D33B9-48BF-63A0-6D48-A55F30EC52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350240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FEC40E"/>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4C7BB59E-4759-7EBB-2DF0-CB6BD10B37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7315"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42531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46C5E0"/>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B8171CA6-54C8-08BB-7CC7-257D6DA3FF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7315"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383921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400"/>
            </a:lvl1pPr>
            <a:lvl2pPr marL="568325" indent="-3365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0" y="1600203"/>
            <a:ext cx="5384800" cy="4525963"/>
          </a:xfrm>
        </p:spPr>
        <p:txBody>
          <a:bodyPr/>
          <a:lstStyle>
            <a:lvl1pPr>
              <a:defRPr sz="2400"/>
            </a:lvl1pPr>
            <a:lvl2pPr marL="568325" indent="-3365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Slide Number Placeholder 6">
            <a:extLst>
              <a:ext uri="{FF2B5EF4-FFF2-40B4-BE49-F238E27FC236}">
                <a16:creationId xmlns:a16="http://schemas.microsoft.com/office/drawing/2014/main" id="{B47F7C19-4FA1-7DF0-1B28-E4A3F5AD437D}"/>
              </a:ext>
            </a:extLst>
          </p:cNvPr>
          <p:cNvSpPr>
            <a:spLocks noGrp="1"/>
          </p:cNvSpPr>
          <p:nvPr>
            <p:ph type="sldNum" sz="quarter" idx="10"/>
          </p:nvPr>
        </p:nvSpPr>
        <p:spPr/>
        <p:txBody>
          <a:bodyPr lIns="0" tIns="0" rIns="0" bIns="0"/>
          <a:lstStyle>
            <a:lvl1pPr>
              <a:defRPr sz="1000">
                <a:solidFill>
                  <a:schemeClr val="bg2"/>
                </a:solidFill>
              </a:defRPr>
            </a:lvl1pPr>
          </a:lstStyle>
          <a:p>
            <a:fld id="{A58EE98C-122D-437E-B438-F8C670F56AF1}" type="slidenum">
              <a:rPr lang="en-US" altLang="en-US"/>
              <a:pPr/>
              <a:t>‹#›</a:t>
            </a:fld>
            <a:endParaRPr lang="en-US" altLang="en-US"/>
          </a:p>
        </p:txBody>
      </p:sp>
    </p:spTree>
    <p:extLst>
      <p:ext uri="{BB962C8B-B14F-4D97-AF65-F5344CB8AC3E}">
        <p14:creationId xmlns:p14="http://schemas.microsoft.com/office/powerpoint/2010/main" val="423687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286001"/>
            <a:ext cx="5386917" cy="3657600"/>
          </a:xfrm>
        </p:spPr>
        <p:txBody>
          <a:bodyPr/>
          <a:lstStyle>
            <a:lvl1pPr>
              <a:defRPr sz="2400"/>
            </a:lvl1pPr>
            <a:lvl2pPr marL="798513" indent="-3349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9" y="1535113"/>
            <a:ext cx="5389033" cy="639762"/>
          </a:xfrm>
        </p:spPr>
        <p:txBody>
          <a:bodyP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286001"/>
            <a:ext cx="5389033"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7" name="Slide Number Placeholder 8">
            <a:extLst>
              <a:ext uri="{FF2B5EF4-FFF2-40B4-BE49-F238E27FC236}">
                <a16:creationId xmlns:a16="http://schemas.microsoft.com/office/drawing/2014/main" id="{EA9F17D2-5544-C4E0-3215-72A72514D9D2}"/>
              </a:ext>
            </a:extLst>
          </p:cNvPr>
          <p:cNvSpPr>
            <a:spLocks noGrp="1"/>
          </p:cNvSpPr>
          <p:nvPr>
            <p:ph type="sldNum" sz="quarter" idx="10"/>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4FF88B40-0DE0-4C13-B092-7EC3174C0090}" type="slidenum">
              <a:rPr lang="en-US" altLang="en-US"/>
              <a:pPr/>
              <a:t>‹#›</a:t>
            </a:fld>
            <a:endParaRPr lang="en-US" altLang="en-US"/>
          </a:p>
        </p:txBody>
      </p:sp>
    </p:spTree>
    <p:extLst>
      <p:ext uri="{BB962C8B-B14F-4D97-AF65-F5344CB8AC3E}">
        <p14:creationId xmlns:p14="http://schemas.microsoft.com/office/powerpoint/2010/main" val="227360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tags" Target="../tags/tag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2616D66-59E6-829F-3176-9A54BE891C1B}"/>
              </a:ext>
            </a:extLst>
          </p:cNvPr>
          <p:cNvSpPr>
            <a:spLocks noGrp="1" noChangeArrowheads="1"/>
          </p:cNvSpPr>
          <p:nvPr>
            <p:ph type="title"/>
          </p:nvPr>
        </p:nvSpPr>
        <p:spPr bwMode="auto">
          <a:xfrm>
            <a:off x="609600" y="4572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DC1BDF0-C0F6-92BB-EDE3-3E00DF945741}"/>
              </a:ext>
            </a:extLst>
          </p:cNvPr>
          <p:cNvSpPr>
            <a:spLocks noGrp="1" noChangeArrowheads="1"/>
          </p:cNvSpPr>
          <p:nvPr>
            <p:ph type="body" idx="1"/>
          </p:nvPr>
        </p:nvSpPr>
        <p:spPr bwMode="auto">
          <a:xfrm>
            <a:off x="609600" y="1371600"/>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a:extLst>
              <a:ext uri="{FF2B5EF4-FFF2-40B4-BE49-F238E27FC236}">
                <a16:creationId xmlns:a16="http://schemas.microsoft.com/office/drawing/2014/main" id="{751AFD80-4E95-41FB-9970-5D7A80426FBD}"/>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2A4A47A-6437-47B6-AA77-9F1956663107}" type="datetimeFigureOut">
              <a:rPr lang="en-US"/>
              <a:pPr>
                <a:defRPr/>
              </a:pPr>
              <a:t>6/7/2024</a:t>
            </a:fld>
            <a:endParaRPr lang="en-US"/>
          </a:p>
        </p:txBody>
      </p:sp>
      <p:sp>
        <p:nvSpPr>
          <p:cNvPr id="5" name="Footer Placeholder 4">
            <a:extLst>
              <a:ext uri="{FF2B5EF4-FFF2-40B4-BE49-F238E27FC236}">
                <a16:creationId xmlns:a16="http://schemas.microsoft.com/office/drawing/2014/main" id="{B8EC7362-F21B-4B1D-BF7F-EB5994C66FCC}"/>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DB0FD0C-A1BE-4528-8A78-D7DE7E47541F}"/>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09090"/>
                </a:solidFill>
              </a:defRPr>
            </a:lvl1pPr>
          </a:lstStyle>
          <a:p>
            <a:fld id="{6C89D8F1-9482-4DBC-8F71-37A47F0F89DB}" type="slidenum">
              <a:rPr lang="en-US" altLang="en-US"/>
              <a:pPr/>
              <a:t>‹#›</a:t>
            </a:fld>
            <a:endParaRPr lang="en-US" altLang="en-US"/>
          </a:p>
        </p:txBody>
      </p:sp>
      <p:sp>
        <p:nvSpPr>
          <p:cNvPr id="7" name="Rectangle 6">
            <a:extLst>
              <a:ext uri="{FF2B5EF4-FFF2-40B4-BE49-F238E27FC236}">
                <a16:creationId xmlns:a16="http://schemas.microsoft.com/office/drawing/2014/main" id="{FEB9BC15-C781-49D7-A450-32726BE1A2B2}"/>
              </a:ext>
            </a:extLst>
          </p:cNvPr>
          <p:cNvSpPr/>
          <p:nvPr/>
        </p:nvSpPr>
        <p:spPr>
          <a:xfrm>
            <a:off x="0" y="6324600"/>
            <a:ext cx="12192000" cy="53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13">
            <a:extLst>
              <a:ext uri="{FF2B5EF4-FFF2-40B4-BE49-F238E27FC236}">
                <a16:creationId xmlns:a16="http://schemas.microsoft.com/office/drawing/2014/main" id="{CE36EB47-ED79-0909-D594-AA2D084787A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9600" y="6383338"/>
            <a:ext cx="1447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8" r:id="rId12"/>
  </p:sldLayoutIdLst>
  <p:txStyles>
    <p:titleStyle>
      <a:lvl1pPr algn="l" rtl="0" eaLnBrk="0" fontAlgn="base" hangingPunct="0">
        <a:spcBef>
          <a:spcPct val="0"/>
        </a:spcBef>
        <a:spcAft>
          <a:spcPct val="0"/>
        </a:spcAft>
        <a:defRPr sz="3600" kern="1200">
          <a:solidFill>
            <a:srgbClr val="28256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9pPr>
    </p:titleStyle>
    <p:bodyStyle>
      <a:lvl1pPr marL="346075" indent="-346075"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798513" indent="-334963"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260475" indent="-346075"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828800" indent="-457200" algn="l" rtl="0" eaLnBrk="0" fontAlgn="base" hangingPunct="0">
        <a:spcBef>
          <a:spcPct val="20000"/>
        </a:spcBef>
        <a:spcAft>
          <a:spcPct val="0"/>
        </a:spcAft>
        <a:buClr>
          <a:srgbClr val="46C5E0"/>
        </a:buClr>
        <a:buSzPct val="70000"/>
        <a:buFont typeface="Calibri" panose="020F0502020204030204" pitchFamily="34" charset="0"/>
        <a:buAutoNum type="arabicPeriod"/>
        <a:defRPr sz="2000" kern="1200">
          <a:solidFill>
            <a:schemeClr val="tx2"/>
          </a:solidFill>
          <a:latin typeface="Arial" panose="020B0604020202020204" pitchFamily="34" charset="0"/>
          <a:ea typeface="+mn-ea"/>
          <a:cs typeface="Arial" panose="020B0604020202020204" pitchFamily="34" charset="0"/>
        </a:defRPr>
      </a:lvl4pPr>
      <a:lvl5pPr marL="2286000" indent="-457200" algn="l" rtl="0" eaLnBrk="0" fontAlgn="base" hangingPunct="0">
        <a:spcBef>
          <a:spcPct val="20000"/>
        </a:spcBef>
        <a:spcAft>
          <a:spcPct val="0"/>
        </a:spcAft>
        <a:buClr>
          <a:srgbClr val="46C5E0"/>
        </a:buClr>
        <a:buSzPct val="70000"/>
        <a:buFont typeface="Calibri" panose="020F0502020204030204" pitchFamily="34" charset="0"/>
        <a:buAutoNum type="arabicPeriod"/>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 hidden="1">
            <a:extLst>
              <a:ext uri="{FF2B5EF4-FFF2-40B4-BE49-F238E27FC236}">
                <a16:creationId xmlns:a16="http://schemas.microsoft.com/office/drawing/2014/main" id="{999C92E0-B109-2703-D117-8A237AE62450}"/>
              </a:ext>
            </a:extLst>
          </p:cNvPr>
          <p:cNvGraphicFramePr>
            <a:graphicFrameLocks noChangeAspect="1"/>
          </p:cNvGraphicFramePr>
          <p:nvPr userDrawn="1">
            <p:custDataLst>
              <p:tags r:id="rId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360" imgH="360" progId="TCLayout.ActiveDocument.1">
                  <p:embed/>
                </p:oleObj>
              </mc:Choice>
              <mc:Fallback>
                <p:oleObj name="think-cell Slide" r:id="rId8" imgW="360" imgH="360" progId="TCLayout.ActiveDocument.1">
                  <p:embed/>
                  <p:pic>
                    <p:nvPicPr>
                      <p:cNvPr id="0" name="Object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a:extLst>
              <a:ext uri="{FF2B5EF4-FFF2-40B4-BE49-F238E27FC236}">
                <a16:creationId xmlns:a16="http://schemas.microsoft.com/office/drawing/2014/main" id="{F54CA2D4-EA3D-5C78-C2F1-3C16156CF217}"/>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900" smtClean="0">
                <a:solidFill>
                  <a:schemeClr val="tx1">
                    <a:tint val="75000"/>
                  </a:schemeClr>
                </a:solidFill>
                <a:latin typeface="Arial" panose="020B0604020202020204" pitchFamily="34" charset="0"/>
              </a:defRPr>
            </a:lvl1pPr>
          </a:lstStyle>
          <a:p>
            <a:pPr>
              <a:defRPr/>
            </a:pPr>
            <a:fld id="{8841CC57-C2ED-4731-85CB-64DE48A220E6}" type="datetimeFigureOut">
              <a:rPr lang="en-US"/>
              <a:pPr>
                <a:defRPr/>
              </a:pPr>
              <a:t>6/7/2024</a:t>
            </a:fld>
            <a:endParaRPr lang="en-US"/>
          </a:p>
        </p:txBody>
      </p:sp>
      <p:sp>
        <p:nvSpPr>
          <p:cNvPr id="5" name="Footer Placeholder 4">
            <a:extLst>
              <a:ext uri="{FF2B5EF4-FFF2-40B4-BE49-F238E27FC236}">
                <a16:creationId xmlns:a16="http://schemas.microsoft.com/office/drawing/2014/main" id="{00364E6B-D399-1F27-7097-71889A17F341}"/>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422D452-41CB-E9FC-B711-DB0E894FF8E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909090"/>
                </a:solidFill>
                <a:latin typeface="Arial" panose="020B0604020202020204" pitchFamily="34" charset="0"/>
              </a:defRPr>
            </a:lvl1pPr>
          </a:lstStyle>
          <a:p>
            <a:fld id="{AE9D1A3F-58DB-42C8-A1FF-3D23059E95A5}" type="slidenum">
              <a:rPr lang="en-US" altLang="en-US"/>
              <a:pPr/>
              <a:t>‹#›</a:t>
            </a:fld>
            <a:endParaRPr lang="en-US" altLang="en-US"/>
          </a:p>
        </p:txBody>
      </p:sp>
      <p:sp>
        <p:nvSpPr>
          <p:cNvPr id="12" name="Slide Number Placeholder 3">
            <a:extLst>
              <a:ext uri="{FF2B5EF4-FFF2-40B4-BE49-F238E27FC236}">
                <a16:creationId xmlns:a16="http://schemas.microsoft.com/office/drawing/2014/main" id="{EB254FD2-5514-4EFA-ABF3-3160711E538B}"/>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E438EEE-279F-4EF7-96D9-C38D44992976}" type="slidenum">
              <a:rPr lang="en-US" altLang="en-US" sz="1000">
                <a:solidFill>
                  <a:schemeClr val="bg2"/>
                </a:solidFill>
                <a:latin typeface="Arial" panose="020B0604020202020204" pitchFamily="34" charset="0"/>
                <a:cs typeface="Arial" panose="020B0604020202020204" pitchFamily="34" charset="0"/>
              </a:rPr>
              <a:pPr algn="r" eaLnBrk="1" hangingPunct="1"/>
              <a:t>‹#›</a:t>
            </a:fld>
            <a:endParaRPr lang="en-US" altLang="en-US" sz="1000">
              <a:solidFill>
                <a:schemeClr val="bg2"/>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Lst>
  <p:txStyles>
    <p:titleStyle>
      <a:lvl1pPr algn="l" defTabSz="685800" rtl="0" fontAlgn="base">
        <a:spcBef>
          <a:spcPct val="0"/>
        </a:spcBef>
        <a:spcAft>
          <a:spcPct val="0"/>
        </a:spcAft>
        <a:defRPr sz="1500" kern="1200">
          <a:solidFill>
            <a:srgbClr val="282561"/>
          </a:solidFill>
          <a:latin typeface="Arial" panose="020B0604020202020204" pitchFamily="34" charset="0"/>
          <a:ea typeface="+mj-ea"/>
          <a:cs typeface="Arial" panose="020B0604020202020204" pitchFamily="34" charset="0"/>
        </a:defRPr>
      </a:lvl1pPr>
      <a:lvl2pPr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2pPr>
      <a:lvl3pPr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3pPr>
      <a:lvl4pPr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4pPr>
      <a:lvl5pPr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5pPr>
      <a:lvl6pPr marL="457200"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6pPr>
      <a:lvl7pPr marL="914400"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7pPr>
      <a:lvl8pPr marL="1371600"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8pPr>
      <a:lvl9pPr marL="1828800"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9pPr>
    </p:titleStyle>
    <p:bodyStyle>
      <a:lvl1pPr marL="258763" indent="-258763" algn="l" defTabSz="685800" rtl="0" fontAlgn="base">
        <a:spcBef>
          <a:spcPct val="20000"/>
        </a:spcBef>
        <a:spcAft>
          <a:spcPct val="0"/>
        </a:spcAft>
        <a:buClr>
          <a:srgbClr val="46C5E0"/>
        </a:buClr>
        <a:buSzPct val="70000"/>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1pPr>
      <a:lvl2pPr marL="598488" indent="-250825" algn="l" defTabSz="685800" rtl="0" fontAlgn="base">
        <a:spcBef>
          <a:spcPct val="20000"/>
        </a:spcBef>
        <a:spcAft>
          <a:spcPct val="0"/>
        </a:spcAft>
        <a:buClr>
          <a:srgbClr val="46C5E0"/>
        </a:buClr>
        <a:buSzPct val="70000"/>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2pPr>
      <a:lvl3pPr marL="944563" indent="-258763" algn="l" defTabSz="685800" rtl="0" fontAlgn="base">
        <a:spcBef>
          <a:spcPct val="20000"/>
        </a:spcBef>
        <a:spcAft>
          <a:spcPct val="0"/>
        </a:spcAft>
        <a:buClr>
          <a:srgbClr val="46C5E0"/>
        </a:buClr>
        <a:buSzPct val="70000"/>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3pPr>
      <a:lvl4pPr marL="1371600" indent="-342900" algn="l" defTabSz="685800" rtl="0" fontAlgn="base">
        <a:spcBef>
          <a:spcPct val="20000"/>
        </a:spcBef>
        <a:spcAft>
          <a:spcPct val="0"/>
        </a:spcAft>
        <a:buClr>
          <a:srgbClr val="46C5E0"/>
        </a:buClr>
        <a:buSzPct val="70000"/>
        <a:buFont typeface="Calibri" panose="020F0502020204030204" pitchFamily="34" charset="0"/>
        <a:buAutoNum type="arabicPeriod"/>
        <a:defRPr sz="1500" kern="1200">
          <a:solidFill>
            <a:schemeClr val="tx2"/>
          </a:solidFill>
          <a:latin typeface="Arial" panose="020B0604020202020204" pitchFamily="34" charset="0"/>
          <a:ea typeface="+mn-ea"/>
          <a:cs typeface="Arial" panose="020B0604020202020204" pitchFamily="34" charset="0"/>
        </a:defRPr>
      </a:lvl4pPr>
      <a:lvl5pPr marL="1714500" indent="-342900" algn="l" defTabSz="685800" rtl="0" fontAlgn="base">
        <a:spcBef>
          <a:spcPct val="20000"/>
        </a:spcBef>
        <a:spcAft>
          <a:spcPct val="0"/>
        </a:spcAft>
        <a:buClr>
          <a:srgbClr val="46C5E0"/>
        </a:buClr>
        <a:buSzPct val="70000"/>
        <a:buFont typeface="Calibri" panose="020F0502020204030204" pitchFamily="34" charset="0"/>
        <a:buAutoNum type="arabicPeriod"/>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FFFCD5A_0.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eb2.gov.mb.ca/bills/40-5/pdf/b018.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justice.gc.ca/eng/csj-sjc/principles.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laws-lois.justice.gc.ca/PDF/U-2.2.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mmiwg-ffada.ca/wp-content/uploads/2019/06/Calls_for_Justice.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sharedhealthmb.ca/about/community/racism-disrupted/"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sharedhealthmb.ca/about/community/racism-disrupted/"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laws-lois.justice.gc.ca/PDF/U-2.2.pdf" TargetMode="External"/><Relationship Id="rId13" Type="http://schemas.openxmlformats.org/officeDocument/2006/relationships/hyperlink" Target="https://cac-powerpoint.officeapps.live.com/pods/Indigenous%20Partnership%20Strategy%20Framework%20-%20With%20Recommendations%20-%202020_INDIGENG_20210415_v-1.0.pdf" TargetMode="External"/><Relationship Id="rId3" Type="http://schemas.openxmlformats.org/officeDocument/2006/relationships/image" Target="../media/image27.png"/><Relationship Id="rId7" Type="http://schemas.openxmlformats.org/officeDocument/2006/relationships/hyperlink" Target="https://publications.gc.ca/collections/collection_2015/trc/IR4-8-2015-eng.pdf" TargetMode="External"/><Relationship Id="rId12" Type="http://schemas.openxmlformats.org/officeDocument/2006/relationships/hyperlink" Target="https://sharedhealthmb.ca/about/community/racism-disrupted/"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justice.gc.ca/eng/csj-sjc/principles.pdf" TargetMode="External"/><Relationship Id="rId11" Type="http://schemas.openxmlformats.org/officeDocument/2006/relationships/hyperlink" Target="https://www.mmiwg-ffada.ca/wp-content/uploads/2019/06/Calls_for_Justice.pdf" TargetMode="External"/><Relationship Id="rId5" Type="http://schemas.openxmlformats.org/officeDocument/2006/relationships/hyperlink" Target="https://web2.gov.mb.ca/bills/40-5/pdf/b018.pdf" TargetMode="External"/><Relationship Id="rId10" Type="http://schemas.openxmlformats.org/officeDocument/2006/relationships/hyperlink" Target="https://www.justice.gc.ca/eng/declaration/ap-pa/ah/index.html" TargetMode="External"/><Relationship Id="rId4" Type="http://schemas.openxmlformats.org/officeDocument/2006/relationships/hyperlink" Target="https://youtu.be/VPrQNe2o4FY" TargetMode="External"/><Relationship Id="rId9" Type="http://schemas.openxmlformats.org/officeDocument/2006/relationships/hyperlink" Target="https://www.justice.gc.ca/eng/declaration/wwl-cna/ccp-pcc/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VPrQNe2o4FY?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5A138B4-A0D2-478A-98DC-87996EB0BB82}"/>
              </a:ext>
            </a:extLst>
          </p:cNvPr>
          <p:cNvSpPr>
            <a:spLocks noGrp="1" noChangeArrowheads="1"/>
          </p:cNvSpPr>
          <p:nvPr>
            <p:ph type="ctrTitle"/>
          </p:nvPr>
        </p:nvSpPr>
        <p:spPr>
          <a:xfrm>
            <a:off x="609600" y="2514600"/>
            <a:ext cx="10972800" cy="914400"/>
          </a:xfrm>
        </p:spPr>
        <p:txBody>
          <a:bodyPr/>
          <a:lstStyle/>
          <a:p>
            <a:pPr eaLnBrk="1" hangingPunct="1">
              <a:defRPr/>
            </a:pPr>
            <a:r>
              <a:rPr lang="en-US" dirty="0">
                <a:latin typeface="Arial"/>
                <a:cs typeface="Arial"/>
              </a:rPr>
              <a:t> Facilitator's Guide – slides 2 to 4</a:t>
            </a:r>
            <a:br>
              <a:rPr lang="en-US" dirty="0"/>
            </a:br>
            <a:br>
              <a:rPr lang="en-US" dirty="0"/>
            </a:br>
            <a:r>
              <a:rPr lang="en-US" sz="2000" dirty="0">
                <a:latin typeface="Arial"/>
                <a:cs typeface="Arial"/>
              </a:rPr>
              <a:t>Last Updated: June 4, 2024</a:t>
            </a:r>
            <a:endParaRPr lang="en-US" altLang="en-US" sz="2000" dirty="0">
              <a:solidFill>
                <a:srgbClr val="282561"/>
              </a:solidFill>
              <a:latin typeface="Arial"/>
              <a:cs typeface="Arial"/>
            </a:endParaRPr>
          </a:p>
        </p:txBody>
      </p:sp>
      <p:sp>
        <p:nvSpPr>
          <p:cNvPr id="3" name="Subtitle 2">
            <a:extLst>
              <a:ext uri="{FF2B5EF4-FFF2-40B4-BE49-F238E27FC236}">
                <a16:creationId xmlns:a16="http://schemas.microsoft.com/office/drawing/2014/main" id="{826666A2-4F41-446D-9759-5397CE07AF97}"/>
              </a:ext>
            </a:extLst>
          </p:cNvPr>
          <p:cNvSpPr>
            <a:spLocks noGrp="1"/>
          </p:cNvSpPr>
          <p:nvPr>
            <p:ph type="subTitle" idx="1"/>
          </p:nvPr>
        </p:nvSpPr>
        <p:spPr/>
        <p:txBody>
          <a:bodyPr rtlCol="0"/>
          <a:lstStyle/>
          <a:p>
            <a:pPr eaLnBrk="1" fontAlgn="auto" hangingPunct="1">
              <a:spcAft>
                <a:spcPts val="0"/>
              </a:spcAft>
              <a:buClr>
                <a:schemeClr val="accent4"/>
              </a:buCl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7CDF-9C98-444E-8590-D06C7EEB8B75}"/>
              </a:ext>
            </a:extLst>
          </p:cNvPr>
          <p:cNvSpPr>
            <a:spLocks noGrp="1"/>
          </p:cNvSpPr>
          <p:nvPr>
            <p:ph type="title"/>
          </p:nvPr>
        </p:nvSpPr>
        <p:spPr/>
        <p:txBody>
          <a:bodyPr/>
          <a:lstStyle/>
          <a:p>
            <a:pPr defTabSz="685800" eaLnBrk="1" fontAlgn="auto" hangingPunct="1">
              <a:spcAft>
                <a:spcPts val="0"/>
              </a:spcAft>
              <a:defRPr/>
            </a:pPr>
            <a:r>
              <a:rPr lang="en-CA" sz="2400" b="1" spc="100">
                <a:solidFill>
                  <a:srgbClr val="282561"/>
                </a:solidFill>
                <a:latin typeface="Arial"/>
                <a:ea typeface="+mn-ea"/>
                <a:cs typeface="Arial"/>
              </a:rPr>
              <a:t>Why are we here?</a:t>
            </a:r>
            <a:br>
              <a:rPr lang="en-CA" sz="2400" b="1" spc="100">
                <a:solidFill>
                  <a:srgbClr val="282561"/>
                </a:solidFill>
                <a:latin typeface="Arial"/>
                <a:ea typeface="+mn-ea"/>
                <a:cs typeface="Arial"/>
              </a:rPr>
            </a:br>
            <a:endParaRPr lang="en-US"/>
          </a:p>
        </p:txBody>
      </p:sp>
      <p:sp>
        <p:nvSpPr>
          <p:cNvPr id="3" name="Content Placeholder 2">
            <a:extLst>
              <a:ext uri="{FF2B5EF4-FFF2-40B4-BE49-F238E27FC236}">
                <a16:creationId xmlns:a16="http://schemas.microsoft.com/office/drawing/2014/main" id="{BBD3E350-41F4-48BA-B7FC-17301CACCFCF}"/>
              </a:ext>
            </a:extLst>
          </p:cNvPr>
          <p:cNvSpPr>
            <a:spLocks noGrp="1"/>
          </p:cNvSpPr>
          <p:nvPr>
            <p:ph idx="1"/>
          </p:nvPr>
        </p:nvSpPr>
        <p:spPr>
          <a:xfrm>
            <a:off x="609600" y="1143000"/>
            <a:ext cx="6110288" cy="4572000"/>
          </a:xfrm>
        </p:spPr>
        <p:txBody>
          <a:bodyPr/>
          <a:lstStyle/>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1800" dirty="0">
                <a:solidFill>
                  <a:srgbClr val="002060"/>
                </a:solidFill>
                <a:latin typeface="Arial"/>
                <a:cs typeface="Arial"/>
              </a:rPr>
              <a:t>The Indigenous Partnership Strategic Framework (IPSF) was developed following engagement workshops that took place in the fall of 2019.</a:t>
            </a:r>
            <a:endParaRPr lang="en-US" dirty="0">
              <a:latin typeface="Arial"/>
              <a:cs typeface="Arial"/>
            </a:endParaRP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1800" dirty="0">
                <a:solidFill>
                  <a:srgbClr val="002060"/>
                </a:solidFill>
                <a:latin typeface="Arial"/>
                <a:cs typeface="Arial"/>
              </a:rPr>
              <a:t>The IPSF speaks to establishing authentic partnerships and conducting meaningful engagement with Indigenous partners.</a:t>
            </a: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1800">
                <a:solidFill>
                  <a:srgbClr val="002060"/>
                </a:solidFill>
                <a:latin typeface="Arial"/>
                <a:cs typeface="Arial"/>
              </a:rPr>
              <a:t>The Indigenous Partnership Team (IPT), now Shared Health </a:t>
            </a:r>
            <a:r>
              <a:rPr lang="en-CA" sz="1800" dirty="0">
                <a:solidFill>
                  <a:srgbClr val="002060"/>
                </a:solidFill>
                <a:latin typeface="Arial"/>
                <a:cs typeface="Arial"/>
              </a:rPr>
              <a:t>Indigenous Health was formed in 2021 to help operationalize the IPSF, with the goal to aid in transforming the current health system into one that ensures services are culturally safe and accessible for Indigenous people in Manitoba.</a:t>
            </a:r>
          </a:p>
          <a:p>
            <a:pPr marL="259080" indent="-259080" defTabSz="685800" eaLnBrk="1" fontAlgn="auto" hangingPunct="1">
              <a:spcBef>
                <a:spcPts val="1200"/>
              </a:spcBef>
              <a:spcAft>
                <a:spcPts val="1200"/>
              </a:spcAft>
              <a:buClrTx/>
              <a:buSzPct val="100000"/>
              <a:buFont typeface="Arial" panose="020B0604020202020204" pitchFamily="34" charset="0"/>
              <a:buChar char="•"/>
              <a:defRPr/>
            </a:pPr>
            <a:endParaRPr lang="en-CA" sz="1800" dirty="0">
              <a:solidFill>
                <a:srgbClr val="002060"/>
              </a:solidFill>
              <a:latin typeface="Arial"/>
              <a:cs typeface="Arial"/>
            </a:endParaRPr>
          </a:p>
          <a:p>
            <a:pPr>
              <a:defRPr/>
            </a:pPr>
            <a:endParaRPr lang="en-US"/>
          </a:p>
        </p:txBody>
      </p:sp>
      <p:grpSp>
        <p:nvGrpSpPr>
          <p:cNvPr id="36868" name="Group 3">
            <a:extLst>
              <a:ext uri="{FF2B5EF4-FFF2-40B4-BE49-F238E27FC236}">
                <a16:creationId xmlns:a16="http://schemas.microsoft.com/office/drawing/2014/main" id="{6F59AFFE-00BC-754D-F918-DA73B6D19DE5}"/>
              </a:ext>
            </a:extLst>
          </p:cNvPr>
          <p:cNvGrpSpPr>
            <a:grpSpLocks noChangeAspect="1"/>
          </p:cNvGrpSpPr>
          <p:nvPr/>
        </p:nvGrpSpPr>
        <p:grpSpPr bwMode="auto">
          <a:xfrm>
            <a:off x="7027863" y="582613"/>
            <a:ext cx="4548187" cy="5692775"/>
            <a:chOff x="362651" y="362366"/>
            <a:chExt cx="4803114" cy="5587170"/>
          </a:xfrm>
        </p:grpSpPr>
        <p:pic>
          <p:nvPicPr>
            <p:cNvPr id="5" name="Picture 4">
              <a:extLst>
                <a:ext uri="{FF2B5EF4-FFF2-40B4-BE49-F238E27FC236}">
                  <a16:creationId xmlns:a16="http://schemas.microsoft.com/office/drawing/2014/main" id="{7E7C455B-A7EB-4451-A124-BB1B87DD15EB}"/>
                </a:ext>
              </a:extLst>
            </p:cNvPr>
            <p:cNvPicPr>
              <a:picLocks noChangeAspect="1"/>
            </p:cNvPicPr>
            <p:nvPr/>
          </p:nvPicPr>
          <p:blipFill rotWithShape="1">
            <a:blip r:embed="rId4"/>
            <a:srcRect t="11583"/>
            <a:stretch/>
          </p:blipFill>
          <p:spPr>
            <a:xfrm>
              <a:off x="362651" y="362366"/>
              <a:ext cx="4803114" cy="5587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870" name="TextBox 5">
              <a:extLst>
                <a:ext uri="{FF2B5EF4-FFF2-40B4-BE49-F238E27FC236}">
                  <a16:creationId xmlns:a16="http://schemas.microsoft.com/office/drawing/2014/main" id="{3E91CC38-D938-1868-3306-F9EAC8FAB75E}"/>
                </a:ext>
              </a:extLst>
            </p:cNvPr>
            <p:cNvSpPr txBox="1">
              <a:spLocks noChangeArrowheads="1"/>
            </p:cNvSpPr>
            <p:nvPr/>
          </p:nvSpPr>
          <p:spPr bwMode="auto">
            <a:xfrm>
              <a:off x="2310319" y="1516135"/>
              <a:ext cx="582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CA" altLang="en-US" sz="1400" b="1">
                  <a:solidFill>
                    <a:srgbClr val="7F7F7F"/>
                  </a:solidFill>
                  <a:latin typeface="Arial" panose="020B0604020202020204" pitchFamily="34" charset="0"/>
                  <a:cs typeface="Arial" panose="020B0604020202020204" pitchFamily="34" charset="0"/>
                </a:rPr>
                <a:t>2019</a:t>
              </a:r>
            </a:p>
          </p:txBody>
        </p:sp>
      </p:grpSp>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6203-C29F-42BC-97C4-E5C160E4C4B7}"/>
              </a:ext>
            </a:extLst>
          </p:cNvPr>
          <p:cNvSpPr>
            <a:spLocks noGrp="1"/>
          </p:cNvSpPr>
          <p:nvPr>
            <p:ph type="title"/>
          </p:nvPr>
        </p:nvSpPr>
        <p:spPr/>
        <p:txBody>
          <a:bodyPr/>
          <a:lstStyle/>
          <a:p>
            <a:pPr defTabSz="685800" eaLnBrk="1" fontAlgn="auto" hangingPunct="1">
              <a:spcAft>
                <a:spcPts val="0"/>
              </a:spcAft>
              <a:defRPr/>
            </a:pPr>
            <a:r>
              <a:rPr lang="en-CA" sz="2400" b="1" spc="100">
                <a:solidFill>
                  <a:srgbClr val="F48020"/>
                </a:solidFill>
                <a:latin typeface="Arial"/>
                <a:ea typeface="+mn-ea"/>
                <a:cs typeface="Arial"/>
              </a:rPr>
              <a:t>Acknowledgements</a:t>
            </a:r>
            <a:br>
              <a:rPr lang="en-CA" sz="2400" b="1" spc="100">
                <a:solidFill>
                  <a:srgbClr val="F48020"/>
                </a:solidFill>
                <a:latin typeface="Arial"/>
                <a:ea typeface="+mn-ea"/>
                <a:cs typeface="Arial"/>
              </a:rPr>
            </a:br>
            <a:endParaRPr lang="en-US"/>
          </a:p>
        </p:txBody>
      </p:sp>
      <p:sp>
        <p:nvSpPr>
          <p:cNvPr id="3" name="Content Placeholder 2">
            <a:extLst>
              <a:ext uri="{FF2B5EF4-FFF2-40B4-BE49-F238E27FC236}">
                <a16:creationId xmlns:a16="http://schemas.microsoft.com/office/drawing/2014/main" id="{3584DD30-F20B-4494-8521-E98B462E060C}"/>
              </a:ext>
            </a:extLst>
          </p:cNvPr>
          <p:cNvSpPr>
            <a:spLocks noGrp="1"/>
          </p:cNvSpPr>
          <p:nvPr>
            <p:ph idx="1"/>
          </p:nvPr>
        </p:nvSpPr>
        <p:spPr/>
        <p:txBody>
          <a:bodyPr/>
          <a:lstStyle/>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Indigenous people who have contributed to the legislation and guidance</a:t>
            </a:r>
            <a:endParaRPr lang="en-US" sz="2000" b="1" i="1">
              <a:solidFill>
                <a:srgbClr val="383838"/>
              </a:solidFill>
              <a:latin typeface="Arial"/>
              <a:cs typeface="Arial"/>
            </a:endParaRP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Contributors to the Indigenous Partnerships Strategic Framework</a:t>
            </a: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Service Delivery Organization teams</a:t>
            </a:r>
            <a:endParaRPr lang="en-CA" sz="2000" i="1">
              <a:solidFill>
                <a:srgbClr val="383838"/>
              </a:solidFill>
            </a:endParaRP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Health System Leadership</a:t>
            </a: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CPSP and Operational Teams</a:t>
            </a: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Indigenous Partnership Team</a:t>
            </a:r>
          </a:p>
          <a:p>
            <a:pPr>
              <a:defRPr/>
            </a:pPr>
            <a:endParaRPr lang="en-US"/>
          </a:p>
        </p:txBody>
      </p:sp>
      <p:pic>
        <p:nvPicPr>
          <p:cNvPr id="4" name="Graphic 3" descr="Customer review outline">
            <a:extLst>
              <a:ext uri="{FF2B5EF4-FFF2-40B4-BE49-F238E27FC236}">
                <a16:creationId xmlns:a16="http://schemas.microsoft.com/office/drawing/2014/main" id="{E4AF7A0F-BC0F-439E-A668-2F8BCE98E703}"/>
              </a:ext>
            </a:extLst>
          </p:cNvPr>
          <p:cNvPicPr>
            <a:picLocks noChangeAspect="1"/>
          </p:cNvPicPr>
          <p:nvPr/>
        </p:nvPicPr>
        <p:blipFill>
          <a:blip r:embed="rId3"/>
          <a:stretch>
            <a:fillRect/>
          </a:stretch>
        </p:blipFill>
        <p:spPr>
          <a:xfrm>
            <a:off x="7745413" y="3082925"/>
            <a:ext cx="2603500" cy="26050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9B6D-D85B-4806-B431-3A4BA4FF6A84}"/>
              </a:ext>
            </a:extLst>
          </p:cNvPr>
          <p:cNvSpPr>
            <a:spLocks noGrp="1"/>
          </p:cNvSpPr>
          <p:nvPr>
            <p:ph type="title"/>
          </p:nvPr>
        </p:nvSpPr>
        <p:spPr/>
        <p:txBody>
          <a:bodyPr/>
          <a:lstStyle/>
          <a:p>
            <a:pPr defTabSz="685800" eaLnBrk="1" fontAlgn="auto" hangingPunct="1">
              <a:spcAft>
                <a:spcPts val="0"/>
              </a:spcAft>
              <a:defRPr/>
            </a:pPr>
            <a:r>
              <a:rPr lang="en-CA" sz="2400" b="1" spc="100">
                <a:solidFill>
                  <a:srgbClr val="282561"/>
                </a:solidFill>
                <a:latin typeface="Arial"/>
                <a:ea typeface="+mn-ea"/>
                <a:cs typeface="Arial"/>
              </a:rPr>
              <a:t>Advancing the Indigenous Partnership Strategy Framework</a:t>
            </a:r>
            <a:br>
              <a:rPr lang="en-CA" sz="2400" b="1" spc="100">
                <a:solidFill>
                  <a:srgbClr val="282561"/>
                </a:solidFill>
                <a:latin typeface="Arial"/>
                <a:ea typeface="+mn-ea"/>
                <a:cs typeface="Arial"/>
              </a:rPr>
            </a:br>
            <a:endParaRPr lang="en-US"/>
          </a:p>
        </p:txBody>
      </p:sp>
      <p:pic>
        <p:nvPicPr>
          <p:cNvPr id="40963" name="Picture 3" descr="A screenshot of a web page&#10;&#10;Description automatically generated">
            <a:extLst>
              <a:ext uri="{FF2B5EF4-FFF2-40B4-BE49-F238E27FC236}">
                <a16:creationId xmlns:a16="http://schemas.microsoft.com/office/drawing/2014/main" id="{D55910E9-9E69-0993-5CF4-5401A1661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838200"/>
            <a:ext cx="57134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84987088-86D1-4BF3-9736-E7DF7627AF51}"/>
              </a:ext>
            </a:extLst>
          </p:cNvPr>
          <p:cNvSpPr/>
          <p:nvPr/>
        </p:nvSpPr>
        <p:spPr>
          <a:xfrm>
            <a:off x="7086600" y="914400"/>
            <a:ext cx="4248150" cy="3035300"/>
          </a:xfrm>
          <a:prstGeom prst="roundRect">
            <a:avLst/>
          </a:prstGeom>
          <a:solidFill>
            <a:srgbClr val="282561">
              <a:lumMod val="20000"/>
              <a:lumOff val="80000"/>
            </a:srgbClr>
          </a:solidFill>
          <a:ln w="38100" cap="flat" cmpd="sng" algn="ctr">
            <a:solidFill>
              <a:srgbClr val="FFFFFF">
                <a:lumMod val="85000"/>
              </a:srgbClr>
            </a:solidFill>
            <a:prstDash val="solid"/>
          </a:ln>
          <a:effectLst/>
        </p:spPr>
        <p:txBody>
          <a:bodyPr anchor="ctr"/>
          <a:lstStyle/>
          <a:p>
            <a:pPr eaLnBrk="1" fontAlgn="auto" hangingPunct="1">
              <a:spcBef>
                <a:spcPts val="200"/>
              </a:spcBef>
              <a:spcAft>
                <a:spcPts val="200"/>
              </a:spcAft>
              <a:defRPr/>
            </a:pPr>
            <a:r>
              <a:rPr lang="en-US" sz="1600" b="1" kern="0">
                <a:solidFill>
                  <a:srgbClr val="282561"/>
                </a:solidFill>
                <a:latin typeface="Arial"/>
                <a:cs typeface="Arial"/>
              </a:rPr>
              <a:t>Why use the tool?</a:t>
            </a:r>
            <a:endParaRPr lang="en-US" sz="1600" kern="0">
              <a:solidFill>
                <a:srgbClr val="282561"/>
              </a:solidFill>
              <a:latin typeface="Arial"/>
              <a:cs typeface="Arial"/>
            </a:endParaRP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Action the Indigenous Partnership Strategy Framework (IPSF)​</a:t>
            </a: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Action relevant legislation and guidance​</a:t>
            </a: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Review strategic and/or work plans with an Indigenous lens​</a:t>
            </a: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Plan services and facilities that are culturally safe and accessible​</a:t>
            </a: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Work towards closing the gap in health outcomes between Indigenous and non-Indigenous people in Manitoba.</a:t>
            </a:r>
          </a:p>
        </p:txBody>
      </p:sp>
      <p:pic>
        <p:nvPicPr>
          <p:cNvPr id="6" name="Picture 5">
            <a:extLst>
              <a:ext uri="{FF2B5EF4-FFF2-40B4-BE49-F238E27FC236}">
                <a16:creationId xmlns:a16="http://schemas.microsoft.com/office/drawing/2014/main" id="{B65B03C8-9B5A-4F92-8DD4-71EC4534FA3E}"/>
              </a:ext>
            </a:extLst>
          </p:cNvPr>
          <p:cNvPicPr>
            <a:picLocks noChangeAspect="1"/>
          </p:cNvPicPr>
          <p:nvPr/>
        </p:nvPicPr>
        <p:blipFill>
          <a:blip r:embed="rId4"/>
          <a:stretch>
            <a:fillRect/>
          </a:stretch>
        </p:blipFill>
        <p:spPr>
          <a:xfrm>
            <a:off x="6347927" y="4038600"/>
            <a:ext cx="5725447" cy="2148008"/>
          </a:xfrm>
          <a:prstGeom prst="rect">
            <a:avLst/>
          </a:prstGeom>
          <a:scene3d>
            <a:camera prst="orthographicFront"/>
            <a:lightRig rig="threePt" dir="t"/>
          </a:scene3d>
          <a:sp3d>
            <a:bevelT/>
          </a:sp3d>
        </p:spPr>
      </p:pic>
      <p:sp>
        <p:nvSpPr>
          <p:cNvPr id="7" name="Oval 6">
            <a:extLst>
              <a:ext uri="{FF2B5EF4-FFF2-40B4-BE49-F238E27FC236}">
                <a16:creationId xmlns:a16="http://schemas.microsoft.com/office/drawing/2014/main" id="{A55EA9A8-6BDA-4237-8F05-2CE7339FC075}"/>
              </a:ext>
            </a:extLst>
          </p:cNvPr>
          <p:cNvSpPr/>
          <p:nvPr/>
        </p:nvSpPr>
        <p:spPr>
          <a:xfrm>
            <a:off x="7196138" y="5511800"/>
            <a:ext cx="4900612" cy="754063"/>
          </a:xfrm>
          <a:prstGeom prst="ellipse">
            <a:avLst/>
          </a:prstGeom>
          <a:noFill/>
          <a:ln w="25400" cap="flat" cmpd="sng" algn="ctr">
            <a:solidFill>
              <a:srgbClr val="F48020"/>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77CC-05AE-41AA-A255-F14FBB105AEA}"/>
              </a:ext>
            </a:extLst>
          </p:cNvPr>
          <p:cNvSpPr>
            <a:spLocks noGrp="1"/>
          </p:cNvSpPr>
          <p:nvPr>
            <p:ph type="title"/>
          </p:nvPr>
        </p:nvSpPr>
        <p:spPr/>
        <p:txBody>
          <a:bodyPr/>
          <a:lstStyle/>
          <a:p>
            <a:pPr defTabSz="685800" eaLnBrk="1" fontAlgn="auto" hangingPunct="1">
              <a:spcAft>
                <a:spcPts val="0"/>
              </a:spcAft>
              <a:defRPr/>
            </a:pPr>
            <a:r>
              <a:rPr lang="en-CA" sz="2400" b="1" spc="100">
                <a:solidFill>
                  <a:schemeClr val="accent1"/>
                </a:solidFill>
                <a:latin typeface="Arial"/>
                <a:ea typeface="+mn-ea"/>
                <a:cs typeface="Arial"/>
              </a:rPr>
              <a:t>Completing the Truth and Reconciliation Tool</a:t>
            </a:r>
            <a:br>
              <a:rPr lang="en-CA" sz="2400" b="1" spc="100">
                <a:solidFill>
                  <a:srgbClr val="282561"/>
                </a:solidFill>
                <a:latin typeface="Arial"/>
                <a:ea typeface="+mn-ea"/>
                <a:cs typeface="Arial"/>
              </a:rPr>
            </a:br>
            <a:endParaRPr lang="en-US"/>
          </a:p>
        </p:txBody>
      </p:sp>
      <p:sp>
        <p:nvSpPr>
          <p:cNvPr id="3" name="Content Placeholder 2">
            <a:extLst>
              <a:ext uri="{FF2B5EF4-FFF2-40B4-BE49-F238E27FC236}">
                <a16:creationId xmlns:a16="http://schemas.microsoft.com/office/drawing/2014/main" id="{2591DC7F-3E37-4ABA-BF77-401A13AF7B05}"/>
              </a:ext>
            </a:extLst>
          </p:cNvPr>
          <p:cNvSpPr>
            <a:spLocks noGrp="1"/>
          </p:cNvSpPr>
          <p:nvPr>
            <p:ph idx="1"/>
          </p:nvPr>
        </p:nvSpPr>
        <p:spPr>
          <a:xfrm>
            <a:off x="606425" y="838200"/>
            <a:ext cx="10972800" cy="4572000"/>
          </a:xfrm>
        </p:spPr>
        <p:txBody>
          <a:bodyPr/>
          <a:lstStyle/>
          <a:p>
            <a:pPr marL="0" indent="0" defTabSz="685800" eaLnBrk="1" fontAlgn="auto" hangingPunct="1">
              <a:spcBef>
                <a:spcPts val="1200"/>
              </a:spcBef>
              <a:spcAft>
                <a:spcPts val="1200"/>
              </a:spcAft>
              <a:buClrTx/>
              <a:buSzPct val="100000"/>
              <a:buFont typeface="+mj-lt"/>
              <a:buNone/>
              <a:defRPr/>
            </a:pPr>
            <a:r>
              <a:rPr lang="en-CA" sz="2000" b="1">
                <a:solidFill>
                  <a:srgbClr val="002060"/>
                </a:solidFill>
                <a:latin typeface="Arial"/>
                <a:cs typeface="Arial"/>
              </a:rPr>
              <a:t>Today’s session</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Assign a team member to record the team’s responses to the respective sections/statements in the tool.</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Review the tool as a team and indicate which legislation and guidance the team could action.</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In the table after each section, note which statements the team can address and/or is addressing. Be specific – ensure goals or actions are tangible and can be measured.</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Based on the similarities within the legislation and guidance, the team may have similar responses in different sections.</a:t>
            </a:r>
          </a:p>
          <a:p>
            <a:pPr marL="0" indent="0" defTabSz="685800" eaLnBrk="1" fontAlgn="auto" hangingPunct="1">
              <a:spcBef>
                <a:spcPts val="1200"/>
              </a:spcBef>
              <a:spcAft>
                <a:spcPts val="1200"/>
              </a:spcAft>
              <a:buClrTx/>
              <a:buSzPct val="100000"/>
              <a:buFont typeface="+mj-lt"/>
              <a:buNone/>
              <a:defRPr/>
            </a:pPr>
            <a:r>
              <a:rPr lang="en-CA" sz="2000" b="1">
                <a:solidFill>
                  <a:srgbClr val="002060"/>
                </a:solidFill>
                <a:latin typeface="Arial"/>
                <a:cs typeface="Arial"/>
              </a:rPr>
              <a:t>Follow up session</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In the table at the end, note which actions will be added to the team’s strategic plan, annual operating plan, and work plan. Be prepared to report on these actions in accordance with any reporting requirements.</a:t>
            </a:r>
          </a:p>
          <a:p>
            <a:pP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FD6975-EB76-4358-B5E9-41D1FED5BFED}"/>
              </a:ext>
            </a:extLst>
          </p:cNvPr>
          <p:cNvSpPr txBox="1">
            <a:spLocks/>
          </p:cNvSpPr>
          <p:nvPr/>
        </p:nvSpPr>
        <p:spPr>
          <a:xfrm>
            <a:off x="342900" y="344488"/>
            <a:ext cx="11707813" cy="698500"/>
          </a:xfrm>
          <a:prstGeom prst="rect">
            <a:avLst/>
          </a:prstGeom>
        </p:spPr>
        <p:txBody>
          <a:bodyPr lIns="64514" tIns="32257" rIns="64514" bIns="32257"/>
          <a:lstStyle>
            <a:lvl1pPr algn="l" defTabSz="685800" rtl="0" eaLnBrk="1" latinLnBrk="0" hangingPunct="1">
              <a:spcBef>
                <a:spcPct val="0"/>
              </a:spcBef>
              <a:buNone/>
              <a:defRPr sz="2000" b="1" kern="1200" cap="none" spc="100" baseline="0">
                <a:solidFill>
                  <a:schemeClr val="accent5"/>
                </a:solidFill>
                <a:latin typeface="Arial" panose="020B0604020202020204" pitchFamily="34" charset="0"/>
                <a:ea typeface="+mj-ea"/>
                <a:cs typeface="Arial" panose="020B0604020202020204" pitchFamily="34" charset="0"/>
              </a:defRPr>
            </a:lvl1pPr>
          </a:lstStyle>
          <a:p>
            <a:pPr fontAlgn="auto">
              <a:spcAft>
                <a:spcPts val="0"/>
              </a:spcAft>
              <a:defRPr/>
            </a:pPr>
            <a:r>
              <a:rPr lang="en-CA" sz="2400">
                <a:solidFill>
                  <a:schemeClr val="accent1"/>
                </a:solidFill>
                <a:latin typeface="Arial"/>
                <a:cs typeface="Arial"/>
              </a:rPr>
              <a:t>Completing the Truth and Reconciliation Tool</a:t>
            </a:r>
          </a:p>
        </p:txBody>
      </p:sp>
      <p:sp>
        <p:nvSpPr>
          <p:cNvPr id="3" name="Content Placeholder 2">
            <a:extLst>
              <a:ext uri="{FF2B5EF4-FFF2-40B4-BE49-F238E27FC236}">
                <a16:creationId xmlns:a16="http://schemas.microsoft.com/office/drawing/2014/main" id="{C1172967-FFBF-1866-4D7F-754945D58BA7}"/>
              </a:ext>
            </a:extLst>
          </p:cNvPr>
          <p:cNvSpPr>
            <a:spLocks noGrp="1"/>
          </p:cNvSpPr>
          <p:nvPr>
            <p:ph idx="1"/>
          </p:nvPr>
        </p:nvSpPr>
        <p:spPr>
          <a:xfrm>
            <a:off x="342900" y="1044575"/>
            <a:ext cx="11150600" cy="4916488"/>
          </a:xfrm>
        </p:spPr>
        <p:txBody>
          <a:bodyPr anchor="t"/>
          <a:lstStyle/>
          <a:p>
            <a:pPr marL="0" indent="0" fontAlgn="auto">
              <a:spcBef>
                <a:spcPts val="1200"/>
              </a:spcBef>
              <a:spcAft>
                <a:spcPts val="1200"/>
              </a:spcAft>
              <a:buClrTx/>
              <a:buSzPct val="100000"/>
              <a:buFont typeface="Arial" panose="020B0604020202020204" pitchFamily="34" charset="0"/>
              <a:buNone/>
              <a:defRPr/>
            </a:pPr>
            <a:r>
              <a:rPr lang="en-CA" b="1">
                <a:solidFill>
                  <a:srgbClr val="002060"/>
                </a:solidFill>
                <a:latin typeface="Arial"/>
                <a:cs typeface="Arial"/>
              </a:rPr>
              <a:t>Today’s session</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Assign a team member to record the team’s responses to the respective sections/statements in the tool.</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Review the tool as a team and indicate which legislation and guidance the team could action.</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In the table after each section, note which statements the team can address and/or is addressing. Be specific – ensure goals or actions are tangible and can be measured.</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Based on the similarities within the legislation and guidance, the team may have similar responses in different sections.</a:t>
            </a:r>
          </a:p>
          <a:p>
            <a:pPr marL="0" indent="0" fontAlgn="auto">
              <a:spcBef>
                <a:spcPts val="1200"/>
              </a:spcBef>
              <a:spcAft>
                <a:spcPts val="1200"/>
              </a:spcAft>
              <a:buClrTx/>
              <a:buSzPct val="100000"/>
              <a:buFont typeface="Arial" panose="020B0604020202020204" pitchFamily="34" charset="0"/>
              <a:buNone/>
              <a:defRPr/>
            </a:pPr>
            <a:r>
              <a:rPr lang="en-CA" b="1">
                <a:solidFill>
                  <a:srgbClr val="002060"/>
                </a:solidFill>
                <a:latin typeface="Arial"/>
                <a:cs typeface="Arial"/>
              </a:rPr>
              <a:t>Follow up session</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In the table at the end, note which actions will be added to the team’s strategic plan, annual operating plan, and work plan. Be prepared to report on these actions in accordance with any reporting requirements.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10E8-480F-4CEA-8925-3C854907362B}"/>
              </a:ext>
            </a:extLst>
          </p:cNvPr>
          <p:cNvSpPr>
            <a:spLocks noGrp="1"/>
          </p:cNvSpPr>
          <p:nvPr>
            <p:ph type="title"/>
          </p:nvPr>
        </p:nvSpPr>
        <p:spPr>
          <a:xfrm>
            <a:off x="617538" y="1600200"/>
            <a:ext cx="10964862" cy="1362075"/>
          </a:xfrm>
        </p:spPr>
        <p:txBody>
          <a:bodyPr/>
          <a:lstStyle/>
          <a:p>
            <a:pPr>
              <a:defRPr/>
            </a:pPr>
            <a:br>
              <a:rPr lang="en-US" sz="3450">
                <a:solidFill>
                  <a:srgbClr val="FFFFFF"/>
                </a:solidFill>
                <a:latin typeface="Arial"/>
                <a:cs typeface="Arial"/>
              </a:rPr>
            </a:br>
            <a:br>
              <a:rPr lang="en-US" sz="3450">
                <a:solidFill>
                  <a:srgbClr val="FFFFFF"/>
                </a:solidFill>
                <a:latin typeface="Arial"/>
                <a:cs typeface="Arial"/>
              </a:rPr>
            </a:br>
            <a:r>
              <a:rPr lang="en-US" sz="3450">
                <a:solidFill>
                  <a:srgbClr val="FFFFFF"/>
                </a:solidFill>
                <a:latin typeface="Arial"/>
                <a:cs typeface="Arial"/>
              </a:rPr>
              <a:t>Relevant Legislation and Guidance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DFAC-0E3B-43BA-A7FC-F85A745241CF}"/>
              </a:ext>
            </a:extLst>
          </p:cNvPr>
          <p:cNvSpPr>
            <a:spLocks noGrp="1"/>
          </p:cNvSpPr>
          <p:nvPr>
            <p:ph type="title"/>
          </p:nvPr>
        </p:nvSpPr>
        <p:spPr/>
        <p:txBody>
          <a:bodyPr/>
          <a:lstStyle/>
          <a:p>
            <a:pPr defTabSz="685800" eaLnBrk="1" fontAlgn="auto" hangingPunct="1">
              <a:spcAft>
                <a:spcPts val="0"/>
              </a:spcAft>
              <a:defRPr/>
            </a:pPr>
            <a:r>
              <a:rPr lang="en-CA" sz="2400" b="1">
                <a:solidFill>
                  <a:srgbClr val="282561"/>
                </a:solidFill>
                <a:latin typeface="Arial"/>
                <a:ea typeface="+mn-ea"/>
                <a:cs typeface="Arial"/>
                <a:hlinkClick r:id="rId3"/>
              </a:rPr>
              <a:t>The Path to Reconciliation Act </a:t>
            </a:r>
            <a:r>
              <a:rPr lang="en-CA" sz="2400" b="1">
                <a:solidFill>
                  <a:srgbClr val="282561"/>
                </a:solidFill>
                <a:latin typeface="Arial"/>
                <a:ea typeface="+mn-ea"/>
                <a:cs typeface="Arial"/>
              </a:rPr>
              <a:t>– Reflection </a:t>
            </a:r>
            <a:br>
              <a:rPr lang="en-US" sz="1500">
                <a:solidFill>
                  <a:srgbClr val="282561"/>
                </a:solidFill>
                <a:latin typeface="Arial"/>
                <a:ea typeface="+mn-ea"/>
                <a:cs typeface="Arial"/>
              </a:rPr>
            </a:br>
            <a:endParaRPr lang="en-US"/>
          </a:p>
        </p:txBody>
      </p:sp>
      <p:pic>
        <p:nvPicPr>
          <p:cNvPr id="4" name="Picture 3">
            <a:extLst>
              <a:ext uri="{FF2B5EF4-FFF2-40B4-BE49-F238E27FC236}">
                <a16:creationId xmlns:a16="http://schemas.microsoft.com/office/drawing/2014/main" id="{E595C79C-6DCB-4C40-937A-5B89B7B12C14}"/>
              </a:ext>
            </a:extLst>
          </p:cNvPr>
          <p:cNvPicPr>
            <a:picLocks noChangeAspect="1"/>
          </p:cNvPicPr>
          <p:nvPr/>
        </p:nvPicPr>
        <p:blipFill>
          <a:blip r:embed="rId4"/>
          <a:stretch>
            <a:fillRect/>
          </a:stretch>
        </p:blipFill>
        <p:spPr>
          <a:xfrm>
            <a:off x="676656" y="1540721"/>
            <a:ext cx="5488018" cy="2688409"/>
          </a:xfrm>
          <a:prstGeom prst="rect">
            <a:avLst/>
          </a:prstGeom>
          <a:scene3d>
            <a:camera prst="orthographicFront"/>
            <a:lightRig rig="threePt" dir="t"/>
          </a:scene3d>
          <a:sp3d>
            <a:bevelT/>
          </a:sp3d>
        </p:spPr>
      </p:pic>
      <p:sp>
        <p:nvSpPr>
          <p:cNvPr id="6" name="Arrow: Left 5">
            <a:extLst>
              <a:ext uri="{FF2B5EF4-FFF2-40B4-BE49-F238E27FC236}">
                <a16:creationId xmlns:a16="http://schemas.microsoft.com/office/drawing/2014/main" id="{A5ACD072-C266-43BD-9607-3931D1B92A1D}"/>
              </a:ext>
            </a:extLst>
          </p:cNvPr>
          <p:cNvSpPr/>
          <p:nvPr/>
        </p:nvSpPr>
        <p:spPr>
          <a:xfrm>
            <a:off x="9413875" y="527050"/>
            <a:ext cx="2424113"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lIns="91440" tIns="45720" rIns="91440" bIns="45720" anchor="ctr"/>
          <a:lstStyle/>
          <a:p>
            <a:pPr algn="ctr" eaLnBrk="1" fontAlgn="auto" hangingPunct="1">
              <a:spcBef>
                <a:spcPts val="0"/>
              </a:spcBef>
              <a:spcAft>
                <a:spcPts val="0"/>
              </a:spcAft>
              <a:defRPr/>
            </a:pPr>
            <a:r>
              <a:rPr lang="en-US" kern="0" dirty="0">
                <a:solidFill>
                  <a:srgbClr val="383838"/>
                </a:solidFill>
                <a:latin typeface="Calibri"/>
                <a:cs typeface="Calibri"/>
              </a:rPr>
              <a:t>Refer to Page 3 of the TR Tool</a:t>
            </a:r>
          </a:p>
        </p:txBody>
      </p:sp>
      <p:pic>
        <p:nvPicPr>
          <p:cNvPr id="3" name="Picture 2">
            <a:extLst>
              <a:ext uri="{FF2B5EF4-FFF2-40B4-BE49-F238E27FC236}">
                <a16:creationId xmlns:a16="http://schemas.microsoft.com/office/drawing/2014/main" id="{A2E27F7A-CAE8-44D5-9D12-0AE7975C59DB}"/>
              </a:ext>
            </a:extLst>
          </p:cNvPr>
          <p:cNvPicPr>
            <a:picLocks noChangeAspect="1"/>
          </p:cNvPicPr>
          <p:nvPr/>
        </p:nvPicPr>
        <p:blipFill>
          <a:blip r:embed="rId5"/>
          <a:stretch>
            <a:fillRect/>
          </a:stretch>
        </p:blipFill>
        <p:spPr>
          <a:xfrm>
            <a:off x="6349970" y="3377507"/>
            <a:ext cx="5488018" cy="2768804"/>
          </a:xfrm>
          <a:prstGeom prst="rect">
            <a:avLst/>
          </a:prstGeom>
          <a:effectLst>
            <a:outerShdw blurRad="50800" dist="38100" dir="10800000" algn="r"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A436-87C3-4E74-A8DB-33A75E7F0616}"/>
              </a:ext>
            </a:extLst>
          </p:cNvPr>
          <p:cNvSpPr>
            <a:spLocks noGrp="1"/>
          </p:cNvSpPr>
          <p:nvPr>
            <p:ph type="title"/>
          </p:nvPr>
        </p:nvSpPr>
        <p:spPr/>
        <p:txBody>
          <a:bodyPr/>
          <a:lstStyle/>
          <a:p>
            <a:pPr defTabSz="685800" eaLnBrk="1" fontAlgn="auto" hangingPunct="1">
              <a:spcAft>
                <a:spcPts val="0"/>
              </a:spcAft>
              <a:defRPr/>
            </a:pPr>
            <a:r>
              <a:rPr lang="en-CA" sz="2400" b="1">
                <a:solidFill>
                  <a:schemeClr val="accent5">
                    <a:lumMod val="60000"/>
                    <a:lumOff val="40000"/>
                  </a:schemeClr>
                </a:solidFill>
                <a:latin typeface="Arial"/>
                <a:ea typeface="+mn-ea"/>
                <a:cs typeface="Arial"/>
                <a:hlinkClick r:id="rId3"/>
              </a:rPr>
              <a:t>Truth and Reconciliation Principles and Calls to Action </a:t>
            </a:r>
            <a:br>
              <a:rPr lang="en-CA" sz="2400" b="1">
                <a:solidFill>
                  <a:srgbClr val="282561"/>
                </a:solidFill>
                <a:latin typeface="Arial"/>
                <a:ea typeface="+mn-ea"/>
                <a:cs typeface="Arial"/>
              </a:rPr>
            </a:br>
            <a:r>
              <a:rPr lang="en-CA" sz="2400" b="1">
                <a:solidFill>
                  <a:srgbClr val="282561"/>
                </a:solidFill>
                <a:latin typeface="Arial"/>
                <a:ea typeface="+mn-ea"/>
                <a:cs typeface="Arial"/>
              </a:rPr>
              <a:t> - Reflection</a:t>
            </a:r>
            <a:br>
              <a:rPr lang="en-CA" sz="2400" b="1">
                <a:solidFill>
                  <a:srgbClr val="282561"/>
                </a:solidFill>
                <a:latin typeface="Arial"/>
                <a:ea typeface="+mn-ea"/>
                <a:cs typeface="Arial"/>
              </a:rPr>
            </a:br>
            <a:endParaRPr lang="en-US"/>
          </a:p>
        </p:txBody>
      </p:sp>
      <p:pic>
        <p:nvPicPr>
          <p:cNvPr id="4" name="Picture 3">
            <a:extLst>
              <a:ext uri="{FF2B5EF4-FFF2-40B4-BE49-F238E27FC236}">
                <a16:creationId xmlns:a16="http://schemas.microsoft.com/office/drawing/2014/main" id="{1F592F40-1F99-45DB-A579-3B157A5B8872}"/>
              </a:ext>
            </a:extLst>
          </p:cNvPr>
          <p:cNvPicPr>
            <a:picLocks noChangeAspect="1"/>
          </p:cNvPicPr>
          <p:nvPr/>
        </p:nvPicPr>
        <p:blipFill>
          <a:blip r:embed="rId4"/>
          <a:stretch>
            <a:fillRect/>
          </a:stretch>
        </p:blipFill>
        <p:spPr>
          <a:xfrm>
            <a:off x="786384" y="1168799"/>
            <a:ext cx="4480137" cy="3593323"/>
          </a:xfrm>
          <a:prstGeom prst="rect">
            <a:avLst/>
          </a:prstGeom>
          <a:scene3d>
            <a:camera prst="orthographicFront"/>
            <a:lightRig rig="threePt" dir="t"/>
          </a:scene3d>
          <a:sp3d>
            <a:bevelT/>
          </a:sp3d>
        </p:spPr>
      </p:pic>
      <p:pic>
        <p:nvPicPr>
          <p:cNvPr id="51204" name="Picture 4">
            <a:extLst>
              <a:ext uri="{FF2B5EF4-FFF2-40B4-BE49-F238E27FC236}">
                <a16:creationId xmlns:a16="http://schemas.microsoft.com/office/drawing/2014/main" id="{6B01E48E-0FF0-16AC-9E64-D95C99F26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362200"/>
            <a:ext cx="4846638" cy="3897313"/>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Left 5">
            <a:extLst>
              <a:ext uri="{FF2B5EF4-FFF2-40B4-BE49-F238E27FC236}">
                <a16:creationId xmlns:a16="http://schemas.microsoft.com/office/drawing/2014/main" id="{AFB3FBAB-5AE8-47B9-93EE-44A020609308}"/>
              </a:ext>
            </a:extLst>
          </p:cNvPr>
          <p:cNvSpPr/>
          <p:nvPr/>
        </p:nvSpPr>
        <p:spPr>
          <a:xfrm>
            <a:off x="9034463" y="685800"/>
            <a:ext cx="2520950"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lIns="91440" tIns="45720" rIns="91440" bIns="45720" anchor="ctr"/>
          <a:lstStyle/>
          <a:p>
            <a:pPr algn="ctr" eaLnBrk="1" fontAlgn="auto" hangingPunct="1">
              <a:spcBef>
                <a:spcPts val="0"/>
              </a:spcBef>
              <a:spcAft>
                <a:spcPts val="0"/>
              </a:spcAft>
              <a:defRPr/>
            </a:pPr>
            <a:r>
              <a:rPr lang="en-US" kern="0" dirty="0">
                <a:solidFill>
                  <a:srgbClr val="383838"/>
                </a:solidFill>
                <a:latin typeface="Calibri"/>
                <a:cs typeface="Calibri"/>
              </a:rPr>
              <a:t>Refer to Page 3-6 of the TR Tool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39F2-8B34-4F15-B5D1-1F7F38739403}"/>
              </a:ext>
            </a:extLst>
          </p:cNvPr>
          <p:cNvSpPr>
            <a:spLocks noGrp="1"/>
          </p:cNvSpPr>
          <p:nvPr>
            <p:ph type="title"/>
          </p:nvPr>
        </p:nvSpPr>
        <p:spPr/>
        <p:txBody>
          <a:bodyPr/>
          <a:lstStyle/>
          <a:p>
            <a:pPr defTabSz="685800" eaLnBrk="1" fontAlgn="auto" hangingPunct="1">
              <a:spcAft>
                <a:spcPts val="0"/>
              </a:spcAft>
              <a:defRPr/>
            </a:pPr>
            <a:r>
              <a:rPr lang="en-CA" sz="2400" b="1">
                <a:solidFill>
                  <a:srgbClr val="282561"/>
                </a:solidFill>
                <a:latin typeface="Arial"/>
                <a:ea typeface="+mn-ea"/>
                <a:cs typeface="Arial"/>
              </a:rPr>
              <a:t>Addressing the Principles of Reconciliation and Truth and</a:t>
            </a:r>
            <a:br>
              <a:rPr lang="en-CA" sz="2400" b="1">
                <a:solidFill>
                  <a:srgbClr val="282561"/>
                </a:solidFill>
                <a:latin typeface="Arial"/>
                <a:ea typeface="+mn-ea"/>
                <a:cs typeface="Arial"/>
              </a:rPr>
            </a:br>
            <a:r>
              <a:rPr lang="en-CA" sz="2400" b="1">
                <a:solidFill>
                  <a:srgbClr val="282561"/>
                </a:solidFill>
                <a:latin typeface="Arial"/>
                <a:ea typeface="+mn-ea"/>
                <a:cs typeface="Arial"/>
              </a:rPr>
              <a:t>Reconciliation Calls to Action</a:t>
            </a:r>
            <a:br>
              <a:rPr lang="en-CA" sz="2400" b="1">
                <a:solidFill>
                  <a:srgbClr val="282561"/>
                </a:solidFill>
                <a:latin typeface="Arial"/>
                <a:ea typeface="+mn-ea"/>
                <a:cs typeface="Arial"/>
              </a:rPr>
            </a:br>
            <a:endParaRPr lang="en-US"/>
          </a:p>
        </p:txBody>
      </p:sp>
      <p:sp>
        <p:nvSpPr>
          <p:cNvPr id="5" name="Arrow: Left 4">
            <a:extLst>
              <a:ext uri="{FF2B5EF4-FFF2-40B4-BE49-F238E27FC236}">
                <a16:creationId xmlns:a16="http://schemas.microsoft.com/office/drawing/2014/main" id="{B09C6D69-4559-42A7-BEE6-226151EEEB3E}"/>
              </a:ext>
            </a:extLst>
          </p:cNvPr>
          <p:cNvSpPr/>
          <p:nvPr/>
        </p:nvSpPr>
        <p:spPr>
          <a:xfrm>
            <a:off x="9154886" y="1713593"/>
            <a:ext cx="2424113"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lIns="91440" tIns="45720" rIns="91440" bIns="45720" anchor="ctr"/>
          <a:lstStyle/>
          <a:p>
            <a:pPr algn="ctr" eaLnBrk="1" fontAlgn="auto" hangingPunct="1">
              <a:spcBef>
                <a:spcPts val="0"/>
              </a:spcBef>
              <a:spcAft>
                <a:spcPts val="0"/>
              </a:spcAft>
              <a:defRPr/>
            </a:pPr>
            <a:r>
              <a:rPr lang="en-US" kern="0" dirty="0">
                <a:solidFill>
                  <a:srgbClr val="383838"/>
                </a:solidFill>
                <a:latin typeface="Calibri"/>
                <a:cs typeface="Calibri"/>
              </a:rPr>
              <a:t>Refer to Page 6 of the TR Tool</a:t>
            </a:r>
          </a:p>
        </p:txBody>
      </p:sp>
      <p:pic>
        <p:nvPicPr>
          <p:cNvPr id="6" name="Picture 5">
            <a:extLst>
              <a:ext uri="{FF2B5EF4-FFF2-40B4-BE49-F238E27FC236}">
                <a16:creationId xmlns:a16="http://schemas.microsoft.com/office/drawing/2014/main" id="{6755EFD5-E7C3-4E60-9569-FF27F3282EA3}"/>
              </a:ext>
            </a:extLst>
          </p:cNvPr>
          <p:cNvPicPr>
            <a:picLocks noChangeAspect="1"/>
          </p:cNvPicPr>
          <p:nvPr/>
        </p:nvPicPr>
        <p:blipFill>
          <a:blip r:embed="rId3"/>
          <a:stretch>
            <a:fillRect/>
          </a:stretch>
        </p:blipFill>
        <p:spPr>
          <a:xfrm>
            <a:off x="614900" y="1635034"/>
            <a:ext cx="8024255" cy="3891280"/>
          </a:xfrm>
          <a:prstGeom prst="rect">
            <a:avLst/>
          </a:prstGeom>
          <a:effectLst>
            <a:outerShdw blurRad="101600" dist="101600" dir="8100000" algn="tr" rotWithShape="0">
              <a:prstClr val="black">
                <a:alpha val="40000"/>
              </a:prst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23DD-6EF0-4A9C-A5FA-BEEF60221BAF}"/>
              </a:ext>
            </a:extLst>
          </p:cNvPr>
          <p:cNvSpPr>
            <a:spLocks noGrp="1"/>
          </p:cNvSpPr>
          <p:nvPr>
            <p:ph type="title"/>
          </p:nvPr>
        </p:nvSpPr>
        <p:spPr/>
        <p:txBody>
          <a:bodyPr/>
          <a:lstStyle/>
          <a:p>
            <a:pPr defTabSz="685800" eaLnBrk="1" fontAlgn="auto" hangingPunct="1">
              <a:spcAft>
                <a:spcPts val="0"/>
              </a:spcAft>
              <a:defRPr/>
            </a:pPr>
            <a:r>
              <a:rPr lang="en-US" sz="2400" b="1">
                <a:solidFill>
                  <a:srgbClr val="282561"/>
                </a:solidFill>
                <a:latin typeface="Arial"/>
                <a:ea typeface="+mn-ea"/>
                <a:cs typeface="Arial"/>
                <a:hlinkClick r:id="rId3"/>
              </a:rPr>
              <a:t>UNDRIP Articles </a:t>
            </a:r>
            <a:r>
              <a:rPr lang="en-US" sz="2400" b="1">
                <a:solidFill>
                  <a:srgbClr val="282561"/>
                </a:solidFill>
                <a:latin typeface="Arial"/>
                <a:ea typeface="+mn-ea"/>
                <a:cs typeface="Arial"/>
              </a:rPr>
              <a:t>– Reflection and addressing the Articles</a:t>
            </a:r>
            <a:br>
              <a:rPr lang="en-US" sz="2400" b="1">
                <a:solidFill>
                  <a:srgbClr val="282561"/>
                </a:solidFill>
                <a:latin typeface="Arial"/>
                <a:ea typeface="+mn-ea"/>
                <a:cs typeface="Arial"/>
              </a:rPr>
            </a:br>
            <a:endParaRPr lang="en-US"/>
          </a:p>
        </p:txBody>
      </p:sp>
      <p:pic>
        <p:nvPicPr>
          <p:cNvPr id="4" name="Picture 3">
            <a:extLst>
              <a:ext uri="{FF2B5EF4-FFF2-40B4-BE49-F238E27FC236}">
                <a16:creationId xmlns:a16="http://schemas.microsoft.com/office/drawing/2014/main" id="{92F89056-B7D7-403B-B670-163F84647A72}"/>
              </a:ext>
            </a:extLst>
          </p:cNvPr>
          <p:cNvPicPr>
            <a:picLocks noChangeAspect="1"/>
          </p:cNvPicPr>
          <p:nvPr/>
        </p:nvPicPr>
        <p:blipFill>
          <a:blip r:embed="rId4"/>
          <a:stretch>
            <a:fillRect/>
          </a:stretch>
        </p:blipFill>
        <p:spPr>
          <a:xfrm>
            <a:off x="1138378" y="1190331"/>
            <a:ext cx="4675436" cy="3935309"/>
          </a:xfrm>
          <a:prstGeom prst="rect">
            <a:avLst/>
          </a:prstGeom>
          <a:scene3d>
            <a:camera prst="orthographicFront"/>
            <a:lightRig rig="threePt" dir="t"/>
          </a:scene3d>
          <a:sp3d>
            <a:bevelT/>
          </a:sp3d>
        </p:spPr>
      </p:pic>
      <p:pic>
        <p:nvPicPr>
          <p:cNvPr id="55300" name="Picture 4">
            <a:extLst>
              <a:ext uri="{FF2B5EF4-FFF2-40B4-BE49-F238E27FC236}">
                <a16:creationId xmlns:a16="http://schemas.microsoft.com/office/drawing/2014/main" id="{A3234504-B098-9169-6F1D-A7974858A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3621088"/>
            <a:ext cx="5961063" cy="2690812"/>
          </a:xfrm>
          <a:prstGeom prst="rect">
            <a:avLst/>
          </a:prstGeom>
          <a:noFill/>
          <a:ln>
            <a:noFill/>
          </a:ln>
          <a:effectLst>
            <a:outerShdw blurRad="101600" dist="101600" dir="8400000" algn="tr" rotWithShape="0">
              <a:schemeClr val="bg1">
                <a:lumMod val="75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Left 5">
            <a:extLst>
              <a:ext uri="{FF2B5EF4-FFF2-40B4-BE49-F238E27FC236}">
                <a16:creationId xmlns:a16="http://schemas.microsoft.com/office/drawing/2014/main" id="{CBFFB2B0-0FC0-4D58-8613-DA43388B86C1}"/>
              </a:ext>
            </a:extLst>
          </p:cNvPr>
          <p:cNvSpPr/>
          <p:nvPr/>
        </p:nvSpPr>
        <p:spPr>
          <a:xfrm>
            <a:off x="9162596" y="1188131"/>
            <a:ext cx="2424113" cy="1871662"/>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lIns="91440" tIns="45720" rIns="91440" bIns="45720" anchor="ctr"/>
          <a:lstStyle/>
          <a:p>
            <a:pPr algn="ctr" eaLnBrk="1" fontAlgn="auto" hangingPunct="1">
              <a:spcBef>
                <a:spcPts val="0"/>
              </a:spcBef>
              <a:spcAft>
                <a:spcPts val="0"/>
              </a:spcAft>
              <a:defRPr/>
            </a:pPr>
            <a:r>
              <a:rPr lang="en-US" kern="0" dirty="0">
                <a:solidFill>
                  <a:srgbClr val="383838"/>
                </a:solidFill>
                <a:latin typeface="Calibri"/>
                <a:cs typeface="Calibri"/>
              </a:rPr>
              <a:t>Refer to Pages 6/7 of the TR Tool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A0B79CA-063E-8562-EB6A-6EDAB21F6DDF}"/>
              </a:ext>
            </a:extLst>
          </p:cNvPr>
          <p:cNvSpPr>
            <a:spLocks noGrp="1" noChangeArrowheads="1"/>
          </p:cNvSpPr>
          <p:nvPr>
            <p:ph type="title"/>
          </p:nvPr>
        </p:nvSpPr>
        <p:spPr/>
        <p:txBody>
          <a:bodyPr/>
          <a:lstStyle/>
          <a:p>
            <a:pPr eaLnBrk="1" hangingPunct="1"/>
            <a:r>
              <a:rPr lang="en-CA" altLang="en-US" sz="2400" b="1">
                <a:solidFill>
                  <a:srgbClr val="F48020"/>
                </a:solidFill>
              </a:rPr>
              <a:t>Truth and Reconciliation (TR) Tool Facilitator Instructions: Prepping the team for Session 1</a:t>
            </a:r>
            <a:br>
              <a:rPr lang="en-CA" altLang="en-US" sz="2400" b="1">
                <a:solidFill>
                  <a:srgbClr val="F48020"/>
                </a:solidFill>
              </a:rPr>
            </a:br>
            <a:r>
              <a:rPr lang="en-CA" altLang="en-US" sz="2400" b="1">
                <a:solidFill>
                  <a:srgbClr val="00B0F0"/>
                </a:solidFill>
              </a:rPr>
              <a:t>Completing the Tool (NOT PART OF PRESENTATION)</a:t>
            </a:r>
            <a:endParaRPr lang="en-US" altLang="en-US" sz="2400">
              <a:solidFill>
                <a:srgbClr val="282561"/>
              </a:solidFill>
            </a:endParaRPr>
          </a:p>
        </p:txBody>
      </p:sp>
      <p:sp>
        <p:nvSpPr>
          <p:cNvPr id="22531" name="Content Placeholder 2">
            <a:extLst>
              <a:ext uri="{FF2B5EF4-FFF2-40B4-BE49-F238E27FC236}">
                <a16:creationId xmlns:a16="http://schemas.microsoft.com/office/drawing/2014/main" id="{67FB6E8E-6A41-B695-80B9-B6A60BB7D117}"/>
              </a:ext>
            </a:extLst>
          </p:cNvPr>
          <p:cNvSpPr>
            <a:spLocks noGrp="1" noChangeArrowheads="1"/>
          </p:cNvSpPr>
          <p:nvPr>
            <p:ph idx="1"/>
          </p:nvPr>
        </p:nvSpPr>
        <p:spPr>
          <a:xfrm>
            <a:off x="373117" y="1213945"/>
            <a:ext cx="10972800" cy="4572000"/>
          </a:xfrm>
        </p:spPr>
        <p:txBody>
          <a:bodyPr/>
          <a:lstStyle/>
          <a:p>
            <a:pPr eaLnBrk="1" hangingPunct="1">
              <a:buFont typeface="Arial" panose="020B0604020202020204" pitchFamily="34" charset="0"/>
              <a:buChar char="•"/>
            </a:pPr>
            <a:endParaRPr lang="en-US" altLang="en-US"/>
          </a:p>
          <a:p>
            <a:pPr eaLnBrk="1" hangingPunct="1">
              <a:buFont typeface="Arial" panose="020B0604020202020204" pitchFamily="34" charset="0"/>
              <a:buChar char="•"/>
            </a:pPr>
            <a:endParaRPr lang="en-US" altLang="en-US"/>
          </a:p>
          <a:p>
            <a:pPr>
              <a:buFont typeface="Calibri" panose="020F0502020204030204" pitchFamily="34" charset="0"/>
              <a:buAutoNum type="arabicPeriod"/>
            </a:pPr>
            <a:r>
              <a:rPr lang="en-CA" altLang="en-US" sz="2000"/>
              <a:t>Review the TR tool. Links are provided in the TR tool to applicable legislation and guidance. As facilitator you do not need to be an expert in the legislation and guidance; but you should ensure you have reviewed the legislation and guidance.​</a:t>
            </a:r>
          </a:p>
          <a:p>
            <a:pPr>
              <a:buFont typeface="Calibri" panose="020F0502020204030204" pitchFamily="34" charset="0"/>
              <a:buAutoNum type="arabicPeriod"/>
            </a:pPr>
            <a:endParaRPr lang="en-CA" altLang="en-US" sz="2000"/>
          </a:p>
          <a:p>
            <a:pPr>
              <a:buFont typeface="Calibri" panose="020F0502020204030204" pitchFamily="34" charset="0"/>
              <a:buAutoNum type="arabicPeriod"/>
            </a:pPr>
            <a:r>
              <a:rPr lang="en-CA" altLang="en-US" sz="2000"/>
              <a:t>Review the Indigenous Partnership Strategic Framework (IPSF), as the TR tool was developed to help teams apply the concepts within the IPSF.</a:t>
            </a:r>
            <a:r>
              <a:rPr lang="en-US" altLang="en-US" sz="2000"/>
              <a:t>​</a:t>
            </a:r>
          </a:p>
          <a:p>
            <a:pPr>
              <a:buFont typeface="Calibri" panose="020F0502020204030204" pitchFamily="34" charset="0"/>
              <a:buAutoNum type="arabicPeriod"/>
            </a:pPr>
            <a:endParaRPr lang="en-US" altLang="en-US" sz="2000"/>
          </a:p>
          <a:p>
            <a:pPr>
              <a:buFont typeface="Calibri" panose="020F0502020204030204" pitchFamily="34" charset="0"/>
              <a:buAutoNum type="arabicPeriod"/>
            </a:pPr>
            <a:r>
              <a:rPr lang="en-CA" altLang="en-US" sz="2000"/>
              <a:t>Provide the TR tool and the IPSF to your team. Ensure you communicate the importance of reviewing the tool and the legislation and guidance links, and the IPSF before your team’s workshop.  Having everyone prepared will provide the most value to the session.</a:t>
            </a:r>
            <a:r>
              <a:rPr lang="en-US" altLang="en-US" sz="2000"/>
              <a:t>​</a:t>
            </a:r>
          </a:p>
          <a:p>
            <a:pPr lvl="2"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97A0-A6FE-4295-A9C3-DEC3CC614FBC}"/>
              </a:ext>
            </a:extLst>
          </p:cNvPr>
          <p:cNvSpPr>
            <a:spLocks noGrp="1"/>
          </p:cNvSpPr>
          <p:nvPr>
            <p:ph type="title"/>
          </p:nvPr>
        </p:nvSpPr>
        <p:spPr/>
        <p:txBody>
          <a:bodyPr/>
          <a:lstStyle/>
          <a:p>
            <a:pPr defTabSz="685800" eaLnBrk="1" fontAlgn="auto" hangingPunct="1">
              <a:spcAft>
                <a:spcPts val="0"/>
              </a:spcAft>
              <a:defRPr/>
            </a:pPr>
            <a:r>
              <a:rPr lang="en-US" sz="2400" b="1" dirty="0">
                <a:solidFill>
                  <a:srgbClr val="282561"/>
                </a:solidFill>
                <a:latin typeface="Arial"/>
                <a:ea typeface="+mn-ea"/>
                <a:cs typeface="Arial"/>
                <a:hlinkClick r:id="rId3"/>
              </a:rPr>
              <a:t>National Inquiry Calls for Justice </a:t>
            </a:r>
            <a:r>
              <a:rPr lang="en-US" sz="2400" b="1" dirty="0">
                <a:solidFill>
                  <a:srgbClr val="282561"/>
                </a:solidFill>
                <a:latin typeface="Arial"/>
                <a:ea typeface="+mn-ea"/>
                <a:cs typeface="Arial"/>
              </a:rPr>
              <a:t>– Reflection and </a:t>
            </a:r>
            <a:br>
              <a:rPr lang="en-US" sz="2400" b="1" dirty="0">
                <a:solidFill>
                  <a:srgbClr val="282561"/>
                </a:solidFill>
                <a:latin typeface="Arial"/>
                <a:ea typeface="+mn-ea"/>
                <a:cs typeface="Arial"/>
              </a:rPr>
            </a:br>
            <a:r>
              <a:rPr lang="en-US" sz="2400" b="1" dirty="0">
                <a:solidFill>
                  <a:srgbClr val="282561"/>
                </a:solidFill>
                <a:latin typeface="Arial"/>
                <a:ea typeface="+mn-ea"/>
                <a:cs typeface="Arial"/>
              </a:rPr>
              <a:t>Addressing the Calls for Justice</a:t>
            </a:r>
            <a:br>
              <a:rPr lang="en-US" sz="2400" b="1" dirty="0">
                <a:solidFill>
                  <a:srgbClr val="282561"/>
                </a:solidFill>
                <a:latin typeface="Arial"/>
                <a:ea typeface="+mn-ea"/>
                <a:cs typeface="Arial"/>
              </a:rPr>
            </a:br>
            <a:endParaRPr lang="en-US" dirty="0"/>
          </a:p>
        </p:txBody>
      </p:sp>
      <p:pic>
        <p:nvPicPr>
          <p:cNvPr id="4" name="Picture 3">
            <a:extLst>
              <a:ext uri="{FF2B5EF4-FFF2-40B4-BE49-F238E27FC236}">
                <a16:creationId xmlns:a16="http://schemas.microsoft.com/office/drawing/2014/main" id="{72CF7ED1-6CFD-40F7-AECE-10D3B7F194F7}"/>
              </a:ext>
            </a:extLst>
          </p:cNvPr>
          <p:cNvPicPr>
            <a:picLocks noChangeAspect="1"/>
          </p:cNvPicPr>
          <p:nvPr/>
        </p:nvPicPr>
        <p:blipFill>
          <a:blip r:embed="rId4"/>
          <a:stretch>
            <a:fillRect/>
          </a:stretch>
        </p:blipFill>
        <p:spPr>
          <a:xfrm>
            <a:off x="1240137" y="1475289"/>
            <a:ext cx="4050236" cy="3462471"/>
          </a:xfrm>
          <a:prstGeom prst="rect">
            <a:avLst/>
          </a:prstGeom>
          <a:scene3d>
            <a:camera prst="orthographicFront"/>
            <a:lightRig rig="threePt" dir="t"/>
          </a:scene3d>
          <a:sp3d>
            <a:bevelT/>
          </a:sp3d>
        </p:spPr>
      </p:pic>
      <p:sp>
        <p:nvSpPr>
          <p:cNvPr id="6" name="Arrow: Left 5">
            <a:extLst>
              <a:ext uri="{FF2B5EF4-FFF2-40B4-BE49-F238E27FC236}">
                <a16:creationId xmlns:a16="http://schemas.microsoft.com/office/drawing/2014/main" id="{86AD8BBC-B217-4EBB-BEE8-DA7D7825FBBE}"/>
              </a:ext>
            </a:extLst>
          </p:cNvPr>
          <p:cNvSpPr/>
          <p:nvPr/>
        </p:nvSpPr>
        <p:spPr>
          <a:xfrm>
            <a:off x="9480550" y="844550"/>
            <a:ext cx="2425700"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lIns="91440" tIns="45720" rIns="91440" bIns="45720" anchor="ctr"/>
          <a:lstStyle/>
          <a:p>
            <a:pPr algn="ctr" eaLnBrk="1" fontAlgn="auto" hangingPunct="1">
              <a:spcBef>
                <a:spcPts val="0"/>
              </a:spcBef>
              <a:spcAft>
                <a:spcPts val="0"/>
              </a:spcAft>
              <a:defRPr/>
            </a:pPr>
            <a:r>
              <a:rPr lang="en-US" kern="0" dirty="0">
                <a:solidFill>
                  <a:srgbClr val="383838"/>
                </a:solidFill>
                <a:latin typeface="Calibri"/>
                <a:cs typeface="Calibri"/>
              </a:rPr>
              <a:t>Refer to Pages 7-10 of the TR Tool</a:t>
            </a:r>
          </a:p>
        </p:txBody>
      </p:sp>
      <p:pic>
        <p:nvPicPr>
          <p:cNvPr id="3" name="Picture 2">
            <a:extLst>
              <a:ext uri="{FF2B5EF4-FFF2-40B4-BE49-F238E27FC236}">
                <a16:creationId xmlns:a16="http://schemas.microsoft.com/office/drawing/2014/main" id="{862A1AF0-AA04-44AC-B0FD-05B1696A00DF}"/>
              </a:ext>
            </a:extLst>
          </p:cNvPr>
          <p:cNvPicPr>
            <a:picLocks noChangeAspect="1"/>
          </p:cNvPicPr>
          <p:nvPr/>
        </p:nvPicPr>
        <p:blipFill>
          <a:blip r:embed="rId5"/>
          <a:stretch>
            <a:fillRect/>
          </a:stretch>
        </p:blipFill>
        <p:spPr>
          <a:xfrm>
            <a:off x="5730240" y="2985100"/>
            <a:ext cx="6172963" cy="3146280"/>
          </a:xfrm>
          <a:prstGeom prst="rect">
            <a:avLst/>
          </a:prstGeom>
          <a:effectLst>
            <a:outerShdw blurRad="50800" dist="38100" dir="8100000" algn="tr"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FD6975-EB76-4358-B5E9-41D1FED5BFED}"/>
              </a:ext>
            </a:extLst>
          </p:cNvPr>
          <p:cNvSpPr txBox="1">
            <a:spLocks/>
          </p:cNvSpPr>
          <p:nvPr/>
        </p:nvSpPr>
        <p:spPr>
          <a:xfrm>
            <a:off x="342900" y="344488"/>
            <a:ext cx="11707813" cy="698500"/>
          </a:xfrm>
          <a:prstGeom prst="rect">
            <a:avLst/>
          </a:prstGeom>
        </p:spPr>
        <p:txBody>
          <a:bodyPr lIns="64514" tIns="32257" rIns="64514" bIns="32257"/>
          <a:lstStyle>
            <a:lvl1pPr algn="l" defTabSz="685800" rtl="0" eaLnBrk="1" latinLnBrk="0" hangingPunct="1">
              <a:spcBef>
                <a:spcPct val="0"/>
              </a:spcBef>
              <a:buNone/>
              <a:defRPr sz="2000" b="1" kern="1200" cap="none" spc="100" baseline="0">
                <a:solidFill>
                  <a:schemeClr val="accent5"/>
                </a:solidFill>
                <a:latin typeface="Arial" panose="020B0604020202020204" pitchFamily="34" charset="0"/>
                <a:ea typeface="+mj-ea"/>
                <a:cs typeface="Arial" panose="020B0604020202020204" pitchFamily="34" charset="0"/>
              </a:defRPr>
            </a:lvl1pPr>
          </a:lstStyle>
          <a:p>
            <a:pPr fontAlgn="auto">
              <a:spcAft>
                <a:spcPts val="0"/>
              </a:spcAft>
              <a:defRPr/>
            </a:pPr>
            <a:r>
              <a:rPr lang="en-CA" sz="2400">
                <a:solidFill>
                  <a:srgbClr val="282561"/>
                </a:solidFill>
                <a:latin typeface="Arial"/>
                <a:cs typeface="Arial"/>
                <a:hlinkClick r:id="rId3"/>
              </a:rPr>
              <a:t>Disrupt Racism Commitment</a:t>
            </a:r>
            <a:r>
              <a:rPr lang="en-CA" sz="2400">
                <a:solidFill>
                  <a:srgbClr val="282561"/>
                </a:solidFill>
                <a:latin typeface="Arial"/>
                <a:cs typeface="Arial"/>
              </a:rPr>
              <a:t> – Addressing the Commitment</a:t>
            </a:r>
          </a:p>
        </p:txBody>
      </p:sp>
      <p:pic>
        <p:nvPicPr>
          <p:cNvPr id="9" name="Picture 8">
            <a:extLst>
              <a:ext uri="{FF2B5EF4-FFF2-40B4-BE49-F238E27FC236}">
                <a16:creationId xmlns:a16="http://schemas.microsoft.com/office/drawing/2014/main" id="{C38775CA-2088-DBE6-E5DE-7A74A2175E10}"/>
              </a:ext>
            </a:extLst>
          </p:cNvPr>
          <p:cNvPicPr>
            <a:picLocks noChangeAspect="1"/>
          </p:cNvPicPr>
          <p:nvPr/>
        </p:nvPicPr>
        <p:blipFill>
          <a:blip r:embed="rId4"/>
          <a:stretch>
            <a:fillRect/>
          </a:stretch>
        </p:blipFill>
        <p:spPr>
          <a:xfrm>
            <a:off x="5870210" y="2362200"/>
            <a:ext cx="4732772" cy="38936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Arrow: Left 2">
            <a:extLst>
              <a:ext uri="{FF2B5EF4-FFF2-40B4-BE49-F238E27FC236}">
                <a16:creationId xmlns:a16="http://schemas.microsoft.com/office/drawing/2014/main" id="{41543D70-4710-F85C-5B8A-3F6AB8C46447}"/>
              </a:ext>
            </a:extLst>
          </p:cNvPr>
          <p:cNvSpPr/>
          <p:nvPr/>
        </p:nvSpPr>
        <p:spPr>
          <a:xfrm>
            <a:off x="9396413" y="347436"/>
            <a:ext cx="2425700" cy="1870075"/>
          </a:xfrm>
          <a:prstGeom prst="lef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dirty="0">
                <a:solidFill>
                  <a:srgbClr val="383838"/>
                </a:solidFill>
                <a:cs typeface="Calibri"/>
              </a:rPr>
              <a:t>Refer to Page 10/11 of the TR Tool</a:t>
            </a:r>
          </a:p>
        </p:txBody>
      </p:sp>
      <p:pic>
        <p:nvPicPr>
          <p:cNvPr id="2" name="Picture 1" descr="A white text on a white background&#10;&#10;Description automatically generated">
            <a:extLst>
              <a:ext uri="{FF2B5EF4-FFF2-40B4-BE49-F238E27FC236}">
                <a16:creationId xmlns:a16="http://schemas.microsoft.com/office/drawing/2014/main" id="{05FCB7F6-9342-63BB-AA65-FCD6AD8B86E4}"/>
              </a:ext>
            </a:extLst>
          </p:cNvPr>
          <p:cNvPicPr>
            <a:picLocks noChangeAspect="1"/>
          </p:cNvPicPr>
          <p:nvPr/>
        </p:nvPicPr>
        <p:blipFill>
          <a:blip r:embed="rId5"/>
          <a:stretch>
            <a:fillRect/>
          </a:stretch>
        </p:blipFill>
        <p:spPr>
          <a:xfrm>
            <a:off x="589190" y="1158650"/>
            <a:ext cx="4721676" cy="3996416"/>
          </a:xfrm>
          <a:prstGeom prst="rect">
            <a:avLst/>
          </a:prstGeom>
        </p:spPr>
      </p:pic>
    </p:spTree>
    <p:extLst>
      <p:ext uri="{BB962C8B-B14F-4D97-AF65-F5344CB8AC3E}">
        <p14:creationId xmlns:p14="http://schemas.microsoft.com/office/powerpoint/2010/main" val="7051948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B89C37A-0201-B3C5-BBA6-E6D19B92182C}"/>
              </a:ext>
            </a:extLst>
          </p:cNvPr>
          <p:cNvSpPr>
            <a:spLocks noChangeArrowheads="1"/>
          </p:cNvSpPr>
          <p:nvPr/>
        </p:nvSpPr>
        <p:spPr bwMode="auto">
          <a:xfrm>
            <a:off x="501650" y="317500"/>
            <a:ext cx="11188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r>
              <a:rPr lang="en-CA" sz="2400" b="1" dirty="0">
                <a:solidFill>
                  <a:srgbClr val="282561"/>
                </a:solidFill>
                <a:latin typeface="Arial"/>
                <a:cs typeface="Arial"/>
                <a:hlinkClick r:id="rId3"/>
              </a:rPr>
              <a:t>Disrupt Racism Commitment</a:t>
            </a:r>
            <a:r>
              <a:rPr lang="en-CA" sz="2400" b="1" dirty="0">
                <a:solidFill>
                  <a:srgbClr val="282561"/>
                </a:solidFill>
                <a:latin typeface="Arial"/>
                <a:cs typeface="Arial"/>
              </a:rPr>
              <a:t> – Addressing the Commitment</a:t>
            </a:r>
            <a:endParaRPr lang="en-US" dirty="0"/>
          </a:p>
          <a:p>
            <a:pPr eaLnBrk="1" hangingPunct="1"/>
            <a:endParaRPr lang="en-CA" altLang="en-US" sz="2400" b="1">
              <a:solidFill>
                <a:srgbClr val="282561"/>
              </a:solidFill>
              <a:latin typeface="Arial" panose="020B0604020202020204" pitchFamily="34" charset="0"/>
              <a:cs typeface="Arial" panose="020B0604020202020204" pitchFamily="34" charset="0"/>
            </a:endParaRPr>
          </a:p>
          <a:p>
            <a:pPr eaLnBrk="1" hangingPunct="1"/>
            <a:endParaRPr lang="en-CA" altLang="en-US" sz="2400" b="1">
              <a:solidFill>
                <a:srgbClr val="282561"/>
              </a:solidFill>
              <a:latin typeface="Arial" panose="020B0604020202020204" pitchFamily="34" charset="0"/>
              <a:cs typeface="Arial" panose="020B0604020202020204" pitchFamily="34" charset="0"/>
            </a:endParaRPr>
          </a:p>
        </p:txBody>
      </p:sp>
      <p:sp>
        <p:nvSpPr>
          <p:cNvPr id="4" name="Arrow: Left 3">
            <a:extLst>
              <a:ext uri="{FF2B5EF4-FFF2-40B4-BE49-F238E27FC236}">
                <a16:creationId xmlns:a16="http://schemas.microsoft.com/office/drawing/2014/main" id="{1A8516D8-D935-19F6-8556-FA8D3EA7DD4A}"/>
              </a:ext>
            </a:extLst>
          </p:cNvPr>
          <p:cNvSpPr/>
          <p:nvPr/>
        </p:nvSpPr>
        <p:spPr>
          <a:xfrm>
            <a:off x="9263743" y="1561193"/>
            <a:ext cx="2424113" cy="1870075"/>
          </a:xfrm>
          <a:prstGeom prst="lef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dirty="0">
                <a:solidFill>
                  <a:srgbClr val="383838"/>
                </a:solidFill>
                <a:cs typeface="Calibri"/>
              </a:rPr>
              <a:t>Refer to Page 11 of the TR Tool</a:t>
            </a:r>
          </a:p>
        </p:txBody>
      </p:sp>
      <p:pic>
        <p:nvPicPr>
          <p:cNvPr id="3" name="Picture 2" descr="A white and black text on a white background&#10;&#10;Description automatically generated">
            <a:extLst>
              <a:ext uri="{FF2B5EF4-FFF2-40B4-BE49-F238E27FC236}">
                <a16:creationId xmlns:a16="http://schemas.microsoft.com/office/drawing/2014/main" id="{8A083A07-A1D9-95F0-9E98-4F24B89184E7}"/>
              </a:ext>
            </a:extLst>
          </p:cNvPr>
          <p:cNvPicPr>
            <a:picLocks noChangeAspect="1"/>
          </p:cNvPicPr>
          <p:nvPr/>
        </p:nvPicPr>
        <p:blipFill>
          <a:blip r:embed="rId4"/>
          <a:stretch>
            <a:fillRect/>
          </a:stretch>
        </p:blipFill>
        <p:spPr>
          <a:xfrm>
            <a:off x="501424" y="1563461"/>
            <a:ext cx="8467725" cy="3295650"/>
          </a:xfrm>
          <a:prstGeom prst="rect">
            <a:avLst/>
          </a:prstGeom>
        </p:spPr>
      </p:pic>
    </p:spTree>
    <p:extLst>
      <p:ext uri="{BB962C8B-B14F-4D97-AF65-F5344CB8AC3E}">
        <p14:creationId xmlns:p14="http://schemas.microsoft.com/office/powerpoint/2010/main" val="276160775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8961-0F44-4ABC-A770-E0C6BCAB7F71}"/>
              </a:ext>
            </a:extLst>
          </p:cNvPr>
          <p:cNvSpPr>
            <a:spLocks noGrp="1"/>
          </p:cNvSpPr>
          <p:nvPr>
            <p:ph type="title"/>
          </p:nvPr>
        </p:nvSpPr>
        <p:spPr/>
        <p:txBody>
          <a:bodyPr/>
          <a:lstStyle/>
          <a:p>
            <a:pPr defTabSz="685800" eaLnBrk="1" fontAlgn="auto" hangingPunct="1">
              <a:spcAft>
                <a:spcPts val="0"/>
              </a:spcAft>
              <a:defRPr/>
            </a:pPr>
            <a:r>
              <a:rPr lang="en-CA" sz="2800" b="1">
                <a:solidFill>
                  <a:srgbClr val="F48020"/>
                </a:solidFill>
                <a:latin typeface="Arial"/>
                <a:cs typeface="Arial"/>
              </a:rPr>
              <a:t>Truth and Reconciliation Tool  – session 2</a:t>
            </a:r>
            <a:br>
              <a:rPr lang="en-CA" sz="2800" b="1">
                <a:solidFill>
                  <a:srgbClr val="F48020"/>
                </a:solidFill>
                <a:latin typeface="Arial"/>
                <a:cs typeface="Arial"/>
              </a:rPr>
            </a:br>
            <a:r>
              <a:rPr lang="en-CA" sz="2800" b="1">
                <a:solidFill>
                  <a:srgbClr val="F48020"/>
                </a:solidFill>
                <a:latin typeface="Arial"/>
                <a:cs typeface="Arial"/>
              </a:rPr>
              <a:t>Adding Actions to Annual Plans</a:t>
            </a:r>
            <a:endParaRPr lang="en-US"/>
          </a:p>
        </p:txBody>
      </p:sp>
      <p:sp>
        <p:nvSpPr>
          <p:cNvPr id="3" name="Content Placeholder 2">
            <a:extLst>
              <a:ext uri="{FF2B5EF4-FFF2-40B4-BE49-F238E27FC236}">
                <a16:creationId xmlns:a16="http://schemas.microsoft.com/office/drawing/2014/main" id="{7557EF2D-00CD-4EB0-913C-61DE18D2EC6E}"/>
              </a:ext>
            </a:extLst>
          </p:cNvPr>
          <p:cNvSpPr>
            <a:spLocks noGrp="1"/>
          </p:cNvSpPr>
          <p:nvPr>
            <p:ph idx="1"/>
          </p:nvPr>
        </p:nvSpPr>
        <p:spPr/>
        <p:txBody>
          <a:bodyPr/>
          <a:lstStyle/>
          <a:p>
            <a:pPr marL="0" indent="0" defTabSz="685800" eaLnBrk="1" fontAlgn="auto" hangingPunct="1">
              <a:spcAft>
                <a:spcPts val="0"/>
              </a:spcAft>
              <a:buFont typeface="+mj-lt"/>
              <a:buNone/>
              <a:defRPr/>
            </a:pPr>
            <a:r>
              <a:rPr lang="en-CA" sz="2800" b="1">
                <a:solidFill>
                  <a:srgbClr val="00B0F0"/>
                </a:solidFill>
                <a:latin typeface="Arial"/>
                <a:cs typeface="Arial"/>
              </a:rPr>
              <a:t>Preparation for the next team session:</a:t>
            </a:r>
          </a:p>
          <a:p>
            <a:pPr marL="259080" indent="-259080" defTabSz="685800" eaLnBrk="1" fontAlgn="auto" hangingPunct="1">
              <a:spcAft>
                <a:spcPts val="0"/>
              </a:spcAft>
              <a:buFont typeface="Arial" panose="020B0604020202020204" pitchFamily="34" charset="0"/>
              <a:buChar char="•"/>
              <a:defRPr/>
            </a:pPr>
            <a:r>
              <a:rPr lang="en-CA" sz="2000" b="1">
                <a:solidFill>
                  <a:srgbClr val="282561"/>
                </a:solidFill>
                <a:latin typeface="Arial"/>
                <a:cs typeface="Arial"/>
              </a:rPr>
              <a:t>Choose a date for session 2</a:t>
            </a:r>
            <a:endParaRPr lang="en-CA" sz="2000" b="1">
              <a:solidFill>
                <a:srgbClr val="282561"/>
              </a:solidFill>
            </a:endParaRPr>
          </a:p>
          <a:p>
            <a:pPr marL="259080" indent="-259080" defTabSz="685800" eaLnBrk="1" fontAlgn="auto" hangingPunct="1">
              <a:spcAft>
                <a:spcPts val="0"/>
              </a:spcAft>
              <a:buFont typeface="Arial" panose="020B0604020202020204" pitchFamily="34" charset="0"/>
              <a:buChar char="•"/>
              <a:defRPr/>
            </a:pPr>
            <a:endParaRPr lang="en-CA" sz="2000">
              <a:solidFill>
                <a:srgbClr val="282561"/>
              </a:solidFill>
              <a:latin typeface="Arial"/>
              <a:cs typeface="Arial"/>
            </a:endParaRPr>
          </a:p>
          <a:p>
            <a:pPr marL="259080" indent="-259080" defTabSz="685800" eaLnBrk="1" fontAlgn="auto" hangingPunct="1">
              <a:spcAft>
                <a:spcPts val="0"/>
              </a:spcAft>
              <a:buFont typeface="Arial" panose="020B0604020202020204" pitchFamily="34" charset="0"/>
              <a:buChar char="•"/>
              <a:defRPr/>
            </a:pPr>
            <a:r>
              <a:rPr lang="en-CA" sz="2000" b="1" i="1">
                <a:solidFill>
                  <a:srgbClr val="282561"/>
                </a:solidFill>
                <a:latin typeface="Arial"/>
                <a:cs typeface="Arial"/>
              </a:rPr>
              <a:t>*Team Lead*</a:t>
            </a:r>
            <a:r>
              <a:rPr lang="en-CA" sz="2000">
                <a:solidFill>
                  <a:srgbClr val="282561"/>
                </a:solidFill>
                <a:latin typeface="Arial"/>
                <a:cs typeface="Arial"/>
              </a:rPr>
              <a:t> - Prior to session 2:</a:t>
            </a:r>
            <a:endParaRPr lang="en-CA" sz="2000">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Review the contents of the completed tool and share with all team members</a:t>
            </a:r>
            <a:endParaRPr lang="en-CA" sz="2000">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Have team members review annual planning documents looking for alignment </a:t>
            </a:r>
          </a:p>
          <a:p>
            <a:pPr marL="598805" lvl="1" indent="-250825" defTabSz="685800" eaLnBrk="1" fontAlgn="auto" hangingPunct="1">
              <a:spcAft>
                <a:spcPts val="0"/>
              </a:spcAft>
              <a:buFont typeface="Arial" panose="020B0604020202020204" pitchFamily="34" charset="0"/>
              <a:buChar char="•"/>
              <a:defRPr/>
            </a:pPr>
            <a:endParaRPr lang="en-CA" sz="1800">
              <a:solidFill>
                <a:srgbClr val="282561"/>
              </a:solidFill>
              <a:latin typeface="Arial"/>
              <a:cs typeface="Arial"/>
            </a:endParaRPr>
          </a:p>
          <a:p>
            <a:pPr marL="259080" indent="-259080" defTabSz="685800" eaLnBrk="1" fontAlgn="auto" hangingPunct="1">
              <a:spcAft>
                <a:spcPts val="0"/>
              </a:spcAft>
              <a:buFont typeface="Arial" panose="020B0604020202020204" pitchFamily="34" charset="0"/>
              <a:buChar char="•"/>
              <a:defRPr/>
            </a:pPr>
            <a:r>
              <a:rPr lang="en-CA" sz="2000" b="1">
                <a:solidFill>
                  <a:srgbClr val="282561"/>
                </a:solidFill>
                <a:latin typeface="Arial"/>
                <a:cs typeface="Arial"/>
              </a:rPr>
              <a:t>At session 2:</a:t>
            </a:r>
            <a:endParaRPr lang="en-CA" sz="2000" b="1">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Recap of session 1</a:t>
            </a:r>
            <a:endParaRPr lang="en-CA" sz="2000">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Review last session – facilitator to review completed tool and notes the last session</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Purpose of this session is to summarize which items will go into the planning documents</a:t>
            </a:r>
          </a:p>
          <a:p>
            <a:pPr marL="598805" lvl="1" indent="-250825" defTabSz="685800" eaLnBrk="1" fontAlgn="auto" hangingPunct="1">
              <a:spcAft>
                <a:spcPts val="0"/>
              </a:spcAft>
              <a:buFont typeface="Arial" panose="020B0604020202020204" pitchFamily="34" charset="0"/>
              <a:buChar char="•"/>
              <a:defRPr/>
            </a:pPr>
            <a:endParaRPr lang="en-CA" sz="1800">
              <a:solidFill>
                <a:srgbClr val="282561"/>
              </a:solidFill>
              <a:latin typeface="Arial"/>
              <a:cs typeface="Arial"/>
            </a:endParaRPr>
          </a:p>
          <a:p>
            <a:pPr marL="259080" indent="-259080" defTabSz="685800" eaLnBrk="1" fontAlgn="auto" hangingPunct="1">
              <a:spcAft>
                <a:spcPts val="0"/>
              </a:spcAft>
              <a:buFont typeface="Arial" panose="020B0604020202020204" pitchFamily="34" charset="0"/>
              <a:buChar char="•"/>
              <a:defRPr/>
            </a:pPr>
            <a:r>
              <a:rPr lang="en-CA" sz="2000" b="1">
                <a:solidFill>
                  <a:srgbClr val="282561"/>
                </a:solidFill>
                <a:latin typeface="Arial"/>
                <a:cs typeface="Arial"/>
              </a:rPr>
              <a:t>At the end of session 2 – plan next steps forward</a:t>
            </a:r>
            <a:endParaRPr lang="en-CA" sz="2000" b="1">
              <a:solidFill>
                <a:srgbClr val="282561"/>
              </a:solidFill>
            </a:endParaRPr>
          </a:p>
          <a:p>
            <a:pP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CCEE-A0E8-44DC-ADDD-F683807143C2}"/>
              </a:ext>
            </a:extLst>
          </p:cNvPr>
          <p:cNvSpPr>
            <a:spLocks noGrp="1"/>
          </p:cNvSpPr>
          <p:nvPr>
            <p:ph type="title"/>
          </p:nvPr>
        </p:nvSpPr>
        <p:spPr/>
        <p:txBody>
          <a:bodyPr/>
          <a:lstStyle/>
          <a:p>
            <a:pPr defTabSz="685800" eaLnBrk="1" fontAlgn="auto" hangingPunct="1">
              <a:spcAft>
                <a:spcPts val="0"/>
              </a:spcAft>
              <a:defRPr/>
            </a:pPr>
            <a:r>
              <a:rPr lang="en-CA" sz="2400" b="1">
                <a:solidFill>
                  <a:srgbClr val="282561"/>
                </a:solidFill>
                <a:latin typeface="Arial"/>
                <a:ea typeface="+mn-ea"/>
                <a:cs typeface="Arial"/>
              </a:rPr>
              <a:t>Summary Exercise</a:t>
            </a:r>
            <a:br>
              <a:rPr lang="en-US" sz="1500">
                <a:solidFill>
                  <a:srgbClr val="282561"/>
                </a:solidFill>
                <a:latin typeface="Arial"/>
                <a:ea typeface="+mn-ea"/>
                <a:cs typeface="Arial"/>
              </a:rPr>
            </a:br>
            <a:endParaRPr lang="en-US"/>
          </a:p>
        </p:txBody>
      </p:sp>
      <p:pic>
        <p:nvPicPr>
          <p:cNvPr id="65539" name="Picture 3" descr="A white sheet with black text&#10;&#10;Description automatically generated">
            <a:extLst>
              <a:ext uri="{FF2B5EF4-FFF2-40B4-BE49-F238E27FC236}">
                <a16:creationId xmlns:a16="http://schemas.microsoft.com/office/drawing/2014/main" id="{29958CAB-4697-9E17-38F4-1BE0932DF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0638"/>
            <a:ext cx="8804275" cy="4862403"/>
          </a:xfrm>
          <a:prstGeom prst="rect">
            <a:avLst/>
          </a:prstGeom>
          <a:noFill/>
          <a:ln>
            <a:noFill/>
          </a:ln>
          <a:effectLst>
            <a:outerShdw blurRad="1016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Left 4">
            <a:extLst>
              <a:ext uri="{FF2B5EF4-FFF2-40B4-BE49-F238E27FC236}">
                <a16:creationId xmlns:a16="http://schemas.microsoft.com/office/drawing/2014/main" id="{BB40AD61-5983-45B4-BD69-92822E88D655}"/>
              </a:ext>
            </a:extLst>
          </p:cNvPr>
          <p:cNvSpPr/>
          <p:nvPr/>
        </p:nvSpPr>
        <p:spPr>
          <a:xfrm>
            <a:off x="9413875" y="166688"/>
            <a:ext cx="2424113"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lIns="91440" tIns="45720" rIns="91440" bIns="45720" anchor="ctr"/>
          <a:lstStyle/>
          <a:p>
            <a:pPr algn="ctr" eaLnBrk="1" fontAlgn="auto" hangingPunct="1">
              <a:spcBef>
                <a:spcPts val="0"/>
              </a:spcBef>
              <a:spcAft>
                <a:spcPts val="0"/>
              </a:spcAft>
              <a:defRPr/>
            </a:pPr>
            <a:r>
              <a:rPr lang="en-US" kern="0" dirty="0">
                <a:solidFill>
                  <a:srgbClr val="383838"/>
                </a:solidFill>
                <a:latin typeface="Calibri"/>
                <a:cs typeface="Calibri"/>
              </a:rPr>
              <a:t>Refer to Page 11 of the TR Tool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3381-F551-40B2-8E6C-ED77C3A4A715}"/>
              </a:ext>
            </a:extLst>
          </p:cNvPr>
          <p:cNvSpPr>
            <a:spLocks noGrp="1"/>
          </p:cNvSpPr>
          <p:nvPr>
            <p:ph type="title"/>
          </p:nvPr>
        </p:nvSpPr>
        <p:spPr/>
        <p:txBody>
          <a:bodyPr/>
          <a:lstStyle/>
          <a:p>
            <a:pPr>
              <a:defRPr/>
            </a:pPr>
            <a:r>
              <a:rPr lang="en-CA" sz="2800" b="1">
                <a:solidFill>
                  <a:srgbClr val="F48020"/>
                </a:solidFill>
                <a:latin typeface="Arial"/>
                <a:cs typeface="Arial"/>
              </a:rPr>
              <a:t>Next Steps</a:t>
            </a:r>
            <a:endParaRPr lang="en-US"/>
          </a:p>
        </p:txBody>
      </p:sp>
      <p:sp>
        <p:nvSpPr>
          <p:cNvPr id="3" name="Content Placeholder 2">
            <a:extLst>
              <a:ext uri="{FF2B5EF4-FFF2-40B4-BE49-F238E27FC236}">
                <a16:creationId xmlns:a16="http://schemas.microsoft.com/office/drawing/2014/main" id="{DD6CA2DD-C7F9-476C-AFA7-820C4789D53D}"/>
              </a:ext>
            </a:extLst>
          </p:cNvPr>
          <p:cNvSpPr>
            <a:spLocks noGrp="1"/>
          </p:cNvSpPr>
          <p:nvPr>
            <p:ph idx="1"/>
          </p:nvPr>
        </p:nvSpPr>
        <p:spPr/>
        <p:txBody>
          <a:bodyPr/>
          <a:lstStyle/>
          <a:p>
            <a:pPr marL="457200" indent="-457200" defTabSz="685800" eaLnBrk="1" fontAlgn="auto" hangingPunct="1">
              <a:spcAft>
                <a:spcPts val="0"/>
              </a:spcAft>
              <a:buFont typeface="Arial" panose="020B0604020202020204" pitchFamily="34" charset="0"/>
              <a:buAutoNum type="arabicPeriod"/>
              <a:defRPr/>
            </a:pPr>
            <a:r>
              <a:rPr lang="en-CA" sz="2000" b="1">
                <a:solidFill>
                  <a:srgbClr val="282561"/>
                </a:solidFill>
                <a:latin typeface="Arial"/>
                <a:cs typeface="Arial"/>
              </a:rPr>
              <a:t>Between now and session 2:</a:t>
            </a:r>
            <a:endParaRPr lang="en-US" sz="2000" b="1">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Review the actions for the team to complete as identified in the T &amp; R tool </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Review annual plans to confirm where the tasks fit</a:t>
            </a:r>
          </a:p>
          <a:p>
            <a:pPr marL="598805" lvl="1" indent="-250825" defTabSz="685800" eaLnBrk="1" fontAlgn="auto" hangingPunct="1">
              <a:spcAft>
                <a:spcPts val="0"/>
              </a:spcAft>
              <a:buFont typeface="Arial" panose="020B0604020202020204" pitchFamily="34" charset="0"/>
              <a:buChar char="•"/>
              <a:defRPr/>
            </a:pPr>
            <a:endParaRPr lang="en-CA" sz="2000">
              <a:solidFill>
                <a:srgbClr val="282561"/>
              </a:solidFill>
              <a:latin typeface="Arial"/>
              <a:cs typeface="Arial"/>
            </a:endParaRPr>
          </a:p>
          <a:p>
            <a:pPr marL="457200" indent="-457200" defTabSz="685800" eaLnBrk="1" fontAlgn="auto" hangingPunct="1">
              <a:spcAft>
                <a:spcPts val="0"/>
              </a:spcAft>
              <a:buFont typeface="Arial" panose="020B0604020202020204" pitchFamily="34" charset="0"/>
              <a:buAutoNum type="arabicPeriod"/>
              <a:defRPr/>
            </a:pPr>
            <a:r>
              <a:rPr lang="en-CA" sz="2000" b="1">
                <a:solidFill>
                  <a:srgbClr val="282561"/>
                </a:solidFill>
                <a:latin typeface="Arial"/>
                <a:cs typeface="Arial"/>
              </a:rPr>
              <a:t>After session 2:</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Develop Indigenous partnership engagement plan</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Develop communication and engagement plan for team</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Identify Indigenous partners to engage</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Update strategic plan, annual operating plan, and work plans as required</a:t>
            </a:r>
          </a:p>
          <a:p>
            <a:pPr>
              <a:defRPr/>
            </a:pPr>
            <a:endParaRPr lang="en-US"/>
          </a:p>
        </p:txBody>
      </p:sp>
      <p:pic>
        <p:nvPicPr>
          <p:cNvPr id="4" name="Graphic 3" descr="Head with gears outline">
            <a:extLst>
              <a:ext uri="{FF2B5EF4-FFF2-40B4-BE49-F238E27FC236}">
                <a16:creationId xmlns:a16="http://schemas.microsoft.com/office/drawing/2014/main" id="{8C4C1989-3862-4244-A407-549E2B5D7478}"/>
              </a:ext>
            </a:extLst>
          </p:cNvPr>
          <p:cNvPicPr>
            <a:picLocks noChangeAspect="1"/>
          </p:cNvPicPr>
          <p:nvPr/>
        </p:nvPicPr>
        <p:blipFill>
          <a:blip r:embed="rId3"/>
          <a:stretch>
            <a:fillRect/>
          </a:stretch>
        </p:blipFill>
        <p:spPr>
          <a:xfrm>
            <a:off x="9296400" y="2209800"/>
            <a:ext cx="2051050" cy="20510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602C-B889-4B05-97FD-825EDC5540A6}"/>
              </a:ext>
            </a:extLst>
          </p:cNvPr>
          <p:cNvSpPr>
            <a:spLocks noGrp="1"/>
          </p:cNvSpPr>
          <p:nvPr>
            <p:ph type="title"/>
          </p:nvPr>
        </p:nvSpPr>
        <p:spPr/>
        <p:txBody>
          <a:bodyPr/>
          <a:lstStyle/>
          <a:p>
            <a:pPr>
              <a:defRPr/>
            </a:pPr>
            <a:r>
              <a:rPr lang="en-CA" sz="2800" b="1">
                <a:solidFill>
                  <a:srgbClr val="F48020"/>
                </a:solidFill>
                <a:latin typeface="Arial"/>
                <a:cs typeface="Arial"/>
              </a:rPr>
              <a:t>Resources</a:t>
            </a:r>
            <a:endParaRPr lang="en-US"/>
          </a:p>
        </p:txBody>
      </p:sp>
      <p:pic>
        <p:nvPicPr>
          <p:cNvPr id="69635" name="Picture 6" descr="Hands shaking hands with words&#10;&#10;Description automatically generated">
            <a:extLst>
              <a:ext uri="{FF2B5EF4-FFF2-40B4-BE49-F238E27FC236}">
                <a16:creationId xmlns:a16="http://schemas.microsoft.com/office/drawing/2014/main" id="{DF504850-A41B-0C69-9A33-9510CBFFD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13" y="165100"/>
            <a:ext cx="3814762"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9CCC6D5-D851-482D-8792-0666B3447C4D}"/>
              </a:ext>
            </a:extLst>
          </p:cNvPr>
          <p:cNvSpPr/>
          <p:nvPr/>
        </p:nvSpPr>
        <p:spPr>
          <a:xfrm>
            <a:off x="533400" y="838200"/>
            <a:ext cx="6910388" cy="5448300"/>
          </a:xfrm>
          <a:prstGeom prst="rect">
            <a:avLst/>
          </a:prstGeom>
        </p:spPr>
        <p:txBody>
          <a:bodyPr lIns="91440" tIns="45720" rIns="91440" bIns="45720" anchor="t">
            <a:spAutoFit/>
          </a:bodyPr>
          <a:lstStyle/>
          <a:p>
            <a:pPr defTabSz="685800" eaLnBrk="1" fontAlgn="auto" hangingPunct="1">
              <a:spcBef>
                <a:spcPct val="20000"/>
              </a:spcBef>
              <a:spcAft>
                <a:spcPts val="0"/>
              </a:spcAft>
              <a:buClr>
                <a:srgbClr val="46C5E0"/>
              </a:buClr>
              <a:buSzPct val="70000"/>
              <a:defRPr/>
            </a:pPr>
            <a:r>
              <a:rPr lang="en-CA" sz="2400" b="1" dirty="0">
                <a:solidFill>
                  <a:srgbClr val="00B0F0"/>
                </a:solidFill>
                <a:latin typeface="Arial"/>
                <a:cs typeface="Arial"/>
              </a:rPr>
              <a:t>Resource Links:</a:t>
            </a:r>
            <a:endParaRPr lang="en-US" sz="2400" dirty="0">
              <a:solidFill>
                <a:srgbClr val="383838"/>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u="sng" dirty="0">
                <a:solidFill>
                  <a:srgbClr val="0070C0"/>
                </a:solidFill>
                <a:latin typeface="Arial"/>
                <a:cs typeface="Arial"/>
                <a:hlinkClick r:id="rId4"/>
              </a:rPr>
              <a:t>Video</a:t>
            </a:r>
            <a:endParaRPr lang="en-CA" sz="2000" b="1" dirty="0">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dirty="0">
                <a:solidFill>
                  <a:srgbClr val="0070C0"/>
                </a:solidFill>
                <a:latin typeface="Arial"/>
                <a:cs typeface="Arial"/>
                <a:hlinkClick r:id="rId5"/>
              </a:rPr>
              <a:t>The Path to Reconciliation Act</a:t>
            </a:r>
            <a:endParaRPr lang="en-CA" sz="2000" b="1" dirty="0">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dirty="0">
                <a:solidFill>
                  <a:srgbClr val="0070C0"/>
                </a:solidFill>
                <a:latin typeface="Arial"/>
                <a:cs typeface="Arial"/>
                <a:hlinkClick r:id="rId6"/>
              </a:rPr>
              <a:t>Truth and Reconciliation Principles of Reconciliation</a:t>
            </a:r>
            <a:endParaRPr lang="en-CA" sz="2000" b="1" dirty="0">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dirty="0">
                <a:solidFill>
                  <a:srgbClr val="0070C0"/>
                </a:solidFill>
                <a:latin typeface="Arial"/>
                <a:cs typeface="Arial"/>
                <a:hlinkClick r:id="rId7"/>
              </a:rPr>
              <a:t>Truth and Reconciliation Calls to Action</a:t>
            </a:r>
            <a:endParaRPr lang="en-CA" sz="2000" b="1" dirty="0">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dirty="0">
                <a:solidFill>
                  <a:srgbClr val="0070C0"/>
                </a:solidFill>
                <a:latin typeface="Arial"/>
                <a:cs typeface="Arial"/>
                <a:hlinkClick r:id="rId8"/>
              </a:rPr>
              <a:t>UNDRIP Articles</a:t>
            </a:r>
            <a:endParaRPr lang="en-CA" sz="2000" b="1" dirty="0">
              <a:solidFill>
                <a:srgbClr val="0070C0"/>
              </a:solidFill>
              <a:latin typeface="Arial" panose="020B0604020202020204" pitchFamily="34" charset="0"/>
              <a:cs typeface="Arial" panose="020B0604020202020204" pitchFamily="34" charset="0"/>
            </a:endParaRPr>
          </a:p>
          <a:p>
            <a:pPr marL="598805" lvl="1" indent="-250825"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u="sng" dirty="0">
                <a:solidFill>
                  <a:srgbClr val="0070C0"/>
                </a:solidFill>
                <a:latin typeface="Arial"/>
                <a:cs typeface="Arial"/>
                <a:hlinkClick r:id="rId9"/>
              </a:rPr>
              <a:t>What we learned to date report on the implementation of the United Nations Declaration on the Rights of Indigenous Peoples Act</a:t>
            </a:r>
            <a:endParaRPr lang="en-CA" sz="2000" dirty="0">
              <a:solidFill>
                <a:srgbClr val="0070C0"/>
              </a:solidFill>
              <a:latin typeface="Arial"/>
              <a:cs typeface="Arial"/>
              <a:hlinkClick r:id="rId9"/>
            </a:endParaRPr>
          </a:p>
          <a:p>
            <a:pPr marL="598805" lvl="1" indent="-250825"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u="sng" dirty="0">
                <a:solidFill>
                  <a:srgbClr val="0070C0"/>
                </a:solidFill>
                <a:latin typeface="Arial"/>
                <a:cs typeface="Arial"/>
                <a:hlinkClick r:id="rId10"/>
              </a:rPr>
              <a:t>The United Nations Declaration on the Rights of Indigenous Peoples Act Action Plan</a:t>
            </a:r>
            <a:endParaRPr lang="en-CA" sz="2000" dirty="0">
              <a:solidFill>
                <a:srgbClr val="0070C0"/>
              </a:solidFill>
              <a:latin typeface="Arial"/>
              <a:cs typeface="Arial"/>
              <a:hlinkClick r:id="rId1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dirty="0">
                <a:solidFill>
                  <a:srgbClr val="0070C0"/>
                </a:solidFill>
                <a:latin typeface="Arial"/>
                <a:cs typeface="Arial"/>
                <a:hlinkClick r:id="rId11"/>
              </a:rPr>
              <a:t>National Inquiry Calls for Justice</a:t>
            </a:r>
            <a:endParaRPr lang="en-CA" sz="2000" b="1" dirty="0">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dirty="0">
                <a:solidFill>
                  <a:srgbClr val="0070C0"/>
                </a:solidFill>
                <a:latin typeface="Arial"/>
                <a:cs typeface="Arial"/>
                <a:hlinkClick r:id="rId12"/>
              </a:rPr>
              <a:t>Disrupt Racism Commitment</a:t>
            </a:r>
            <a:endParaRPr lang="en-CA" sz="2000" b="1" dirty="0">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dirty="0">
                <a:solidFill>
                  <a:srgbClr val="0070C0"/>
                </a:solidFill>
                <a:latin typeface="Arial"/>
                <a:cs typeface="Arial"/>
                <a:hlinkClick r:id="rId13"/>
              </a:rPr>
              <a:t>Indigenous Partnership Strategic Framework (Click on Image)</a:t>
            </a:r>
            <a:endParaRPr lang="en-CA" sz="2000" b="1" dirty="0">
              <a:solidFill>
                <a:srgbClr val="0070C0"/>
              </a:solidFill>
              <a:latin typeface="Arial" panose="020B0604020202020204" pitchFamily="34" charset="0"/>
              <a:cs typeface="Arial" panose="020B0604020202020204" pitchFamily="34" charset="0"/>
              <a:hlinkClick r:id="rId1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C097-5C26-447E-903C-B7D643E1C249}"/>
              </a:ext>
            </a:extLst>
          </p:cNvPr>
          <p:cNvSpPr>
            <a:spLocks noGrp="1"/>
          </p:cNvSpPr>
          <p:nvPr>
            <p:ph type="title"/>
          </p:nvPr>
        </p:nvSpPr>
        <p:spPr/>
        <p:txBody>
          <a:bodyPr/>
          <a:lstStyle/>
          <a:p>
            <a:pPr eaLnBrk="1" fontAlgn="auto" hangingPunct="1">
              <a:spcBef>
                <a:spcPts val="0"/>
              </a:spcBef>
              <a:spcAft>
                <a:spcPts val="0"/>
              </a:spcAft>
              <a:defRPr/>
            </a:pPr>
            <a:r>
              <a:rPr lang="en-CA" sz="2400" b="1" spc="100">
                <a:solidFill>
                  <a:srgbClr val="F48020"/>
                </a:solidFill>
                <a:latin typeface="Arial"/>
                <a:ea typeface="+mn-ea"/>
                <a:cs typeface="Arial"/>
              </a:rPr>
              <a:t>Truth and Reconciliation </a:t>
            </a:r>
            <a:r>
              <a:rPr lang="en-CA" sz="2400">
                <a:solidFill>
                  <a:srgbClr val="F48020"/>
                </a:solidFill>
                <a:latin typeface="Arial"/>
                <a:ea typeface="+mn-ea"/>
                <a:cs typeface="Arial"/>
              </a:rPr>
              <a:t>Tool</a:t>
            </a:r>
            <a:r>
              <a:rPr lang="en-CA" sz="2400" b="1" spc="100">
                <a:solidFill>
                  <a:srgbClr val="F48020"/>
                </a:solidFill>
                <a:latin typeface="Arial"/>
                <a:ea typeface="+mn-ea"/>
                <a:cs typeface="Arial"/>
              </a:rPr>
              <a:t> </a:t>
            </a:r>
            <a:r>
              <a:rPr lang="en-CA" sz="2400">
                <a:solidFill>
                  <a:srgbClr val="F48020"/>
                </a:solidFill>
                <a:latin typeface="Arial"/>
                <a:ea typeface="+mn-ea"/>
                <a:cs typeface="Arial"/>
              </a:rPr>
              <a:t>Facilitator Instructions: Prepping the team for Session 1 – Cont'd</a:t>
            </a:r>
            <a:br>
              <a:rPr lang="en-CA" sz="2400">
                <a:solidFill>
                  <a:srgbClr val="F48020"/>
                </a:solidFill>
                <a:latin typeface="Arial"/>
                <a:ea typeface="+mn-ea"/>
                <a:cs typeface="Arial"/>
              </a:rPr>
            </a:br>
            <a:r>
              <a:rPr lang="en-CA" sz="2400">
                <a:solidFill>
                  <a:srgbClr val="00B0F0"/>
                </a:solidFill>
                <a:latin typeface="Arial"/>
                <a:ea typeface="+mn-ea"/>
                <a:cs typeface="Arial"/>
              </a:rPr>
              <a:t>Completing the Tool (NOT PART OF PRESENTATION)</a:t>
            </a:r>
            <a:br>
              <a:rPr lang="en-CA" sz="1800">
                <a:solidFill>
                  <a:srgbClr val="00B0F0"/>
                </a:solidFill>
                <a:latin typeface="Calibri"/>
                <a:ea typeface="+mn-ea"/>
                <a:cs typeface="+mn-cs"/>
              </a:rPr>
            </a:br>
            <a:endParaRPr lang="en-US"/>
          </a:p>
        </p:txBody>
      </p:sp>
      <p:sp>
        <p:nvSpPr>
          <p:cNvPr id="3" name="Content Placeholder 2">
            <a:extLst>
              <a:ext uri="{FF2B5EF4-FFF2-40B4-BE49-F238E27FC236}">
                <a16:creationId xmlns:a16="http://schemas.microsoft.com/office/drawing/2014/main" id="{BA6EEAD1-B25B-4A19-9AAD-0B70E20A4715}"/>
              </a:ext>
            </a:extLst>
          </p:cNvPr>
          <p:cNvSpPr>
            <a:spLocks noGrp="1"/>
          </p:cNvSpPr>
          <p:nvPr>
            <p:ph idx="1"/>
          </p:nvPr>
        </p:nvSpPr>
        <p:spPr>
          <a:xfrm>
            <a:off x="609600" y="2209800"/>
            <a:ext cx="10972800" cy="4572000"/>
          </a:xfrm>
        </p:spPr>
        <p:txBody>
          <a:bodyPr/>
          <a:lstStyle/>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Schedule a workshop to complete the TR tool with your team.  Ask participants to have a copy of the TR tool readily available to reference and work with during the workshop. </a:t>
            </a:r>
            <a:endParaRPr lang="en-CA" sz="2000">
              <a:solidFill>
                <a:srgbClr val="002060"/>
              </a:solidFill>
            </a:endParaRPr>
          </a:p>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Identify a recorder to enter comments directly into the tool. The team will work through all sections of the tool except the </a:t>
            </a:r>
            <a:r>
              <a:rPr lang="en-CA" sz="2000" i="1">
                <a:solidFill>
                  <a:srgbClr val="002060"/>
                </a:solidFill>
                <a:latin typeface="Arial"/>
                <a:cs typeface="Arial"/>
              </a:rPr>
              <a:t>summary of actions for the strategic plan, annual operating plan, and work plan </a:t>
            </a:r>
            <a:r>
              <a:rPr lang="en-CA" sz="2000">
                <a:solidFill>
                  <a:srgbClr val="002060"/>
                </a:solidFill>
                <a:latin typeface="Arial"/>
                <a:cs typeface="Arial"/>
              </a:rPr>
              <a:t>at the end of the tool. Working through the tool could take 1 to 3 hours depending on the team's preparation and discussion in the session.</a:t>
            </a:r>
            <a:endParaRPr lang="en-CA" sz="2000">
              <a:solidFill>
                <a:srgbClr val="002060"/>
              </a:solidFill>
            </a:endParaRPr>
          </a:p>
          <a:p>
            <a:pPr marL="342900" indent="-342900" defTabSz="685800" eaLnBrk="1" fontAlgn="auto" hangingPunct="1">
              <a:spcBef>
                <a:spcPts val="600"/>
              </a:spcBef>
              <a:spcAft>
                <a:spcPts val="600"/>
              </a:spcAft>
              <a:buClrTx/>
              <a:buSzPct val="100000"/>
              <a:defRPr/>
            </a:pPr>
            <a:r>
              <a:rPr lang="en-CA" sz="2000">
                <a:solidFill>
                  <a:srgbClr val="002060"/>
                </a:solidFill>
                <a:latin typeface="Arial"/>
                <a:cs typeface="Arial"/>
              </a:rPr>
              <a:t>Schedule a second session with the team to review the results of the workshop and complete the </a:t>
            </a:r>
            <a:r>
              <a:rPr lang="en-CA" sz="2000" i="1">
                <a:solidFill>
                  <a:srgbClr val="002060"/>
                </a:solidFill>
                <a:latin typeface="Arial"/>
                <a:cs typeface="Arial"/>
              </a:rPr>
              <a:t>summary of actions for strategic plan, annual operating plan, and work plan</a:t>
            </a:r>
            <a:r>
              <a:rPr lang="en-CA" sz="2000">
                <a:solidFill>
                  <a:srgbClr val="002060"/>
                </a:solidFill>
                <a:latin typeface="Arial"/>
                <a:cs typeface="Arial"/>
              </a:rPr>
              <a:t> section of the TR tool.</a:t>
            </a:r>
          </a:p>
          <a:p>
            <a:pP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9C552B0-C5A8-4AB6-AFE7-76F9103E5457}"/>
              </a:ext>
            </a:extLst>
          </p:cNvPr>
          <p:cNvSpPr>
            <a:spLocks noGrp="1" noChangeArrowheads="1"/>
          </p:cNvSpPr>
          <p:nvPr>
            <p:ph type="title"/>
          </p:nvPr>
        </p:nvSpPr>
        <p:spPr/>
        <p:txBody>
          <a:bodyPr/>
          <a:lstStyle/>
          <a:p>
            <a:pPr eaLnBrk="1" fontAlgn="auto" hangingPunct="1">
              <a:spcBef>
                <a:spcPts val="0"/>
              </a:spcBef>
              <a:spcAft>
                <a:spcPts val="0"/>
              </a:spcAft>
              <a:defRPr/>
            </a:pPr>
            <a:r>
              <a:rPr lang="en-CA" sz="2400" b="1" spc="100">
                <a:solidFill>
                  <a:srgbClr val="F48020"/>
                </a:solidFill>
                <a:latin typeface="Arial"/>
                <a:ea typeface="+mn-ea"/>
                <a:cs typeface="Arial"/>
              </a:rPr>
              <a:t>Truth and Reconciliation </a:t>
            </a:r>
            <a:r>
              <a:rPr lang="en-CA" sz="2400">
                <a:solidFill>
                  <a:srgbClr val="F48020"/>
                </a:solidFill>
                <a:latin typeface="Arial"/>
                <a:ea typeface="+mn-ea"/>
                <a:cs typeface="Arial"/>
              </a:rPr>
              <a:t>Tool</a:t>
            </a:r>
            <a:r>
              <a:rPr lang="en-CA" sz="2400" b="1" spc="100">
                <a:solidFill>
                  <a:srgbClr val="F48020"/>
                </a:solidFill>
                <a:latin typeface="Arial"/>
                <a:ea typeface="+mn-ea"/>
                <a:cs typeface="Arial"/>
              </a:rPr>
              <a:t> </a:t>
            </a:r>
            <a:r>
              <a:rPr lang="en-CA" sz="2400">
                <a:solidFill>
                  <a:srgbClr val="F48020"/>
                </a:solidFill>
                <a:latin typeface="Arial"/>
                <a:ea typeface="+mn-ea"/>
                <a:cs typeface="Arial"/>
              </a:rPr>
              <a:t>Facilitators Instruction – Session 2</a:t>
            </a:r>
            <a:br>
              <a:rPr lang="en-CA" sz="2400">
                <a:solidFill>
                  <a:srgbClr val="F48020"/>
                </a:solidFill>
                <a:latin typeface="Arial"/>
                <a:ea typeface="+mn-ea"/>
                <a:cs typeface="Arial"/>
              </a:rPr>
            </a:br>
            <a:r>
              <a:rPr lang="en-CA" sz="2400">
                <a:solidFill>
                  <a:srgbClr val="F48020"/>
                </a:solidFill>
                <a:latin typeface="Arial"/>
                <a:ea typeface="+mn-ea"/>
                <a:cs typeface="Arial"/>
              </a:rPr>
              <a:t>Adding Actions to Annual Plans (NOT PART OF PRESENTATION)</a:t>
            </a:r>
            <a:br>
              <a:rPr lang="en-CA" sz="2400">
                <a:solidFill>
                  <a:srgbClr val="F48020"/>
                </a:solidFill>
                <a:latin typeface="Arial"/>
                <a:ea typeface="+mn-ea"/>
                <a:cs typeface="Arial"/>
              </a:rPr>
            </a:br>
            <a:r>
              <a:rPr lang="en-CA" sz="2400">
                <a:solidFill>
                  <a:srgbClr val="00B0F0"/>
                </a:solidFill>
                <a:latin typeface="Arial"/>
                <a:ea typeface="+mn-ea"/>
                <a:cs typeface="Arial"/>
              </a:rPr>
              <a:t>Completing the Tool (NOT PART OF PRESENTATION)</a:t>
            </a:r>
            <a:br>
              <a:rPr lang="en-CA" sz="1800">
                <a:solidFill>
                  <a:srgbClr val="383838"/>
                </a:solidFill>
                <a:latin typeface="Calibri"/>
                <a:ea typeface="+mn-ea"/>
                <a:cs typeface="+mn-cs"/>
              </a:rPr>
            </a:br>
            <a:endParaRPr lang="en-CA" sz="2400">
              <a:solidFill>
                <a:srgbClr val="F48020"/>
              </a:solidFill>
              <a:latin typeface="Arial"/>
              <a:ea typeface="+mn-ea"/>
              <a:cs typeface="Arial"/>
            </a:endParaRPr>
          </a:p>
        </p:txBody>
      </p:sp>
      <p:sp>
        <p:nvSpPr>
          <p:cNvPr id="3" name="Content Placeholder 2">
            <a:extLst>
              <a:ext uri="{FF2B5EF4-FFF2-40B4-BE49-F238E27FC236}">
                <a16:creationId xmlns:a16="http://schemas.microsoft.com/office/drawing/2014/main" id="{A6E81512-A21C-429A-A9FF-237FE0F8C4FB}"/>
              </a:ext>
            </a:extLst>
          </p:cNvPr>
          <p:cNvSpPr>
            <a:spLocks noGrp="1"/>
          </p:cNvSpPr>
          <p:nvPr>
            <p:ph idx="1"/>
          </p:nvPr>
        </p:nvSpPr>
        <p:spPr>
          <a:xfrm>
            <a:off x="601663" y="1676400"/>
            <a:ext cx="10972800" cy="4572000"/>
          </a:xfrm>
        </p:spPr>
        <p:txBody>
          <a:bodyPr/>
          <a:lstStyle/>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Identify the recorder for the session.</a:t>
            </a:r>
          </a:p>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Recap the team's findings from session 1 and the connections to the legislation and guidance documents. Note any points that fit into any of existing three existing planning processes -  current or future planning. </a:t>
            </a:r>
            <a:endParaRPr lang="en-CA" sz="2000">
              <a:solidFill>
                <a:srgbClr val="002060"/>
              </a:solidFill>
            </a:endParaRPr>
          </a:p>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Work through the actions identified by the team and group the actions according to a) the </a:t>
            </a:r>
            <a:r>
              <a:rPr lang="en-CA" sz="2000" i="1">
                <a:solidFill>
                  <a:srgbClr val="002060"/>
                </a:solidFill>
                <a:latin typeface="Arial"/>
                <a:cs typeface="Arial"/>
              </a:rPr>
              <a:t>summary of actions for strategic plan, b) annual operating plan, and c) work plan </a:t>
            </a:r>
            <a:r>
              <a:rPr lang="en-CA" sz="2000">
                <a:solidFill>
                  <a:srgbClr val="002060"/>
                </a:solidFill>
                <a:latin typeface="Arial"/>
                <a:cs typeface="Arial"/>
              </a:rPr>
              <a:t>at the end of the tool. This process may take 1 to 2 hours depending on the level of preparation the team has done prior to the session, and the level of team discussion during the session. Have the recorder document the team's recommendation for each plan. Note whom within the team will take leadership for the priority actions.</a:t>
            </a:r>
            <a:endParaRPr lang="en-CA" sz="2000">
              <a:solidFill>
                <a:srgbClr val="002060"/>
              </a:solidFill>
            </a:endParaRPr>
          </a:p>
          <a:p>
            <a:pPr marL="342900" indent="-342900" defTabSz="685800" eaLnBrk="1" fontAlgn="auto" hangingPunct="1">
              <a:spcBef>
                <a:spcPts val="600"/>
              </a:spcBef>
              <a:spcAft>
                <a:spcPts val="600"/>
              </a:spcAft>
              <a:buClrTx/>
              <a:buSzPct val="100000"/>
              <a:defRPr/>
            </a:pPr>
            <a:r>
              <a:rPr lang="en-CA" sz="2000">
                <a:solidFill>
                  <a:srgbClr val="002060"/>
                </a:solidFill>
                <a:latin typeface="Arial"/>
                <a:cs typeface="Arial"/>
              </a:rPr>
              <a:t>Schedule a 3rd session. After session 2, send the team's decisions and internal leaders out to the team. Ask that the leader for each area draft next steps for priority areas to share at the next session, </a:t>
            </a:r>
          </a:p>
          <a:p>
            <a:pPr>
              <a:defRPr/>
            </a:pPr>
            <a:endParaRPr 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5A138B4-A0D2-478A-98DC-87996EB0BB82}"/>
              </a:ext>
            </a:extLst>
          </p:cNvPr>
          <p:cNvSpPr>
            <a:spLocks noGrp="1" noChangeArrowheads="1"/>
          </p:cNvSpPr>
          <p:nvPr>
            <p:ph type="ctrTitle"/>
          </p:nvPr>
        </p:nvSpPr>
        <p:spPr>
          <a:xfrm>
            <a:off x="609600" y="2514600"/>
            <a:ext cx="10972800" cy="1066800"/>
          </a:xfrm>
        </p:spPr>
        <p:txBody>
          <a:bodyPr/>
          <a:lstStyle/>
          <a:p>
            <a:pPr eaLnBrk="1" hangingPunct="1">
              <a:defRPr/>
            </a:pPr>
            <a:r>
              <a:rPr lang="en-US" dirty="0">
                <a:latin typeface="Arial"/>
                <a:cs typeface="Arial"/>
              </a:rPr>
              <a:t> Truth and Reconciliation Tool </a:t>
            </a:r>
            <a:br>
              <a:rPr lang="en-US" dirty="0">
                <a:latin typeface="Arial"/>
                <a:cs typeface="Arial"/>
              </a:rPr>
            </a:br>
            <a:r>
              <a:rPr lang="en-US" dirty="0">
                <a:latin typeface="Arial"/>
                <a:cs typeface="Arial"/>
              </a:rPr>
              <a:t>Planning Session</a:t>
            </a:r>
          </a:p>
        </p:txBody>
      </p:sp>
      <p:sp>
        <p:nvSpPr>
          <p:cNvPr id="3" name="Subtitle 2">
            <a:extLst>
              <a:ext uri="{FF2B5EF4-FFF2-40B4-BE49-F238E27FC236}">
                <a16:creationId xmlns:a16="http://schemas.microsoft.com/office/drawing/2014/main" id="{826666A2-4F41-446D-9759-5397CE07AF97}"/>
              </a:ext>
            </a:extLst>
          </p:cNvPr>
          <p:cNvSpPr>
            <a:spLocks noGrp="1"/>
          </p:cNvSpPr>
          <p:nvPr>
            <p:ph type="subTitle" idx="1"/>
          </p:nvPr>
        </p:nvSpPr>
        <p:spPr/>
        <p:txBody>
          <a:bodyPr rtlCol="0"/>
          <a:lstStyle/>
          <a:p>
            <a:pPr eaLnBrk="1" fontAlgn="auto" hangingPunct="1">
              <a:spcAft>
                <a:spcPts val="0"/>
              </a:spcAft>
              <a:buClr>
                <a:schemeClr val="accent4"/>
              </a:buClr>
              <a:defRPr/>
            </a:pPr>
            <a:r>
              <a:rPr lang="en-US" i="1" dirty="0">
                <a:latin typeface="Arial"/>
                <a:cs typeface="Arial"/>
              </a:rPr>
              <a:t>Add your team's name and date </a:t>
            </a:r>
            <a:endParaRPr lang="en-US" i="1" dirty="0"/>
          </a:p>
        </p:txBody>
      </p:sp>
    </p:spTree>
    <p:extLst>
      <p:ext uri="{BB962C8B-B14F-4D97-AF65-F5344CB8AC3E}">
        <p14:creationId xmlns:p14="http://schemas.microsoft.com/office/powerpoint/2010/main" val="248949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D0BDDF1-B19B-D77C-4982-AA876485C98D}"/>
              </a:ext>
            </a:extLst>
          </p:cNvPr>
          <p:cNvSpPr>
            <a:spLocks noGrp="1" noChangeArrowheads="1"/>
          </p:cNvSpPr>
          <p:nvPr>
            <p:ph type="title"/>
          </p:nvPr>
        </p:nvSpPr>
        <p:spPr/>
        <p:txBody>
          <a:bodyPr/>
          <a:lstStyle/>
          <a:p>
            <a:pPr eaLnBrk="1" hangingPunct="1"/>
            <a:r>
              <a:rPr lang="en-US" altLang="en-US" sz="3200" b="1">
                <a:solidFill>
                  <a:srgbClr val="282561"/>
                </a:solidFill>
              </a:rPr>
              <a:t>Agenda</a:t>
            </a:r>
            <a:endParaRPr lang="en-US" altLang="en-US" sz="3200">
              <a:solidFill>
                <a:srgbClr val="282561"/>
              </a:solidFill>
            </a:endParaRPr>
          </a:p>
        </p:txBody>
      </p:sp>
      <p:pic>
        <p:nvPicPr>
          <p:cNvPr id="30723" name="Picture 5">
            <a:extLst>
              <a:ext uri="{FF2B5EF4-FFF2-40B4-BE49-F238E27FC236}">
                <a16:creationId xmlns:a16="http://schemas.microsoft.com/office/drawing/2014/main" id="{528000EF-A01E-71AF-9BF7-CAE01C656A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0" y="301625"/>
            <a:ext cx="5334000" cy="5641975"/>
          </a:xfrm>
          <a:noFill/>
        </p:spPr>
      </p:pic>
      <p:sp>
        <p:nvSpPr>
          <p:cNvPr id="30724" name="Rectangle 3">
            <a:extLst>
              <a:ext uri="{FF2B5EF4-FFF2-40B4-BE49-F238E27FC236}">
                <a16:creationId xmlns:a16="http://schemas.microsoft.com/office/drawing/2014/main" id="{9E405E90-8FBC-BB7A-27DE-7BFA12B0395D}"/>
              </a:ext>
            </a:extLst>
          </p:cNvPr>
          <p:cNvSpPr>
            <a:spLocks noChangeArrowheads="1"/>
          </p:cNvSpPr>
          <p:nvPr/>
        </p:nvSpPr>
        <p:spPr bwMode="auto">
          <a:xfrm>
            <a:off x="609600" y="1371600"/>
            <a:ext cx="6324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Calibri" panose="020F0502020204030204" pitchFamily="34" charset="0"/>
              <a:buAutoNum type="arabicPeriod"/>
            </a:pPr>
            <a:endParaRPr lang="en-US"/>
          </a:p>
          <a:p>
            <a:pPr marL="342900" indent="-342900">
              <a:buAutoNum type="arabicPeriod"/>
            </a:pPr>
            <a:r>
              <a:rPr lang="en-CA" altLang="en-US" b="1" dirty="0">
                <a:solidFill>
                  <a:srgbClr val="002060"/>
                </a:solidFill>
                <a:latin typeface="Arial"/>
                <a:cs typeface="Arial"/>
              </a:rPr>
              <a:t>Introduction</a:t>
            </a:r>
            <a:r>
              <a:rPr lang="en-US" altLang="en-US" dirty="0">
                <a:solidFill>
                  <a:srgbClr val="002060"/>
                </a:solidFill>
                <a:latin typeface="Arial"/>
                <a:cs typeface="Arial"/>
              </a:rPr>
              <a:t>​s</a:t>
            </a:r>
          </a:p>
          <a:p>
            <a:pPr marL="342900" indent="-342900">
              <a:buAutoNum type="arabicPeriod"/>
            </a:pPr>
            <a:endParaRPr lang="en-US" altLang="en-US" dirty="0">
              <a:solidFill>
                <a:srgbClr val="002060"/>
              </a:solidFill>
              <a:latin typeface="Arial"/>
              <a:cs typeface="Arial"/>
            </a:endParaRPr>
          </a:p>
          <a:p>
            <a:pPr marL="342900" indent="-342900">
              <a:buAutoNum type="arabicPeriod"/>
            </a:pPr>
            <a:r>
              <a:rPr lang="en-US" altLang="en-US" b="1" dirty="0">
                <a:solidFill>
                  <a:srgbClr val="002060"/>
                </a:solidFill>
                <a:latin typeface="Arial"/>
                <a:cs typeface="Arial"/>
              </a:rPr>
              <a:t>Land Acknowledgement / Our Path to Reconciliation Video </a:t>
            </a:r>
            <a:endParaRPr lang="en-US" b="1" dirty="0">
              <a:cs typeface="Calibri" panose="020F0502020204030204" pitchFamily="34" charset="0"/>
            </a:endParaRPr>
          </a:p>
          <a:p>
            <a:pPr marL="342900" indent="-342900">
              <a:buFont typeface="Calibri" panose="020F0502020204030204" pitchFamily="34" charset="0"/>
              <a:buAutoNum type="arabicPeriod"/>
            </a:pPr>
            <a:endParaRPr lang="en-US" altLang="en-US">
              <a:solidFill>
                <a:srgbClr val="002060"/>
              </a:solidFill>
              <a:latin typeface="Arial" panose="020B0604020202020204" pitchFamily="34" charset="0"/>
              <a:cs typeface="Arial" panose="020B0604020202020204" pitchFamily="34" charset="0"/>
            </a:endParaRPr>
          </a:p>
          <a:p>
            <a:pPr marL="342900" indent="-342900">
              <a:buFont typeface="Calibri" panose="020F0502020204030204" pitchFamily="34" charset="0"/>
              <a:buAutoNum type="arabicPeriod"/>
            </a:pPr>
            <a:r>
              <a:rPr lang="en-US" altLang="en-US" b="1" dirty="0">
                <a:solidFill>
                  <a:srgbClr val="002060"/>
                </a:solidFill>
                <a:latin typeface="Arial"/>
                <a:cs typeface="Arial"/>
              </a:rPr>
              <a:t> Review and consider relevant legislation and guidance</a:t>
            </a:r>
          </a:p>
          <a:p>
            <a:pPr marL="342900" indent="-342900">
              <a:buFont typeface="Calibri" panose="020F0502020204030204" pitchFamily="34" charset="0"/>
              <a:buAutoNum type="arabicPeriod"/>
            </a:pPr>
            <a:endParaRPr lang="en-US" altLang="en-US">
              <a:solidFill>
                <a:srgbClr val="002060"/>
              </a:solidFill>
              <a:latin typeface="Arial" panose="020B0604020202020204" pitchFamily="34" charset="0"/>
              <a:cs typeface="Arial" panose="020B0604020202020204" pitchFamily="34" charset="0"/>
            </a:endParaRPr>
          </a:p>
          <a:p>
            <a:pPr marL="342900" indent="-342900">
              <a:buFont typeface="Calibri" panose="020F0502020204030204" pitchFamily="34" charset="0"/>
              <a:buAutoNum type="arabicPeriod"/>
            </a:pPr>
            <a:endParaRPr lang="en-US" altLang="en-US">
              <a:solidFill>
                <a:srgbClr val="383838"/>
              </a:solidFill>
              <a:latin typeface="Arial" panose="020B0604020202020204" pitchFamily="34" charset="0"/>
              <a:cs typeface="Arial" panose="020B0604020202020204" pitchFamily="34" charset="0"/>
            </a:endParaRPr>
          </a:p>
          <a:p>
            <a:pPr marL="342900" indent="-342900">
              <a:buFont typeface="Calibri" panose="020F0502020204030204" pitchFamily="34" charset="0"/>
              <a:buAutoNum type="arabicPeriod"/>
            </a:pPr>
            <a:r>
              <a:rPr lang="en-US" altLang="en-US" b="1" dirty="0">
                <a:solidFill>
                  <a:srgbClr val="002060"/>
                </a:solidFill>
                <a:latin typeface="Arial"/>
                <a:cs typeface="Arial"/>
              </a:rPr>
              <a:t> Identify actions to include in planning (follow up session)</a:t>
            </a:r>
            <a:endParaRPr lang="en-CA" altLang="en-US" dirty="0">
              <a:solidFill>
                <a:srgbClr val="383838"/>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8F64869-2F32-1EAC-F8C1-C175DACDDA18}"/>
              </a:ext>
            </a:extLst>
          </p:cNvPr>
          <p:cNvSpPr>
            <a:spLocks noGrp="1" noChangeArrowheads="1"/>
          </p:cNvSpPr>
          <p:nvPr>
            <p:ph type="title"/>
          </p:nvPr>
        </p:nvSpPr>
        <p:spPr>
          <a:xfrm>
            <a:off x="614363" y="533400"/>
            <a:ext cx="10963275" cy="1362075"/>
          </a:xfrm>
        </p:spPr>
        <p:txBody>
          <a:bodyPr/>
          <a:lstStyle/>
          <a:p>
            <a:pPr eaLnBrk="1" hangingPunct="1"/>
            <a:r>
              <a:rPr lang="en-US" altLang="en-US" sz="2800" b="1">
                <a:solidFill>
                  <a:srgbClr val="FFFFFF"/>
                </a:solidFill>
              </a:rPr>
              <a:t>Acknowledgement of Indigenous Ancestral and Territorial Lands</a:t>
            </a:r>
            <a:endParaRPr lang="en-US" altLang="en-US" sz="2800"/>
          </a:p>
        </p:txBody>
      </p:sp>
      <p:sp>
        <p:nvSpPr>
          <p:cNvPr id="32771" name="Rectangle 1">
            <a:extLst>
              <a:ext uri="{FF2B5EF4-FFF2-40B4-BE49-F238E27FC236}">
                <a16:creationId xmlns:a16="http://schemas.microsoft.com/office/drawing/2014/main" id="{F99D42C5-0BC6-502B-9286-63CF63431F03}"/>
              </a:ext>
            </a:extLst>
          </p:cNvPr>
          <p:cNvSpPr>
            <a:spLocks noChangeArrowheads="1"/>
          </p:cNvSpPr>
          <p:nvPr/>
        </p:nvSpPr>
        <p:spPr bwMode="auto">
          <a:xfrm>
            <a:off x="228600" y="2362200"/>
            <a:ext cx="11201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i="1">
                <a:solidFill>
                  <a:srgbClr val="FFFFFF"/>
                </a:solidFill>
                <a:latin typeface="Arial" panose="020B0604020202020204" pitchFamily="34" charset="0"/>
              </a:rPr>
              <a:t>We acknowledge that health services across Manitoba are provided in facilities located on the original lands of First Nations, Inuit, and on the homeland of the Red River Métis Nation. </a:t>
            </a:r>
            <a:r>
              <a:rPr lang="en-US" altLang="en-US" sz="2400">
                <a:solidFill>
                  <a:srgbClr val="FFFFFF"/>
                </a:solidFill>
                <a:latin typeface="Arial" panose="020B0604020202020204" pitchFamily="34" charset="0"/>
              </a:rPr>
              <a:t>​</a:t>
            </a:r>
            <a:endParaRPr lang="en-US" altLang="en-US" sz="2400">
              <a:solidFill>
                <a:srgbClr val="383838"/>
              </a:solidFill>
              <a:latin typeface="Segoe UI" panose="020B0502040204020203" pitchFamily="34" charset="0"/>
            </a:endParaRPr>
          </a:p>
          <a:p>
            <a:r>
              <a:rPr lang="en-US" altLang="en-US" sz="2400">
                <a:solidFill>
                  <a:srgbClr val="FFFFFF"/>
                </a:solidFill>
                <a:latin typeface="Arial" panose="020B0604020202020204" pitchFamily="34" charset="0"/>
              </a:rPr>
              <a:t>​</a:t>
            </a:r>
            <a:endParaRPr lang="en-US" altLang="en-US" sz="2400">
              <a:solidFill>
                <a:srgbClr val="383838"/>
              </a:solidFill>
              <a:latin typeface="Segoe UI" panose="020B0502040204020203" pitchFamily="34" charset="0"/>
            </a:endParaRPr>
          </a:p>
          <a:p>
            <a:r>
              <a:rPr lang="en-US" altLang="en-US" sz="2400" i="1">
                <a:solidFill>
                  <a:srgbClr val="FFFFFF"/>
                </a:solidFill>
                <a:latin typeface="Arial" panose="020B0604020202020204" pitchFamily="34" charset="0"/>
              </a:rPr>
              <a:t>Manitoba’s health authorities respect that First Nations treaties were made on these territories, acknowledge harms and mistakes, and we dedicate ourselves to collaborate in partnership with First Nations, Inuit, and Métis peoples in the spirit of reconciliation.</a:t>
            </a:r>
            <a:endParaRPr lang="en-US" altLang="en-US" sz="2400">
              <a:solidFill>
                <a:srgbClr val="383838"/>
              </a:solidFill>
              <a:latin typeface="Segoe UI" panose="020B0502040204020203" pitchFamily="34" charset="0"/>
            </a:endParaRPr>
          </a:p>
          <a:p>
            <a:r>
              <a:rPr lang="en-US" altLang="en-US">
                <a:solidFill>
                  <a:srgbClr val="000000"/>
                </a:solidFill>
                <a:latin typeface="Times New Roman" panose="02020603050405020304" pitchFamily="18" charset="0"/>
              </a:rPr>
              <a:t> </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346575C-57E4-9E9D-C924-B344A08FF1D8}"/>
              </a:ext>
            </a:extLst>
          </p:cNvPr>
          <p:cNvSpPr>
            <a:spLocks noGrp="1" noChangeArrowheads="1"/>
          </p:cNvSpPr>
          <p:nvPr>
            <p:ph type="title"/>
          </p:nvPr>
        </p:nvSpPr>
        <p:spPr/>
        <p:txBody>
          <a:bodyPr/>
          <a:lstStyle/>
          <a:p>
            <a:pPr algn="ctr" eaLnBrk="1" hangingPunct="1"/>
            <a:r>
              <a:rPr lang="en-US" altLang="en-US" sz="2400" b="1" dirty="0">
                <a:solidFill>
                  <a:srgbClr val="282561"/>
                </a:solidFill>
                <a:latin typeface="Arial"/>
                <a:cs typeface="Arial"/>
              </a:rPr>
              <a:t>Our Path to Reconciliation Video - </a:t>
            </a:r>
            <a:r>
              <a:rPr lang="en-US" altLang="en-US" sz="2400" b="1" i="1" dirty="0">
                <a:solidFill>
                  <a:srgbClr val="282561"/>
                </a:solidFill>
                <a:latin typeface="Arial"/>
                <a:cs typeface="Arial"/>
              </a:rPr>
              <a:t>National Center for Truth and Reconciliation </a:t>
            </a:r>
            <a:endParaRPr lang="en-US" altLang="en-US" sz="2400" b="1" i="1" dirty="0">
              <a:solidFill>
                <a:srgbClr val="282561"/>
              </a:solidFill>
            </a:endParaRPr>
          </a:p>
        </p:txBody>
      </p:sp>
      <p:sp>
        <p:nvSpPr>
          <p:cNvPr id="28675" name="Content Placeholder 2">
            <a:extLst>
              <a:ext uri="{FF2B5EF4-FFF2-40B4-BE49-F238E27FC236}">
                <a16:creationId xmlns:a16="http://schemas.microsoft.com/office/drawing/2014/main" id="{3B3B50CC-E66F-4D5B-B19A-DFB574D68A33}"/>
              </a:ext>
            </a:extLst>
          </p:cNvPr>
          <p:cNvSpPr>
            <a:spLocks noGrp="1" noChangeArrowheads="1"/>
          </p:cNvSpPr>
          <p:nvPr>
            <p:ph idx="1"/>
          </p:nvPr>
        </p:nvSpPr>
        <p:spPr/>
        <p:txBody>
          <a:bodyPr/>
          <a:lstStyle/>
          <a:p>
            <a:pPr>
              <a:buFont typeface="Calibri" panose="020F0502020204030204" pitchFamily="34" charset="0"/>
              <a:buAutoNum type="arabicPeriod"/>
            </a:pPr>
            <a:r>
              <a:rPr lang="en-US" altLang="en-US">
                <a:solidFill>
                  <a:srgbClr val="000000"/>
                </a:solidFill>
                <a:latin typeface="Times New Roman" panose="02020603050405020304" pitchFamily="18" charset="0"/>
              </a:rPr>
              <a:t> </a:t>
            </a:r>
            <a:endParaRPr lang="en-US" altLang="en-US"/>
          </a:p>
        </p:txBody>
      </p:sp>
      <p:pic>
        <p:nvPicPr>
          <p:cNvPr id="7" name="Online Media 4" title="Our Path to Reconciliation">
            <a:hlinkClick r:id="" action="ppaction://media"/>
            <a:extLst>
              <a:ext uri="{FF2B5EF4-FFF2-40B4-BE49-F238E27FC236}">
                <a16:creationId xmlns:a16="http://schemas.microsoft.com/office/drawing/2014/main" id="{6B628581-E053-46DE-B4E8-6493A29A0C0D}"/>
              </a:ext>
            </a:extLst>
          </p:cNvPr>
          <p:cNvPicPr>
            <a:picLocks noRot="1" noChangeAspect="1"/>
          </p:cNvPicPr>
          <p:nvPr>
            <a:videoFile r:link="rId1"/>
          </p:nvPr>
        </p:nvPicPr>
        <p:blipFill>
          <a:blip r:embed="rId4"/>
          <a:stretch>
            <a:fillRect/>
          </a:stretch>
        </p:blipFill>
        <p:spPr>
          <a:xfrm>
            <a:off x="1752600" y="1485900"/>
            <a:ext cx="8304213" cy="434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6769-0247-43B9-A3B1-16B7A20B8974}"/>
              </a:ext>
            </a:extLst>
          </p:cNvPr>
          <p:cNvSpPr>
            <a:spLocks noGrp="1"/>
          </p:cNvSpPr>
          <p:nvPr>
            <p:ph type="title"/>
          </p:nvPr>
        </p:nvSpPr>
        <p:spPr>
          <a:xfrm>
            <a:off x="617538" y="1600200"/>
            <a:ext cx="10964862" cy="1362075"/>
          </a:xfrm>
        </p:spPr>
        <p:txBody>
          <a:bodyPr/>
          <a:lstStyle/>
          <a:p>
            <a:pPr>
              <a:defRPr/>
            </a:pPr>
            <a:br>
              <a:rPr lang="en-CA" sz="3450">
                <a:solidFill>
                  <a:srgbClr val="FFFFFF"/>
                </a:solidFill>
                <a:latin typeface="Arial"/>
                <a:cs typeface="Arial"/>
              </a:rPr>
            </a:br>
            <a:br>
              <a:rPr lang="en-CA" sz="3450">
                <a:solidFill>
                  <a:srgbClr val="FFFFFF"/>
                </a:solidFill>
                <a:latin typeface="Arial"/>
                <a:cs typeface="Arial"/>
              </a:rPr>
            </a:br>
            <a:r>
              <a:rPr lang="en-CA" sz="3450">
                <a:solidFill>
                  <a:srgbClr val="FFFFFF"/>
                </a:solidFill>
                <a:latin typeface="Arial"/>
                <a:cs typeface="Arial"/>
              </a:rPr>
              <a:t>Introduction and Background</a:t>
            </a: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P-SharedHealth_PowerPointTemplate">
  <a:themeElements>
    <a:clrScheme name="SharedHealthMB">
      <a:dk1>
        <a:srgbClr val="383838"/>
      </a:dk1>
      <a:lt1>
        <a:sysClr val="window" lastClr="FFFFFF"/>
      </a:lt1>
      <a:dk2>
        <a:srgbClr val="383838"/>
      </a:dk2>
      <a:lt2>
        <a:srgbClr val="FFFFFF"/>
      </a:lt2>
      <a:accent1>
        <a:srgbClr val="F48020"/>
      </a:accent1>
      <a:accent2>
        <a:srgbClr val="02B68B"/>
      </a:accent2>
      <a:accent3>
        <a:srgbClr val="FEC40E"/>
      </a:accent3>
      <a:accent4>
        <a:srgbClr val="46C5E0"/>
      </a:accent4>
      <a:accent5>
        <a:srgbClr val="282561"/>
      </a:accent5>
      <a:accent6>
        <a:srgbClr val="38383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SharedHealth_PowerPointTemplate">
  <a:themeElements>
    <a:clrScheme name="Manitoba">
      <a:dk1>
        <a:srgbClr val="383838"/>
      </a:dk1>
      <a:lt1>
        <a:sysClr val="window" lastClr="FFFFFF"/>
      </a:lt1>
      <a:dk2>
        <a:srgbClr val="383838"/>
      </a:dk2>
      <a:lt2>
        <a:srgbClr val="FFFFFF"/>
      </a:lt2>
      <a:accent1>
        <a:srgbClr val="F48020"/>
      </a:accent1>
      <a:accent2>
        <a:srgbClr val="02B68B"/>
      </a:accent2>
      <a:accent3>
        <a:srgbClr val="FEC40E"/>
      </a:accent3>
      <a:accent4>
        <a:srgbClr val="46C5E0"/>
      </a:accent4>
      <a:accent5>
        <a:srgbClr val="282561"/>
      </a:accent5>
      <a:accent6>
        <a:srgbClr val="38383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June28_MB PCPSP_ILT Meeting_v3.potx" id="{462149DD-57BD-4FCD-B8D5-9DF849610BB0}" vid="{053AF9E4-1014-4DAE-A1E0-1DA20960F8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766B6A321C8F43A4708C4270CC51BE" ma:contentTypeVersion="6" ma:contentTypeDescription="Create a new document." ma:contentTypeScope="" ma:versionID="abaf0c300c9c598b805740e16fcc33f6">
  <xsd:schema xmlns:xsd="http://www.w3.org/2001/XMLSchema" xmlns:xs="http://www.w3.org/2001/XMLSchema" xmlns:p="http://schemas.microsoft.com/office/2006/metadata/properties" xmlns:ns2="4c58b64e-c422-4cb9-abe3-cab4d86d8ed5" xmlns:ns3="34c88b84-5b15-463c-9643-800ad5ab5d10" targetNamespace="http://schemas.microsoft.com/office/2006/metadata/properties" ma:root="true" ma:fieldsID="6da05973536840e0a24ff153e544c3c6" ns2:_="" ns3:_="">
    <xsd:import namespace="4c58b64e-c422-4cb9-abe3-cab4d86d8ed5"/>
    <xsd:import namespace="34c88b84-5b15-463c-9643-800ad5ab5d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8b64e-c422-4cb9-abe3-cab4d86d8e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c88b84-5b15-463c-9643-800ad5ab5d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764BB-C578-4AA6-A00F-AA96A2E357FA}">
  <ds:schemaRefs>
    <ds:schemaRef ds:uri="http://schemas.openxmlformats.org/package/2006/metadata/core-properties"/>
    <ds:schemaRef ds:uri="http://schemas.microsoft.com/office/2006/documentManagement/types"/>
    <ds:schemaRef ds:uri="http://www.w3.org/XML/1998/namespace"/>
    <ds:schemaRef ds:uri="42ea6f54-f7fe-4880-80a9-f95a3c0d9aef"/>
    <ds:schemaRef ds:uri="http://purl.org/dc/elements/1.1/"/>
    <ds:schemaRef ds:uri="http://schemas.microsoft.com/office/infopath/2007/PartnerControls"/>
    <ds:schemaRef ds:uri="1ee75706-2b32-46bd-b02f-3a15d723dd9a"/>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A409E6F9-1847-4B57-B15B-92B211275BB8}">
  <ds:schemaRefs>
    <ds:schemaRef ds:uri="http://schemas.microsoft.com/sharepoint/v3/contenttype/forms"/>
  </ds:schemaRefs>
</ds:datastoreItem>
</file>

<file path=customXml/itemProps3.xml><?xml version="1.0" encoding="utf-8"?>
<ds:datastoreItem xmlns:ds="http://schemas.openxmlformats.org/officeDocument/2006/customXml" ds:itemID="{98CBF6A4-84E3-4138-AC8E-0BA373C6C223}"/>
</file>

<file path=docProps/app.xml><?xml version="1.0" encoding="utf-8"?>
<Properties xmlns="http://schemas.openxmlformats.org/officeDocument/2006/extended-properties" xmlns:vt="http://schemas.openxmlformats.org/officeDocument/2006/docPropsVTypes">
  <Template>SharedHealth_PowerPoint</Template>
  <TotalTime>13</TotalTime>
  <Words>4314</Words>
  <Application>Microsoft Office PowerPoint</Application>
  <PresentationFormat>Widescreen</PresentationFormat>
  <Paragraphs>321</Paragraphs>
  <Slides>26</Slides>
  <Notes>26</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Segoe UI</vt:lpstr>
      <vt:lpstr>Times New Roman</vt:lpstr>
      <vt:lpstr>PP-SharedHealth_PowerPointTemplate</vt:lpstr>
      <vt:lpstr>1_PP-SharedHealth_PowerPointTemplate</vt:lpstr>
      <vt:lpstr>think-cell Slide</vt:lpstr>
      <vt:lpstr> Facilitator's Guide – slides 2 to 4  Last Updated: June 4, 2024</vt:lpstr>
      <vt:lpstr>Truth and Reconciliation (TR) Tool Facilitator Instructions: Prepping the team for Session 1 Completing the Tool (NOT PART OF PRESENTATION)</vt:lpstr>
      <vt:lpstr>Truth and Reconciliation Tool Facilitator Instructions: Prepping the team for Session 1 – Cont'd Completing the Tool (NOT PART OF PRESENTATION) </vt:lpstr>
      <vt:lpstr>Truth and Reconciliation Tool Facilitators Instruction – Session 2 Adding Actions to Annual Plans (NOT PART OF PRESENTATION) Completing the Tool (NOT PART OF PRESENTATION) </vt:lpstr>
      <vt:lpstr> Truth and Reconciliation Tool  Planning Session</vt:lpstr>
      <vt:lpstr>Agenda</vt:lpstr>
      <vt:lpstr>Acknowledgement of Indigenous Ancestral and Territorial Lands</vt:lpstr>
      <vt:lpstr>Our Path to Reconciliation Video - National Center for Truth and Reconciliation </vt:lpstr>
      <vt:lpstr>  Introduction and Background</vt:lpstr>
      <vt:lpstr>Why are we here? </vt:lpstr>
      <vt:lpstr>Acknowledgements </vt:lpstr>
      <vt:lpstr>Advancing the Indigenous Partnership Strategy Framework </vt:lpstr>
      <vt:lpstr>Completing the Truth and Reconciliation Tool </vt:lpstr>
      <vt:lpstr>PowerPoint Presentation</vt:lpstr>
      <vt:lpstr>  Relevant Legislation and Guidance</vt:lpstr>
      <vt:lpstr>The Path to Reconciliation Act – Reflection  </vt:lpstr>
      <vt:lpstr>Truth and Reconciliation Principles and Calls to Action   - Reflection </vt:lpstr>
      <vt:lpstr>Addressing the Principles of Reconciliation and Truth and Reconciliation Calls to Action </vt:lpstr>
      <vt:lpstr>UNDRIP Articles – Reflection and addressing the Articles </vt:lpstr>
      <vt:lpstr>National Inquiry Calls for Justice – Reflection and  Addressing the Calls for Justice </vt:lpstr>
      <vt:lpstr>PowerPoint Presentation</vt:lpstr>
      <vt:lpstr>PowerPoint Presentation</vt:lpstr>
      <vt:lpstr>Truth and Reconciliation Tool  – session 2 Adding Actions to Annual Plans</vt:lpstr>
      <vt:lpstr>Summary Exercise </vt:lpstr>
      <vt:lpstr>Next Steps</vt:lpstr>
      <vt:lpstr>Resources</vt:lpstr>
    </vt:vector>
  </TitlesOfParts>
  <Company>Manitoba e-Health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Michael Sherby</dc:creator>
  <cp:lastModifiedBy>Osorio, Amanda</cp:lastModifiedBy>
  <cp:revision>102</cp:revision>
  <dcterms:created xsi:type="dcterms:W3CDTF">2020-12-07T21:45:59Z</dcterms:created>
  <dcterms:modified xsi:type="dcterms:W3CDTF">2024-06-07T17:27:26Z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0x010100DA766B6A321C8F43A4708C4270CC51BE</vt:lpwstr>
  </property>
  <property fmtid="{D5CDD505-2E9C-101B-9397-08002B2CF9AE}" pid="3" name="MediaServiceImageTags">
    <vt:lpwstr/>
  </property>
  <property fmtid="{D5CDD505-2E9C-101B-9397-08002B2CF9AE}" pid="4" name="Order">
    <vt:r8>619300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