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73" r:id="rId6"/>
    <p:sldId id="260" r:id="rId7"/>
    <p:sldId id="274" r:id="rId8"/>
    <p:sldId id="272" r:id="rId9"/>
    <p:sldId id="271" r:id="rId10"/>
    <p:sldId id="261" r:id="rId11"/>
    <p:sldId id="262" r:id="rId12"/>
    <p:sldId id="266" r:id="rId13"/>
    <p:sldId id="268" r:id="rId14"/>
    <p:sldId id="267" r:id="rId15"/>
    <p:sldId id="270" r:id="rId16"/>
  </p:sldIdLst>
  <p:sldSz cx="18288000" cy="10287000"/>
  <p:notesSz cx="6858000" cy="9144000"/>
  <p:embeddedFontLst>
    <p:embeddedFont>
      <p:font typeface="Abhaya Libre" panose="020B0604020202020204" charset="0"/>
      <p:regular r:id="rId18"/>
    </p:embeddedFont>
    <p:embeddedFont>
      <p:font typeface="Calibri" panose="020F0502020204030204" pitchFamily="34" charset="0"/>
      <p:regular r:id="rId19"/>
      <p:bold r:id="rId20"/>
      <p:italic r:id="rId21"/>
      <p:boldItalic r:id="rId22"/>
    </p:embeddedFont>
    <p:embeddedFont>
      <p:font typeface="Cormorant Garamond" panose="020B0604020202020204" charset="0"/>
      <p:regular r:id="rId23"/>
    </p:embeddedFont>
    <p:embeddedFont>
      <p:font typeface="Cormorant Garamond Light" panose="020B0604020202020204" charset="0"/>
      <p:regular r:id="rId24"/>
    </p:embeddedFont>
    <p:embeddedFont>
      <p:font typeface="Cormorant Garamond Medium" panose="020B0604020202020204" charset="0"/>
      <p:regular r:id="rId25"/>
    </p:embeddedFont>
    <p:embeddedFont>
      <p:font typeface="Overpass Light" panose="020B0604020202020204" charset="0"/>
      <p:regular r:id="rId26"/>
    </p:embeddedFont>
    <p:embeddedFont>
      <p:font typeface="Roboto" panose="02000000000000000000" pitchFamily="2"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633" autoAdjust="0"/>
  </p:normalViewPr>
  <p:slideViewPr>
    <p:cSldViewPr>
      <p:cViewPr varScale="1">
        <p:scale>
          <a:sx n="34" d="100"/>
          <a:sy n="34" d="100"/>
        </p:scale>
        <p:origin x="126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441347-EC23-42D6-9381-0E9ADA61A0FD}" type="doc">
      <dgm:prSet loTypeId="urn:microsoft.com/office/officeart/2005/8/layout/radial3" loCatId="relationship" qsTypeId="urn:microsoft.com/office/officeart/2005/8/quickstyle/simple1" qsCatId="simple" csTypeId="urn:microsoft.com/office/officeart/2005/8/colors/colorful4" csCatId="colorful" phldr="1"/>
      <dgm:spPr/>
      <dgm:t>
        <a:bodyPr/>
        <a:lstStyle/>
        <a:p>
          <a:endParaRPr lang="en-US"/>
        </a:p>
      </dgm:t>
    </dgm:pt>
    <dgm:pt modelId="{01EB7594-A344-4233-A0AA-7AFDFC3B2CD1}">
      <dgm:prSet phldrT="[Text]"/>
      <dgm:spPr/>
      <dgm:t>
        <a:bodyPr/>
        <a:lstStyle/>
        <a:p>
          <a:r>
            <a:rPr lang="en-US" dirty="0"/>
            <a:t>Provincial Ethics Service</a:t>
          </a:r>
        </a:p>
      </dgm:t>
    </dgm:pt>
    <dgm:pt modelId="{7AA66468-C50A-44ED-8BD2-FDD51B25EA2F}" type="parTrans" cxnId="{DF5E0923-7388-4A60-A5CA-FA0A30724666}">
      <dgm:prSet/>
      <dgm:spPr/>
      <dgm:t>
        <a:bodyPr/>
        <a:lstStyle/>
        <a:p>
          <a:endParaRPr lang="en-US"/>
        </a:p>
      </dgm:t>
    </dgm:pt>
    <dgm:pt modelId="{7E513B8B-8F13-4DAB-BA12-2230310723DF}" type="sibTrans" cxnId="{DF5E0923-7388-4A60-A5CA-FA0A30724666}">
      <dgm:prSet/>
      <dgm:spPr/>
      <dgm:t>
        <a:bodyPr/>
        <a:lstStyle/>
        <a:p>
          <a:endParaRPr lang="en-US"/>
        </a:p>
      </dgm:t>
    </dgm:pt>
    <dgm:pt modelId="{B0467E69-9FC7-4DB0-904B-1379E1E61EFF}">
      <dgm:prSet phldrT="[Text]"/>
      <dgm:spPr/>
      <dgm:t>
        <a:bodyPr/>
        <a:lstStyle/>
        <a:p>
          <a:r>
            <a:rPr lang="en-US" dirty="0"/>
            <a:t>Decision Making</a:t>
          </a:r>
        </a:p>
      </dgm:t>
    </dgm:pt>
    <dgm:pt modelId="{BDCB8D64-3BC7-440A-B067-0CF4A31E82C9}" type="parTrans" cxnId="{7DAC41D5-A487-4736-9456-CAD9343E6437}">
      <dgm:prSet/>
      <dgm:spPr/>
      <dgm:t>
        <a:bodyPr/>
        <a:lstStyle/>
        <a:p>
          <a:endParaRPr lang="en-US"/>
        </a:p>
      </dgm:t>
    </dgm:pt>
    <dgm:pt modelId="{9F14FED7-EAE1-4E22-B879-C469BBBA6B9F}" type="sibTrans" cxnId="{7DAC41D5-A487-4736-9456-CAD9343E6437}">
      <dgm:prSet/>
      <dgm:spPr/>
      <dgm:t>
        <a:bodyPr/>
        <a:lstStyle/>
        <a:p>
          <a:endParaRPr lang="en-US"/>
        </a:p>
      </dgm:t>
    </dgm:pt>
    <dgm:pt modelId="{F0DF5989-96F4-4035-AFA1-F3E1213713FA}">
      <dgm:prSet phldrT="[Text]"/>
      <dgm:spPr/>
      <dgm:t>
        <a:bodyPr/>
        <a:lstStyle/>
        <a:p>
          <a:r>
            <a:rPr lang="en-US" dirty="0"/>
            <a:t>Policy Development</a:t>
          </a:r>
        </a:p>
      </dgm:t>
    </dgm:pt>
    <dgm:pt modelId="{34C742DF-7EAD-4D6F-9716-97BB874D4232}" type="parTrans" cxnId="{14D19505-392A-4C35-B5E0-BA057097956F}">
      <dgm:prSet/>
      <dgm:spPr/>
      <dgm:t>
        <a:bodyPr/>
        <a:lstStyle/>
        <a:p>
          <a:endParaRPr lang="en-US"/>
        </a:p>
      </dgm:t>
    </dgm:pt>
    <dgm:pt modelId="{78BEB2B2-33B7-4706-97F3-F52C1F9205AE}" type="sibTrans" cxnId="{14D19505-392A-4C35-B5E0-BA057097956F}">
      <dgm:prSet/>
      <dgm:spPr/>
      <dgm:t>
        <a:bodyPr/>
        <a:lstStyle/>
        <a:p>
          <a:endParaRPr lang="en-US"/>
        </a:p>
      </dgm:t>
    </dgm:pt>
    <dgm:pt modelId="{4E3B0476-D383-4826-BEDF-1CEF35935770}">
      <dgm:prSet phldrT="[Text]"/>
      <dgm:spPr/>
      <dgm:t>
        <a:bodyPr/>
        <a:lstStyle/>
        <a:p>
          <a:r>
            <a:rPr lang="en-US" dirty="0"/>
            <a:t>Education, Tools, Resources</a:t>
          </a:r>
        </a:p>
      </dgm:t>
    </dgm:pt>
    <dgm:pt modelId="{8F00C4BD-F2E1-4AB0-9830-F1609BCFB286}" type="parTrans" cxnId="{CAA421B8-7BCC-4140-A7DC-60BD9C097968}">
      <dgm:prSet/>
      <dgm:spPr/>
      <dgm:t>
        <a:bodyPr/>
        <a:lstStyle/>
        <a:p>
          <a:endParaRPr lang="en-US"/>
        </a:p>
      </dgm:t>
    </dgm:pt>
    <dgm:pt modelId="{290D28E3-F4E9-414E-ADA4-EC1EEEB34B65}" type="sibTrans" cxnId="{CAA421B8-7BCC-4140-A7DC-60BD9C097968}">
      <dgm:prSet/>
      <dgm:spPr/>
      <dgm:t>
        <a:bodyPr/>
        <a:lstStyle/>
        <a:p>
          <a:endParaRPr lang="en-US"/>
        </a:p>
      </dgm:t>
    </dgm:pt>
    <dgm:pt modelId="{CC358EC3-60FD-40A9-95E4-3319C5238C3F}">
      <dgm:prSet phldrT="[Text]"/>
      <dgm:spPr/>
      <dgm:t>
        <a:bodyPr/>
        <a:lstStyle/>
        <a:p>
          <a:r>
            <a:rPr lang="en-US" dirty="0"/>
            <a:t>Organizational Ethics</a:t>
          </a:r>
        </a:p>
      </dgm:t>
    </dgm:pt>
    <dgm:pt modelId="{FF293FEC-3C4D-4C74-8AB5-4D59560AC8C3}" type="parTrans" cxnId="{8D77B74A-49DB-4BF2-82DB-829D70D5A656}">
      <dgm:prSet/>
      <dgm:spPr/>
      <dgm:t>
        <a:bodyPr/>
        <a:lstStyle/>
        <a:p>
          <a:endParaRPr lang="en-US"/>
        </a:p>
      </dgm:t>
    </dgm:pt>
    <dgm:pt modelId="{19949D51-4208-4284-BC69-706F04EABFB3}" type="sibTrans" cxnId="{8D77B74A-49DB-4BF2-82DB-829D70D5A656}">
      <dgm:prSet/>
      <dgm:spPr/>
      <dgm:t>
        <a:bodyPr/>
        <a:lstStyle/>
        <a:p>
          <a:endParaRPr lang="en-US"/>
        </a:p>
      </dgm:t>
    </dgm:pt>
    <dgm:pt modelId="{BB02C615-D96D-4C0D-B245-D070F96A0813}" type="pres">
      <dgm:prSet presAssocID="{90441347-EC23-42D6-9381-0E9ADA61A0FD}" presName="composite" presStyleCnt="0">
        <dgm:presLayoutVars>
          <dgm:chMax val="1"/>
          <dgm:dir/>
          <dgm:resizeHandles val="exact"/>
        </dgm:presLayoutVars>
      </dgm:prSet>
      <dgm:spPr/>
    </dgm:pt>
    <dgm:pt modelId="{75163C0C-06D2-4E0A-9079-1A5021A70C70}" type="pres">
      <dgm:prSet presAssocID="{90441347-EC23-42D6-9381-0E9ADA61A0FD}" presName="radial" presStyleCnt="0">
        <dgm:presLayoutVars>
          <dgm:animLvl val="ctr"/>
        </dgm:presLayoutVars>
      </dgm:prSet>
      <dgm:spPr/>
    </dgm:pt>
    <dgm:pt modelId="{85516453-DCF4-4198-BDBA-B609179743C2}" type="pres">
      <dgm:prSet presAssocID="{01EB7594-A344-4233-A0AA-7AFDFC3B2CD1}" presName="centerShape" presStyleLbl="vennNode1" presStyleIdx="0" presStyleCnt="5"/>
      <dgm:spPr/>
    </dgm:pt>
    <dgm:pt modelId="{365060A8-D12D-4AE8-87EC-F28CECEAC687}" type="pres">
      <dgm:prSet presAssocID="{B0467E69-9FC7-4DB0-904B-1379E1E61EFF}" presName="node" presStyleLbl="vennNode1" presStyleIdx="1" presStyleCnt="5">
        <dgm:presLayoutVars>
          <dgm:bulletEnabled val="1"/>
        </dgm:presLayoutVars>
      </dgm:prSet>
      <dgm:spPr/>
    </dgm:pt>
    <dgm:pt modelId="{1DA4C402-82F7-45ED-87EF-F1564037F811}" type="pres">
      <dgm:prSet presAssocID="{F0DF5989-96F4-4035-AFA1-F3E1213713FA}" presName="node" presStyleLbl="vennNode1" presStyleIdx="2" presStyleCnt="5">
        <dgm:presLayoutVars>
          <dgm:bulletEnabled val="1"/>
        </dgm:presLayoutVars>
      </dgm:prSet>
      <dgm:spPr/>
    </dgm:pt>
    <dgm:pt modelId="{48B3EA0B-FF51-450C-855E-A478F6741509}" type="pres">
      <dgm:prSet presAssocID="{4E3B0476-D383-4826-BEDF-1CEF35935770}" presName="node" presStyleLbl="vennNode1" presStyleIdx="3" presStyleCnt="5">
        <dgm:presLayoutVars>
          <dgm:bulletEnabled val="1"/>
        </dgm:presLayoutVars>
      </dgm:prSet>
      <dgm:spPr/>
    </dgm:pt>
    <dgm:pt modelId="{6C06A59E-702A-4F53-ABBF-888D8D7C5AE0}" type="pres">
      <dgm:prSet presAssocID="{CC358EC3-60FD-40A9-95E4-3319C5238C3F}" presName="node" presStyleLbl="vennNode1" presStyleIdx="4" presStyleCnt="5">
        <dgm:presLayoutVars>
          <dgm:bulletEnabled val="1"/>
        </dgm:presLayoutVars>
      </dgm:prSet>
      <dgm:spPr/>
    </dgm:pt>
  </dgm:ptLst>
  <dgm:cxnLst>
    <dgm:cxn modelId="{14D19505-392A-4C35-B5E0-BA057097956F}" srcId="{01EB7594-A344-4233-A0AA-7AFDFC3B2CD1}" destId="{F0DF5989-96F4-4035-AFA1-F3E1213713FA}" srcOrd="1" destOrd="0" parTransId="{34C742DF-7EAD-4D6F-9716-97BB874D4232}" sibTransId="{78BEB2B2-33B7-4706-97F3-F52C1F9205AE}"/>
    <dgm:cxn modelId="{A5CBDF22-669E-49D0-8884-79BBCF19087C}" type="presOf" srcId="{F0DF5989-96F4-4035-AFA1-F3E1213713FA}" destId="{1DA4C402-82F7-45ED-87EF-F1564037F811}" srcOrd="0" destOrd="0" presId="urn:microsoft.com/office/officeart/2005/8/layout/radial3"/>
    <dgm:cxn modelId="{DF5E0923-7388-4A60-A5CA-FA0A30724666}" srcId="{90441347-EC23-42D6-9381-0E9ADA61A0FD}" destId="{01EB7594-A344-4233-A0AA-7AFDFC3B2CD1}" srcOrd="0" destOrd="0" parTransId="{7AA66468-C50A-44ED-8BD2-FDD51B25EA2F}" sibTransId="{7E513B8B-8F13-4DAB-BA12-2230310723DF}"/>
    <dgm:cxn modelId="{8D77B74A-49DB-4BF2-82DB-829D70D5A656}" srcId="{01EB7594-A344-4233-A0AA-7AFDFC3B2CD1}" destId="{CC358EC3-60FD-40A9-95E4-3319C5238C3F}" srcOrd="3" destOrd="0" parTransId="{FF293FEC-3C4D-4C74-8AB5-4D59560AC8C3}" sibTransId="{19949D51-4208-4284-BC69-706F04EABFB3}"/>
    <dgm:cxn modelId="{0CE4CC4E-2C4C-4E13-A577-56A4C4C4D193}" type="presOf" srcId="{B0467E69-9FC7-4DB0-904B-1379E1E61EFF}" destId="{365060A8-D12D-4AE8-87EC-F28CECEAC687}" srcOrd="0" destOrd="0" presId="urn:microsoft.com/office/officeart/2005/8/layout/radial3"/>
    <dgm:cxn modelId="{8901A080-342D-4D47-A1D6-21319FD3ED8F}" type="presOf" srcId="{CC358EC3-60FD-40A9-95E4-3319C5238C3F}" destId="{6C06A59E-702A-4F53-ABBF-888D8D7C5AE0}" srcOrd="0" destOrd="0" presId="urn:microsoft.com/office/officeart/2005/8/layout/radial3"/>
    <dgm:cxn modelId="{1D58E180-0057-4DFF-A825-0C89FEAB6168}" type="presOf" srcId="{90441347-EC23-42D6-9381-0E9ADA61A0FD}" destId="{BB02C615-D96D-4C0D-B245-D070F96A0813}" srcOrd="0" destOrd="0" presId="urn:microsoft.com/office/officeart/2005/8/layout/radial3"/>
    <dgm:cxn modelId="{52FEAC99-00F1-4D34-91FD-C3A6329DD008}" type="presOf" srcId="{4E3B0476-D383-4826-BEDF-1CEF35935770}" destId="{48B3EA0B-FF51-450C-855E-A478F6741509}" srcOrd="0" destOrd="0" presId="urn:microsoft.com/office/officeart/2005/8/layout/radial3"/>
    <dgm:cxn modelId="{EEF657A9-41DE-49A2-A3EF-B47B67B0FF07}" type="presOf" srcId="{01EB7594-A344-4233-A0AA-7AFDFC3B2CD1}" destId="{85516453-DCF4-4198-BDBA-B609179743C2}" srcOrd="0" destOrd="0" presId="urn:microsoft.com/office/officeart/2005/8/layout/radial3"/>
    <dgm:cxn modelId="{CAA421B8-7BCC-4140-A7DC-60BD9C097968}" srcId="{01EB7594-A344-4233-A0AA-7AFDFC3B2CD1}" destId="{4E3B0476-D383-4826-BEDF-1CEF35935770}" srcOrd="2" destOrd="0" parTransId="{8F00C4BD-F2E1-4AB0-9830-F1609BCFB286}" sibTransId="{290D28E3-F4E9-414E-ADA4-EC1EEEB34B65}"/>
    <dgm:cxn modelId="{7DAC41D5-A487-4736-9456-CAD9343E6437}" srcId="{01EB7594-A344-4233-A0AA-7AFDFC3B2CD1}" destId="{B0467E69-9FC7-4DB0-904B-1379E1E61EFF}" srcOrd="0" destOrd="0" parTransId="{BDCB8D64-3BC7-440A-B067-0CF4A31E82C9}" sibTransId="{9F14FED7-EAE1-4E22-B879-C469BBBA6B9F}"/>
    <dgm:cxn modelId="{3B5EE55A-D573-4AB0-8AB7-7742FED4200F}" type="presParOf" srcId="{BB02C615-D96D-4C0D-B245-D070F96A0813}" destId="{75163C0C-06D2-4E0A-9079-1A5021A70C70}" srcOrd="0" destOrd="0" presId="urn:microsoft.com/office/officeart/2005/8/layout/radial3"/>
    <dgm:cxn modelId="{733A900F-5B81-4C0F-844F-D9ADBFD53509}" type="presParOf" srcId="{75163C0C-06D2-4E0A-9079-1A5021A70C70}" destId="{85516453-DCF4-4198-BDBA-B609179743C2}" srcOrd="0" destOrd="0" presId="urn:microsoft.com/office/officeart/2005/8/layout/radial3"/>
    <dgm:cxn modelId="{43177F5E-B8B8-495E-8B68-5D59D2CCACAD}" type="presParOf" srcId="{75163C0C-06D2-4E0A-9079-1A5021A70C70}" destId="{365060A8-D12D-4AE8-87EC-F28CECEAC687}" srcOrd="1" destOrd="0" presId="urn:microsoft.com/office/officeart/2005/8/layout/radial3"/>
    <dgm:cxn modelId="{75452049-347A-4E64-A53B-B6D7239ED435}" type="presParOf" srcId="{75163C0C-06D2-4E0A-9079-1A5021A70C70}" destId="{1DA4C402-82F7-45ED-87EF-F1564037F811}" srcOrd="2" destOrd="0" presId="urn:microsoft.com/office/officeart/2005/8/layout/radial3"/>
    <dgm:cxn modelId="{B0132CA6-C1D8-4355-9253-8B73A92D51D0}" type="presParOf" srcId="{75163C0C-06D2-4E0A-9079-1A5021A70C70}" destId="{48B3EA0B-FF51-450C-855E-A478F6741509}" srcOrd="3" destOrd="0" presId="urn:microsoft.com/office/officeart/2005/8/layout/radial3"/>
    <dgm:cxn modelId="{24665ACC-E5FA-4874-B7D0-109EBEFAD61D}" type="presParOf" srcId="{75163C0C-06D2-4E0A-9079-1A5021A70C70}" destId="{6C06A59E-702A-4F53-ABBF-888D8D7C5AE0}" srcOrd="4"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16453-DCF4-4198-BDBA-B609179743C2}">
      <dsp:nvSpPr>
        <dsp:cNvPr id="0" name=""/>
        <dsp:cNvSpPr/>
      </dsp:nvSpPr>
      <dsp:spPr>
        <a:xfrm>
          <a:off x="5753121" y="2239994"/>
          <a:ext cx="5580337" cy="558033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Provincial Ethics Service</a:t>
          </a:r>
        </a:p>
      </dsp:txBody>
      <dsp:txXfrm>
        <a:off x="6570342" y="3057215"/>
        <a:ext cx="3945895" cy="3945895"/>
      </dsp:txXfrm>
    </dsp:sp>
    <dsp:sp modelId="{365060A8-D12D-4AE8-87EC-F28CECEAC687}">
      <dsp:nvSpPr>
        <dsp:cNvPr id="0" name=""/>
        <dsp:cNvSpPr/>
      </dsp:nvSpPr>
      <dsp:spPr>
        <a:xfrm>
          <a:off x="7148206" y="996"/>
          <a:ext cx="2790168" cy="2790168"/>
        </a:xfrm>
        <a:prstGeom prst="ellipse">
          <a:avLst/>
        </a:prstGeom>
        <a:solidFill>
          <a:schemeClr val="accent4">
            <a:alpha val="50000"/>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Decision Making</a:t>
          </a:r>
        </a:p>
      </dsp:txBody>
      <dsp:txXfrm>
        <a:off x="7556817" y="409607"/>
        <a:ext cx="1972946" cy="1972946"/>
      </dsp:txXfrm>
    </dsp:sp>
    <dsp:sp modelId="{1DA4C402-82F7-45ED-87EF-F1564037F811}">
      <dsp:nvSpPr>
        <dsp:cNvPr id="0" name=""/>
        <dsp:cNvSpPr/>
      </dsp:nvSpPr>
      <dsp:spPr>
        <a:xfrm>
          <a:off x="10782289" y="3635079"/>
          <a:ext cx="2790168" cy="2790168"/>
        </a:xfrm>
        <a:prstGeom prst="ellipse">
          <a:avLst/>
        </a:prstGeom>
        <a:solidFill>
          <a:schemeClr val="accent4">
            <a:alpha val="50000"/>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Policy Development</a:t>
          </a:r>
        </a:p>
      </dsp:txBody>
      <dsp:txXfrm>
        <a:off x="11190900" y="4043690"/>
        <a:ext cx="1972946" cy="1972946"/>
      </dsp:txXfrm>
    </dsp:sp>
    <dsp:sp modelId="{48B3EA0B-FF51-450C-855E-A478F6741509}">
      <dsp:nvSpPr>
        <dsp:cNvPr id="0" name=""/>
        <dsp:cNvSpPr/>
      </dsp:nvSpPr>
      <dsp:spPr>
        <a:xfrm>
          <a:off x="7148206" y="7269162"/>
          <a:ext cx="2790168" cy="2790168"/>
        </a:xfrm>
        <a:prstGeom prst="ellipse">
          <a:avLst/>
        </a:prstGeom>
        <a:solidFill>
          <a:schemeClr val="accent4">
            <a:alpha val="50000"/>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Education, Tools, Resources</a:t>
          </a:r>
        </a:p>
      </dsp:txBody>
      <dsp:txXfrm>
        <a:off x="7556817" y="7677773"/>
        <a:ext cx="1972946" cy="1972946"/>
      </dsp:txXfrm>
    </dsp:sp>
    <dsp:sp modelId="{6C06A59E-702A-4F53-ABBF-888D8D7C5AE0}">
      <dsp:nvSpPr>
        <dsp:cNvPr id="0" name=""/>
        <dsp:cNvSpPr/>
      </dsp:nvSpPr>
      <dsp:spPr>
        <a:xfrm>
          <a:off x="3514123" y="3635079"/>
          <a:ext cx="2790168" cy="2790168"/>
        </a:xfrm>
        <a:prstGeom prst="ellipse">
          <a:avLst/>
        </a:prstGeom>
        <a:solidFill>
          <a:schemeClr val="accent4">
            <a:alpha val="50000"/>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Organizational Ethics</a:t>
          </a:r>
        </a:p>
      </dsp:txBody>
      <dsp:txXfrm>
        <a:off x="3922734" y="4043690"/>
        <a:ext cx="1972946" cy="1972946"/>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8A364-A0B9-448E-A4F9-3C65F87CD3E6}"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B0B900-7789-4DD2-9F71-D6D6C6F61706}" type="slidenum">
              <a:rPr lang="en-US" smtClean="0"/>
              <a:t>‹#›</a:t>
            </a:fld>
            <a:endParaRPr lang="en-US"/>
          </a:p>
        </p:txBody>
      </p:sp>
    </p:spTree>
    <p:extLst>
      <p:ext uri="{BB962C8B-B14F-4D97-AF65-F5344CB8AC3E}">
        <p14:creationId xmlns:p14="http://schemas.microsoft.com/office/powerpoint/2010/main" val="322917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who you are and your background</a:t>
            </a:r>
          </a:p>
        </p:txBody>
      </p:sp>
      <p:sp>
        <p:nvSpPr>
          <p:cNvPr id="4" name="Slide Number Placeholder 3"/>
          <p:cNvSpPr>
            <a:spLocks noGrp="1"/>
          </p:cNvSpPr>
          <p:nvPr>
            <p:ph type="sldNum" sz="quarter" idx="5"/>
          </p:nvPr>
        </p:nvSpPr>
        <p:spPr/>
        <p:txBody>
          <a:bodyPr/>
          <a:lstStyle/>
          <a:p>
            <a:fld id="{3CB0B900-7789-4DD2-9F71-D6D6C6F61706}" type="slidenum">
              <a:rPr lang="en-US" smtClean="0"/>
              <a:t>1</a:t>
            </a:fld>
            <a:endParaRPr lang="en-US"/>
          </a:p>
        </p:txBody>
      </p:sp>
    </p:spTree>
    <p:extLst>
      <p:ext uri="{BB962C8B-B14F-4D97-AF65-F5344CB8AC3E}">
        <p14:creationId xmlns:p14="http://schemas.microsoft.com/office/powerpoint/2010/main" val="4060549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B900-7789-4DD2-9F71-D6D6C6F61706}" type="slidenum">
              <a:rPr lang="en-US" smtClean="0"/>
              <a:t>12</a:t>
            </a:fld>
            <a:endParaRPr lang="en-US"/>
          </a:p>
        </p:txBody>
      </p:sp>
    </p:spTree>
    <p:extLst>
      <p:ext uri="{BB962C8B-B14F-4D97-AF65-F5344CB8AC3E}">
        <p14:creationId xmlns:p14="http://schemas.microsoft.com/office/powerpoint/2010/main" val="2285153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B900-7789-4DD2-9F71-D6D6C6F61706}" type="slidenum">
              <a:rPr lang="en-US" smtClean="0"/>
              <a:t>13</a:t>
            </a:fld>
            <a:endParaRPr lang="en-US"/>
          </a:p>
        </p:txBody>
      </p:sp>
    </p:spTree>
    <p:extLst>
      <p:ext uri="{BB962C8B-B14F-4D97-AF65-F5344CB8AC3E}">
        <p14:creationId xmlns:p14="http://schemas.microsoft.com/office/powerpoint/2010/main" val="3395427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B900-7789-4DD2-9F71-D6D6C6F61706}" type="slidenum">
              <a:rPr lang="en-US" smtClean="0"/>
              <a:t>3</a:t>
            </a:fld>
            <a:endParaRPr lang="en-US"/>
          </a:p>
        </p:txBody>
      </p:sp>
    </p:spTree>
    <p:extLst>
      <p:ext uri="{BB962C8B-B14F-4D97-AF65-F5344CB8AC3E}">
        <p14:creationId xmlns:p14="http://schemas.microsoft.com/office/powerpoint/2010/main" val="2161033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B900-7789-4DD2-9F71-D6D6C6F61706}" type="slidenum">
              <a:rPr lang="en-US" smtClean="0"/>
              <a:t>4</a:t>
            </a:fld>
            <a:endParaRPr lang="en-US"/>
          </a:p>
        </p:txBody>
      </p:sp>
    </p:spTree>
    <p:extLst>
      <p:ext uri="{BB962C8B-B14F-4D97-AF65-F5344CB8AC3E}">
        <p14:creationId xmlns:p14="http://schemas.microsoft.com/office/powerpoint/2010/main" val="2930048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CB0B900-7789-4DD2-9F71-D6D6C6F61706}" type="slidenum">
              <a:rPr lang="en-US" smtClean="0"/>
              <a:t>5</a:t>
            </a:fld>
            <a:endParaRPr lang="en-US"/>
          </a:p>
        </p:txBody>
      </p:sp>
    </p:spTree>
    <p:extLst>
      <p:ext uri="{BB962C8B-B14F-4D97-AF65-F5344CB8AC3E}">
        <p14:creationId xmlns:p14="http://schemas.microsoft.com/office/powerpoint/2010/main" val="2860237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B900-7789-4DD2-9F71-D6D6C6F61706}" type="slidenum">
              <a:rPr lang="en-US" smtClean="0"/>
              <a:t>6</a:t>
            </a:fld>
            <a:endParaRPr lang="en-US"/>
          </a:p>
        </p:txBody>
      </p:sp>
    </p:spTree>
    <p:extLst>
      <p:ext uri="{BB962C8B-B14F-4D97-AF65-F5344CB8AC3E}">
        <p14:creationId xmlns:p14="http://schemas.microsoft.com/office/powerpoint/2010/main" val="88756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B900-7789-4DD2-9F71-D6D6C6F61706}" type="slidenum">
              <a:rPr lang="en-US" smtClean="0"/>
              <a:t>7</a:t>
            </a:fld>
            <a:endParaRPr lang="en-US"/>
          </a:p>
        </p:txBody>
      </p:sp>
    </p:spTree>
    <p:extLst>
      <p:ext uri="{BB962C8B-B14F-4D97-AF65-F5344CB8AC3E}">
        <p14:creationId xmlns:p14="http://schemas.microsoft.com/office/powerpoint/2010/main" val="193741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B900-7789-4DD2-9F71-D6D6C6F61706}" type="slidenum">
              <a:rPr lang="en-US" smtClean="0"/>
              <a:t>8</a:t>
            </a:fld>
            <a:endParaRPr lang="en-US"/>
          </a:p>
        </p:txBody>
      </p:sp>
    </p:spTree>
    <p:extLst>
      <p:ext uri="{BB962C8B-B14F-4D97-AF65-F5344CB8AC3E}">
        <p14:creationId xmlns:p14="http://schemas.microsoft.com/office/powerpoint/2010/main" val="351134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3CB0B900-7789-4DD2-9F71-D6D6C6F61706}" type="slidenum">
              <a:rPr lang="en-US" smtClean="0"/>
              <a:t>9</a:t>
            </a:fld>
            <a:endParaRPr lang="en-US"/>
          </a:p>
        </p:txBody>
      </p:sp>
    </p:spTree>
    <p:extLst>
      <p:ext uri="{BB962C8B-B14F-4D97-AF65-F5344CB8AC3E}">
        <p14:creationId xmlns:p14="http://schemas.microsoft.com/office/powerpoint/2010/main" val="2288391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B0B900-7789-4DD2-9F71-D6D6C6F61706}" type="slidenum">
              <a:rPr lang="en-US" smtClean="0"/>
              <a:t>11</a:t>
            </a:fld>
            <a:endParaRPr lang="en-US"/>
          </a:p>
        </p:txBody>
      </p:sp>
    </p:spTree>
    <p:extLst>
      <p:ext uri="{BB962C8B-B14F-4D97-AF65-F5344CB8AC3E}">
        <p14:creationId xmlns:p14="http://schemas.microsoft.com/office/powerpoint/2010/main" val="344694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5.png"/><Relationship Id="rId7" Type="http://schemas.openxmlformats.org/officeDocument/2006/relationships/diagramLayout" Target="../diagrams/layout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6.png"/><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healthcareethics.ca/educatio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1C9"/>
        </a:solidFill>
        <a:effectLst/>
      </p:bgPr>
    </p:bg>
    <p:spTree>
      <p:nvGrpSpPr>
        <p:cNvPr id="1" name=""/>
        <p:cNvGrpSpPr/>
        <p:nvPr/>
      </p:nvGrpSpPr>
      <p:grpSpPr>
        <a:xfrm>
          <a:off x="0" y="0"/>
          <a:ext cx="0" cy="0"/>
          <a:chOff x="0" y="0"/>
          <a:chExt cx="0" cy="0"/>
        </a:xfrm>
      </p:grpSpPr>
      <p:sp>
        <p:nvSpPr>
          <p:cNvPr id="2" name="TextBox 2"/>
          <p:cNvSpPr txBox="1"/>
          <p:nvPr/>
        </p:nvSpPr>
        <p:spPr>
          <a:xfrm>
            <a:off x="1028700" y="3484167"/>
            <a:ext cx="10172700" cy="1684244"/>
          </a:xfrm>
          <a:prstGeom prst="rect">
            <a:avLst/>
          </a:prstGeom>
        </p:spPr>
        <p:txBody>
          <a:bodyPr wrap="square" lIns="0" tIns="0" rIns="0" bIns="0" rtlCol="0" anchor="t">
            <a:spAutoFit/>
          </a:bodyPr>
          <a:lstStyle/>
          <a:p>
            <a:pPr algn="l">
              <a:lnSpc>
                <a:spcPts val="4480"/>
              </a:lnSpc>
              <a:spcBef>
                <a:spcPct val="0"/>
              </a:spcBef>
            </a:pPr>
            <a:r>
              <a:rPr lang="en-US" sz="3200" b="1" spc="-48" dirty="0">
                <a:solidFill>
                  <a:srgbClr val="1E1E1E"/>
                </a:solidFill>
                <a:latin typeface="Overpass Light"/>
                <a:ea typeface="Overpass Light"/>
                <a:cs typeface="Overpass Light"/>
                <a:sym typeface="Overpass Light"/>
              </a:rPr>
              <a:t>And what does it have to do with me?</a:t>
            </a:r>
          </a:p>
          <a:p>
            <a:pPr algn="l">
              <a:lnSpc>
                <a:spcPts val="4480"/>
              </a:lnSpc>
              <a:spcBef>
                <a:spcPct val="0"/>
              </a:spcBef>
            </a:pPr>
            <a:endParaRPr lang="en-US" sz="3200" spc="-48" dirty="0">
              <a:solidFill>
                <a:srgbClr val="1E1E1E"/>
              </a:solidFill>
              <a:latin typeface="Overpass Light"/>
              <a:ea typeface="Overpass Light"/>
              <a:cs typeface="Overpass Light"/>
              <a:sym typeface="Overpass Light"/>
            </a:endParaRPr>
          </a:p>
          <a:p>
            <a:pPr algn="l">
              <a:lnSpc>
                <a:spcPts val="4480"/>
              </a:lnSpc>
              <a:spcBef>
                <a:spcPct val="0"/>
              </a:spcBef>
            </a:pPr>
            <a:r>
              <a:rPr lang="en-US" sz="3200" spc="-48" dirty="0">
                <a:solidFill>
                  <a:srgbClr val="1E1E1E"/>
                </a:solidFill>
                <a:latin typeface="Overpass Light"/>
                <a:ea typeface="Overpass Light"/>
                <a:cs typeface="Overpass Light"/>
                <a:sym typeface="Overpass Light"/>
              </a:rPr>
              <a:t>By: Cara Corvino Provincial Ethics Lead, Shared Health</a:t>
            </a:r>
            <a:endParaRPr lang="en-US" sz="3199" spc="-47" dirty="0">
              <a:solidFill>
                <a:srgbClr val="1E1E1E"/>
              </a:solidFill>
              <a:latin typeface="Overpass Light"/>
              <a:ea typeface="Overpass Light"/>
              <a:cs typeface="Overpass Light"/>
              <a:sym typeface="Overpass Light"/>
            </a:endParaRPr>
          </a:p>
        </p:txBody>
      </p:sp>
      <p:sp>
        <p:nvSpPr>
          <p:cNvPr id="3" name="TextBox 3"/>
          <p:cNvSpPr txBox="1"/>
          <p:nvPr/>
        </p:nvSpPr>
        <p:spPr>
          <a:xfrm>
            <a:off x="1028700" y="346632"/>
            <a:ext cx="12437103" cy="2954655"/>
          </a:xfrm>
          <a:prstGeom prst="rect">
            <a:avLst/>
          </a:prstGeom>
        </p:spPr>
        <p:txBody>
          <a:bodyPr lIns="0" tIns="0" rIns="0" bIns="0" rtlCol="0" anchor="t">
            <a:spAutoFit/>
          </a:bodyPr>
          <a:lstStyle/>
          <a:p>
            <a:pPr algn="l"/>
            <a:r>
              <a:rPr lang="en-US" sz="9600" dirty="0">
                <a:solidFill>
                  <a:srgbClr val="1E1E1E"/>
                </a:solidFill>
                <a:latin typeface="Cormorant Garamond"/>
                <a:ea typeface="Cormorant Garamond"/>
                <a:cs typeface="Cormorant Garamond"/>
                <a:sym typeface="Cormorant Garamond"/>
              </a:rPr>
              <a:t>What Does Ethics Have To Do with It?</a:t>
            </a:r>
          </a:p>
        </p:txBody>
      </p:sp>
      <p:sp>
        <p:nvSpPr>
          <p:cNvPr id="4" name="Freeform 4"/>
          <p:cNvSpPr/>
          <p:nvPr/>
        </p:nvSpPr>
        <p:spPr>
          <a:xfrm>
            <a:off x="2577189" y="5326380"/>
            <a:ext cx="15677283" cy="9869133"/>
          </a:xfrm>
          <a:custGeom>
            <a:avLst/>
            <a:gdLst/>
            <a:ahLst/>
            <a:cxnLst/>
            <a:rect l="l" t="t" r="r" b="b"/>
            <a:pathLst>
              <a:path w="15677283" h="9869133">
                <a:moveTo>
                  <a:pt x="0" y="0"/>
                </a:moveTo>
                <a:lnTo>
                  <a:pt x="15677283" y="0"/>
                </a:lnTo>
                <a:lnTo>
                  <a:pt x="15677283" y="9869133"/>
                </a:lnTo>
                <a:lnTo>
                  <a:pt x="0" y="9869133"/>
                </a:lnTo>
                <a:lnTo>
                  <a:pt x="0" y="0"/>
                </a:lnTo>
                <a:close/>
              </a:path>
            </a:pathLst>
          </a:custGeom>
          <a:blipFill>
            <a:blip r:embed="rId3"/>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1C9"/>
        </a:solidFill>
        <a:effectLst/>
      </p:bgPr>
    </p:bg>
    <p:spTree>
      <p:nvGrpSpPr>
        <p:cNvPr id="1" name=""/>
        <p:cNvGrpSpPr/>
        <p:nvPr/>
      </p:nvGrpSpPr>
      <p:grpSpPr>
        <a:xfrm>
          <a:off x="0" y="0"/>
          <a:ext cx="0" cy="0"/>
          <a:chOff x="0" y="0"/>
          <a:chExt cx="0" cy="0"/>
        </a:xfrm>
      </p:grpSpPr>
      <p:sp>
        <p:nvSpPr>
          <p:cNvPr id="2" name="TextBox 2"/>
          <p:cNvSpPr txBox="1"/>
          <p:nvPr/>
        </p:nvSpPr>
        <p:spPr>
          <a:xfrm>
            <a:off x="1231735" y="516315"/>
            <a:ext cx="7224665" cy="2497800"/>
          </a:xfrm>
          <a:prstGeom prst="rect">
            <a:avLst/>
          </a:prstGeom>
        </p:spPr>
        <p:txBody>
          <a:bodyPr lIns="0" tIns="0" rIns="0" bIns="0" rtlCol="0" anchor="t">
            <a:spAutoFit/>
          </a:bodyPr>
          <a:lstStyle/>
          <a:p>
            <a:pPr algn="l">
              <a:lnSpc>
                <a:spcPts val="9680"/>
              </a:lnSpc>
            </a:pPr>
            <a:r>
              <a:rPr lang="en-US" sz="8800" dirty="0">
                <a:solidFill>
                  <a:srgbClr val="1E1E1E"/>
                </a:solidFill>
                <a:latin typeface="Cormorant Garamond"/>
                <a:ea typeface="Cormorant Garamond"/>
                <a:cs typeface="Cormorant Garamond"/>
                <a:sym typeface="Cormorant Garamond"/>
              </a:rPr>
              <a:t>Provincial Ethics Service</a:t>
            </a:r>
          </a:p>
        </p:txBody>
      </p:sp>
      <p:sp>
        <p:nvSpPr>
          <p:cNvPr id="4" name="TextBox 4"/>
          <p:cNvSpPr txBox="1"/>
          <p:nvPr/>
        </p:nvSpPr>
        <p:spPr>
          <a:xfrm>
            <a:off x="2791844" y="4320645"/>
            <a:ext cx="7010400" cy="1923604"/>
          </a:xfrm>
          <a:prstGeom prst="rect">
            <a:avLst/>
          </a:prstGeom>
        </p:spPr>
        <p:txBody>
          <a:bodyPr wrap="square" lIns="0" tIns="0" rIns="0" bIns="0" rtlCol="0" anchor="t">
            <a:spAutoFit/>
          </a:bodyPr>
          <a:lstStyle/>
          <a:p>
            <a:pPr>
              <a:lnSpc>
                <a:spcPts val="2519"/>
              </a:lnSpc>
              <a:spcBef>
                <a:spcPct val="0"/>
              </a:spcBef>
            </a:pPr>
            <a:r>
              <a:rPr lang="en-US" sz="2400" dirty="0">
                <a:latin typeface="Overpass Light" panose="020B0604020202020204" charset="0"/>
              </a:rPr>
              <a:t>The Provincial Ethics Service collaborates with all areas of Shared Health, Health Authorities, and Service Delivery Organizations (SDOs) to integrate an ethical lens into all levels of healthcare, from bedside to boardroom.</a:t>
            </a:r>
          </a:p>
          <a:p>
            <a:pPr>
              <a:lnSpc>
                <a:spcPts val="2519"/>
              </a:lnSpc>
              <a:spcBef>
                <a:spcPct val="0"/>
              </a:spcBef>
            </a:pPr>
            <a:endParaRPr lang="en-US" sz="2400" spc="-26" dirty="0">
              <a:solidFill>
                <a:srgbClr val="1E1E1E"/>
              </a:solidFill>
              <a:latin typeface="Overpass Light" panose="020B0604020202020204" charset="0"/>
              <a:ea typeface="Overpass Light"/>
              <a:cs typeface="Overpass Light"/>
              <a:sym typeface="Overpass Light"/>
            </a:endParaRPr>
          </a:p>
        </p:txBody>
      </p:sp>
      <p:sp>
        <p:nvSpPr>
          <p:cNvPr id="9" name="Freeform 9"/>
          <p:cNvSpPr/>
          <p:nvPr/>
        </p:nvSpPr>
        <p:spPr>
          <a:xfrm>
            <a:off x="-228600" y="6906449"/>
            <a:ext cx="3749913" cy="3719176"/>
          </a:xfrm>
          <a:custGeom>
            <a:avLst/>
            <a:gdLst/>
            <a:ahLst/>
            <a:cxnLst/>
            <a:rect l="l" t="t" r="r" b="b"/>
            <a:pathLst>
              <a:path w="3749913" h="3719176">
                <a:moveTo>
                  <a:pt x="0" y="0"/>
                </a:moveTo>
                <a:lnTo>
                  <a:pt x="3749913" y="0"/>
                </a:lnTo>
                <a:lnTo>
                  <a:pt x="3749913" y="3719176"/>
                </a:lnTo>
                <a:lnTo>
                  <a:pt x="0" y="3719176"/>
                </a:lnTo>
                <a:lnTo>
                  <a:pt x="0" y="0"/>
                </a:lnTo>
                <a:close/>
              </a:path>
            </a:pathLst>
          </a:custGeom>
          <a:blipFill>
            <a:blip r:embed="rId2"/>
            <a:stretch>
              <a:fillRect/>
            </a:stretch>
          </a:blipFill>
        </p:spPr>
      </p:sp>
      <p:sp>
        <p:nvSpPr>
          <p:cNvPr id="10" name="Freeform 10"/>
          <p:cNvSpPr/>
          <p:nvPr/>
        </p:nvSpPr>
        <p:spPr>
          <a:xfrm>
            <a:off x="16383000" y="5582049"/>
            <a:ext cx="1525575" cy="1324400"/>
          </a:xfrm>
          <a:custGeom>
            <a:avLst/>
            <a:gdLst/>
            <a:ahLst/>
            <a:cxnLst/>
            <a:rect l="l" t="t" r="r" b="b"/>
            <a:pathLst>
              <a:path w="1525575" h="1324400">
                <a:moveTo>
                  <a:pt x="0" y="0"/>
                </a:moveTo>
                <a:lnTo>
                  <a:pt x="1525575" y="0"/>
                </a:lnTo>
                <a:lnTo>
                  <a:pt x="1525575" y="1324400"/>
                </a:lnTo>
                <a:lnTo>
                  <a:pt x="0" y="1324400"/>
                </a:lnTo>
                <a:lnTo>
                  <a:pt x="0" y="0"/>
                </a:lnTo>
                <a:close/>
              </a:path>
            </a:pathLst>
          </a:custGeom>
          <a:blipFill>
            <a:blip r:embed="rId3"/>
            <a:stretch>
              <a:fillRect/>
            </a:stretch>
          </a:blipFill>
        </p:spPr>
      </p:sp>
      <p:sp>
        <p:nvSpPr>
          <p:cNvPr id="11" name="Freeform 11"/>
          <p:cNvSpPr/>
          <p:nvPr/>
        </p:nvSpPr>
        <p:spPr>
          <a:xfrm>
            <a:off x="0" y="3380551"/>
            <a:ext cx="2654031" cy="1418534"/>
          </a:xfrm>
          <a:custGeom>
            <a:avLst/>
            <a:gdLst/>
            <a:ahLst/>
            <a:cxnLst/>
            <a:rect l="l" t="t" r="r" b="b"/>
            <a:pathLst>
              <a:path w="2654031" h="1418534">
                <a:moveTo>
                  <a:pt x="0" y="0"/>
                </a:moveTo>
                <a:lnTo>
                  <a:pt x="2654031" y="0"/>
                </a:lnTo>
                <a:lnTo>
                  <a:pt x="2654031" y="1418534"/>
                </a:lnTo>
                <a:lnTo>
                  <a:pt x="0" y="1418534"/>
                </a:lnTo>
                <a:lnTo>
                  <a:pt x="0" y="0"/>
                </a:lnTo>
                <a:close/>
              </a:path>
            </a:pathLst>
          </a:custGeom>
          <a:blipFill>
            <a:blip r:embed="rId4"/>
            <a:stretch>
              <a:fillRect/>
            </a:stretch>
          </a:blipFill>
        </p:spPr>
      </p:sp>
      <p:pic>
        <p:nvPicPr>
          <p:cNvPr id="13" name="Picture 12">
            <a:extLst>
              <a:ext uri="{FF2B5EF4-FFF2-40B4-BE49-F238E27FC236}">
                <a16:creationId xmlns:a16="http://schemas.microsoft.com/office/drawing/2014/main" id="{2D213368-6A45-40F2-A9FC-0CC741185541}"/>
              </a:ext>
            </a:extLst>
          </p:cNvPr>
          <p:cNvPicPr>
            <a:picLocks noChangeAspect="1"/>
          </p:cNvPicPr>
          <p:nvPr/>
        </p:nvPicPr>
        <p:blipFill>
          <a:blip r:embed="rId5"/>
          <a:stretch>
            <a:fillRect/>
          </a:stretch>
        </p:blipFill>
        <p:spPr>
          <a:xfrm>
            <a:off x="11049000" y="4429131"/>
            <a:ext cx="4454757" cy="2886501"/>
          </a:xfrm>
          <a:prstGeom prst="rect">
            <a:avLst/>
          </a:prstGeom>
        </p:spPr>
      </p:pic>
      <p:pic>
        <p:nvPicPr>
          <p:cNvPr id="14" name="Picture 13">
            <a:extLst>
              <a:ext uri="{FF2B5EF4-FFF2-40B4-BE49-F238E27FC236}">
                <a16:creationId xmlns:a16="http://schemas.microsoft.com/office/drawing/2014/main" id="{4BF9A6BC-523E-4DCD-99DF-3B6973D56FE9}"/>
              </a:ext>
            </a:extLst>
          </p:cNvPr>
          <p:cNvPicPr>
            <a:picLocks noChangeAspect="1"/>
          </p:cNvPicPr>
          <p:nvPr/>
        </p:nvPicPr>
        <p:blipFill>
          <a:blip r:embed="rId6"/>
          <a:stretch>
            <a:fillRect/>
          </a:stretch>
        </p:blipFill>
        <p:spPr>
          <a:xfrm>
            <a:off x="11049000" y="2809564"/>
            <a:ext cx="4447156" cy="1649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1C9"/>
        </a:solidFill>
        <a:effectLst/>
      </p:bgPr>
    </p:bg>
    <p:spTree>
      <p:nvGrpSpPr>
        <p:cNvPr id="1" name=""/>
        <p:cNvGrpSpPr/>
        <p:nvPr/>
      </p:nvGrpSpPr>
      <p:grpSpPr>
        <a:xfrm>
          <a:off x="0" y="0"/>
          <a:ext cx="0" cy="0"/>
          <a:chOff x="0" y="0"/>
          <a:chExt cx="0" cy="0"/>
        </a:xfrm>
      </p:grpSpPr>
      <p:sp>
        <p:nvSpPr>
          <p:cNvPr id="9" name="Freeform 9"/>
          <p:cNvSpPr/>
          <p:nvPr/>
        </p:nvSpPr>
        <p:spPr>
          <a:xfrm>
            <a:off x="-152400" y="7124700"/>
            <a:ext cx="4019763" cy="4632532"/>
          </a:xfrm>
          <a:custGeom>
            <a:avLst/>
            <a:gdLst/>
            <a:ahLst/>
            <a:cxnLst/>
            <a:rect l="l" t="t" r="r" b="b"/>
            <a:pathLst>
              <a:path w="4019763" h="4632532">
                <a:moveTo>
                  <a:pt x="0" y="0"/>
                </a:moveTo>
                <a:lnTo>
                  <a:pt x="4019763" y="0"/>
                </a:lnTo>
                <a:lnTo>
                  <a:pt x="4019763" y="4632532"/>
                </a:lnTo>
                <a:lnTo>
                  <a:pt x="0" y="4632532"/>
                </a:lnTo>
                <a:lnTo>
                  <a:pt x="0" y="0"/>
                </a:lnTo>
                <a:close/>
              </a:path>
            </a:pathLst>
          </a:custGeom>
          <a:blipFill>
            <a:blip r:embed="rId3"/>
            <a:stretch>
              <a:fillRect/>
            </a:stretch>
          </a:blipFill>
        </p:spPr>
      </p:sp>
      <p:sp>
        <p:nvSpPr>
          <p:cNvPr id="10" name="Freeform 10"/>
          <p:cNvSpPr/>
          <p:nvPr/>
        </p:nvSpPr>
        <p:spPr>
          <a:xfrm>
            <a:off x="14251883" y="571500"/>
            <a:ext cx="4319722" cy="4163856"/>
          </a:xfrm>
          <a:custGeom>
            <a:avLst/>
            <a:gdLst/>
            <a:ahLst/>
            <a:cxnLst/>
            <a:rect l="l" t="t" r="r" b="b"/>
            <a:pathLst>
              <a:path w="4319722" h="4163856">
                <a:moveTo>
                  <a:pt x="0" y="0"/>
                </a:moveTo>
                <a:lnTo>
                  <a:pt x="4319722" y="0"/>
                </a:lnTo>
                <a:lnTo>
                  <a:pt x="4319722" y="4163856"/>
                </a:lnTo>
                <a:lnTo>
                  <a:pt x="0" y="4163856"/>
                </a:lnTo>
                <a:lnTo>
                  <a:pt x="0" y="0"/>
                </a:lnTo>
                <a:close/>
              </a:path>
            </a:pathLst>
          </a:custGeom>
          <a:blipFill>
            <a:blip r:embed="rId4"/>
            <a:stretch>
              <a:fillRect/>
            </a:stretch>
          </a:blipFill>
        </p:spPr>
      </p:sp>
      <p:sp>
        <p:nvSpPr>
          <p:cNvPr id="11" name="Freeform 11"/>
          <p:cNvSpPr/>
          <p:nvPr/>
        </p:nvSpPr>
        <p:spPr>
          <a:xfrm>
            <a:off x="13328687" y="3733006"/>
            <a:ext cx="2638988" cy="1410494"/>
          </a:xfrm>
          <a:custGeom>
            <a:avLst/>
            <a:gdLst/>
            <a:ahLst/>
            <a:cxnLst/>
            <a:rect l="l" t="t" r="r" b="b"/>
            <a:pathLst>
              <a:path w="2638988" h="1410494">
                <a:moveTo>
                  <a:pt x="0" y="0"/>
                </a:moveTo>
                <a:lnTo>
                  <a:pt x="2638988" y="0"/>
                </a:lnTo>
                <a:lnTo>
                  <a:pt x="2638988" y="1410494"/>
                </a:lnTo>
                <a:lnTo>
                  <a:pt x="0" y="1410494"/>
                </a:lnTo>
                <a:lnTo>
                  <a:pt x="0" y="0"/>
                </a:lnTo>
                <a:close/>
              </a:path>
            </a:pathLst>
          </a:custGeom>
          <a:blipFill>
            <a:blip r:embed="rId5"/>
            <a:stretch>
              <a:fillRect/>
            </a:stretch>
          </a:blipFill>
        </p:spPr>
      </p:sp>
      <p:graphicFrame>
        <p:nvGraphicFramePr>
          <p:cNvPr id="12" name="Diagram 11">
            <a:extLst>
              <a:ext uri="{FF2B5EF4-FFF2-40B4-BE49-F238E27FC236}">
                <a16:creationId xmlns:a16="http://schemas.microsoft.com/office/drawing/2014/main" id="{E776500E-7E9A-4682-BBF8-5A5C628F70E0}"/>
              </a:ext>
            </a:extLst>
          </p:cNvPr>
          <p:cNvGraphicFramePr/>
          <p:nvPr>
            <p:extLst>
              <p:ext uri="{D42A27DB-BD31-4B8C-83A1-F6EECF244321}">
                <p14:modId xmlns:p14="http://schemas.microsoft.com/office/powerpoint/2010/main" val="398552576"/>
              </p:ext>
            </p:extLst>
          </p:nvPr>
        </p:nvGraphicFramePr>
        <p:xfrm>
          <a:off x="-2438400" y="113336"/>
          <a:ext cx="17086581" cy="1006032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ectangle 12">
            <a:extLst>
              <a:ext uri="{FF2B5EF4-FFF2-40B4-BE49-F238E27FC236}">
                <a16:creationId xmlns:a16="http://schemas.microsoft.com/office/drawing/2014/main" id="{472002F6-23BB-4C18-B48C-EAD22CC0850F}"/>
              </a:ext>
            </a:extLst>
          </p:cNvPr>
          <p:cNvSpPr/>
          <p:nvPr/>
        </p:nvSpPr>
        <p:spPr>
          <a:xfrm>
            <a:off x="10439400" y="6921763"/>
            <a:ext cx="6705600" cy="2336537"/>
          </a:xfrm>
          <a:prstGeom prst="rect">
            <a:avLst/>
          </a:prstGeom>
        </p:spPr>
        <p:txBody>
          <a:bodyPr wrap="square">
            <a:spAutoFit/>
          </a:bodyPr>
          <a:lstStyle/>
          <a:p>
            <a:pPr>
              <a:lnSpc>
                <a:spcPts val="2519"/>
              </a:lnSpc>
              <a:spcBef>
                <a:spcPct val="0"/>
              </a:spcBef>
            </a:pPr>
            <a:r>
              <a:rPr lang="en-US" sz="2400" dirty="0">
                <a:latin typeface="Overpass Light" panose="020B0604020202020204" charset="0"/>
              </a:rPr>
              <a:t>The Provincial Ethics Service is a dedicated resource designed to support ethical decision-making across healthcare, and community organizations within the province. It provides expertise in addressing complex ethical issues that arise in clinical practice, policy development, and organizational governance.</a:t>
            </a:r>
            <a:endParaRPr lang="en-US" sz="2400" spc="-26" dirty="0">
              <a:solidFill>
                <a:srgbClr val="1E1E1E"/>
              </a:solidFill>
              <a:latin typeface="Overpass Light" panose="020B0604020202020204" charset="0"/>
              <a:ea typeface="Overpass Light"/>
              <a:cs typeface="Overpass Light"/>
              <a:sym typeface="Overpas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TextBox 2"/>
          <p:cNvSpPr txBox="1"/>
          <p:nvPr/>
        </p:nvSpPr>
        <p:spPr>
          <a:xfrm>
            <a:off x="531830" y="351518"/>
            <a:ext cx="8492119" cy="2215991"/>
          </a:xfrm>
          <a:prstGeom prst="rect">
            <a:avLst/>
          </a:prstGeom>
        </p:spPr>
        <p:txBody>
          <a:bodyPr lIns="0" tIns="0" rIns="0" bIns="0" rtlCol="0" anchor="t">
            <a:spAutoFit/>
          </a:bodyPr>
          <a:lstStyle/>
          <a:p>
            <a:pPr algn="l"/>
            <a:r>
              <a:rPr lang="en-US" sz="7200" dirty="0">
                <a:solidFill>
                  <a:srgbClr val="1E1E1E"/>
                </a:solidFill>
                <a:latin typeface="Cormorant Garamond"/>
                <a:ea typeface="Cormorant Garamond"/>
                <a:cs typeface="Cormorant Garamond"/>
                <a:sym typeface="Cormorant Garamond"/>
              </a:rPr>
              <a:t>Priorities, Initiatives, and Resources </a:t>
            </a:r>
          </a:p>
        </p:txBody>
      </p:sp>
      <p:sp>
        <p:nvSpPr>
          <p:cNvPr id="5" name="TextBox 5"/>
          <p:cNvSpPr txBox="1"/>
          <p:nvPr/>
        </p:nvSpPr>
        <p:spPr>
          <a:xfrm>
            <a:off x="998450" y="3129758"/>
            <a:ext cx="5867400" cy="2244204"/>
          </a:xfrm>
          <a:prstGeom prst="rect">
            <a:avLst/>
          </a:prstGeom>
        </p:spPr>
        <p:txBody>
          <a:bodyPr wrap="square" lIns="0" tIns="0" rIns="0" bIns="0" rtlCol="0" anchor="t">
            <a:spAutoFit/>
          </a:bodyPr>
          <a:lstStyle/>
          <a:p>
            <a:pPr algn="l">
              <a:lnSpc>
                <a:spcPts val="2520"/>
              </a:lnSpc>
              <a:spcBef>
                <a:spcPct val="0"/>
              </a:spcBef>
            </a:pPr>
            <a:r>
              <a:rPr lang="en-US" sz="2400" b="1" spc="-26" dirty="0">
                <a:solidFill>
                  <a:srgbClr val="322F25"/>
                </a:solidFill>
                <a:latin typeface="Overpass Light"/>
                <a:ea typeface="Overpass Light"/>
                <a:cs typeface="Overpass Light"/>
                <a:sym typeface="Overpass Light"/>
              </a:rPr>
              <a:t>Priorities </a:t>
            </a:r>
          </a:p>
          <a:p>
            <a:pPr marL="285750" indent="-285750" algn="l">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Ethical Decision Making Framework/Guide</a:t>
            </a:r>
          </a:p>
          <a:p>
            <a:pPr marL="285750" indent="-285750">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Provincial Ethics Working Group</a:t>
            </a:r>
          </a:p>
          <a:p>
            <a:pPr marL="285750" indent="-285750" algn="l">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Supporting Ethics Committees</a:t>
            </a:r>
          </a:p>
          <a:p>
            <a:pPr marL="285750" indent="-285750" algn="l">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Ethics Education</a:t>
            </a:r>
          </a:p>
          <a:p>
            <a:pPr algn="l">
              <a:lnSpc>
                <a:spcPts val="2520"/>
              </a:lnSpc>
              <a:spcBef>
                <a:spcPct val="0"/>
              </a:spcBef>
            </a:pPr>
            <a:endParaRPr lang="en-US" sz="2400" spc="-26" dirty="0">
              <a:solidFill>
                <a:srgbClr val="322F25"/>
              </a:solidFill>
              <a:latin typeface="Overpass Light"/>
              <a:ea typeface="Overpass Light"/>
              <a:cs typeface="Overpass Light"/>
              <a:sym typeface="Overpass Light"/>
            </a:endParaRPr>
          </a:p>
        </p:txBody>
      </p:sp>
      <p:sp>
        <p:nvSpPr>
          <p:cNvPr id="9" name="Freeform 9"/>
          <p:cNvSpPr/>
          <p:nvPr/>
        </p:nvSpPr>
        <p:spPr>
          <a:xfrm>
            <a:off x="7717990" y="516584"/>
            <a:ext cx="7408324" cy="4908247"/>
          </a:xfrm>
          <a:custGeom>
            <a:avLst/>
            <a:gdLst/>
            <a:ahLst/>
            <a:cxnLst/>
            <a:rect l="l" t="t" r="r" b="b"/>
            <a:pathLst>
              <a:path w="10636257" h="8511896">
                <a:moveTo>
                  <a:pt x="0" y="0"/>
                </a:moveTo>
                <a:lnTo>
                  <a:pt x="10636257" y="0"/>
                </a:lnTo>
                <a:lnTo>
                  <a:pt x="10636257" y="8511896"/>
                </a:lnTo>
                <a:lnTo>
                  <a:pt x="0" y="8511896"/>
                </a:lnTo>
                <a:lnTo>
                  <a:pt x="0" y="0"/>
                </a:lnTo>
                <a:close/>
              </a:path>
            </a:pathLst>
          </a:custGeom>
          <a:blipFill>
            <a:blip r:embed="rId3"/>
            <a:stretch>
              <a:fillRect/>
            </a:stretch>
          </a:blipFill>
        </p:spPr>
      </p:sp>
      <p:sp>
        <p:nvSpPr>
          <p:cNvPr id="13" name="TextBox 12">
            <a:extLst>
              <a:ext uri="{FF2B5EF4-FFF2-40B4-BE49-F238E27FC236}">
                <a16:creationId xmlns:a16="http://schemas.microsoft.com/office/drawing/2014/main" id="{0E4808F0-DB4A-47E3-BABB-A43B953DAF1D}"/>
              </a:ext>
            </a:extLst>
          </p:cNvPr>
          <p:cNvSpPr txBox="1"/>
          <p:nvPr/>
        </p:nvSpPr>
        <p:spPr>
          <a:xfrm>
            <a:off x="888860" y="5399223"/>
            <a:ext cx="4572000" cy="1972335"/>
          </a:xfrm>
          <a:prstGeom prst="rect">
            <a:avLst/>
          </a:prstGeom>
          <a:noFill/>
        </p:spPr>
        <p:txBody>
          <a:bodyPr wrap="square" rtlCol="0">
            <a:spAutoFit/>
          </a:bodyPr>
          <a:lstStyle/>
          <a:p>
            <a:pPr>
              <a:lnSpc>
                <a:spcPts val="2520"/>
              </a:lnSpc>
              <a:spcBef>
                <a:spcPct val="0"/>
              </a:spcBef>
            </a:pPr>
            <a:r>
              <a:rPr lang="en-US" sz="2400" b="1" spc="-26" dirty="0">
                <a:solidFill>
                  <a:srgbClr val="322F25"/>
                </a:solidFill>
                <a:latin typeface="Overpass Light"/>
                <a:ea typeface="Overpass Light"/>
                <a:cs typeface="Overpass Light"/>
                <a:sym typeface="Overpass Light"/>
              </a:rPr>
              <a:t>Initiatives</a:t>
            </a:r>
            <a:r>
              <a:rPr lang="en-US" sz="2400" spc="-26" dirty="0">
                <a:solidFill>
                  <a:srgbClr val="322F25"/>
                </a:solidFill>
                <a:latin typeface="Overpass Light"/>
                <a:ea typeface="Overpass Light"/>
                <a:cs typeface="Overpass Light"/>
                <a:sym typeface="Overpass Light"/>
              </a:rPr>
              <a:t> </a:t>
            </a:r>
          </a:p>
          <a:p>
            <a:pPr marL="285750" indent="-285750">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Moral distress debrief</a:t>
            </a:r>
          </a:p>
          <a:p>
            <a:pPr marL="285750" indent="-285750">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Complex/long stay patients</a:t>
            </a:r>
          </a:p>
          <a:p>
            <a:pPr marL="285750" indent="-285750">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Shared Health Wellness Team</a:t>
            </a:r>
          </a:p>
          <a:p>
            <a:pPr marL="285750" indent="-285750">
              <a:lnSpc>
                <a:spcPts val="2520"/>
              </a:lnSpc>
              <a:spcBef>
                <a:spcPct val="0"/>
              </a:spcBef>
              <a:buFont typeface="Arial" panose="020B0604020202020204" pitchFamily="34" charset="0"/>
              <a:buChar char="•"/>
            </a:pPr>
            <a:endParaRPr lang="en-US" spc="-26" dirty="0">
              <a:solidFill>
                <a:srgbClr val="322F25"/>
              </a:solidFill>
              <a:latin typeface="Overpass Light"/>
              <a:ea typeface="Overpass Light"/>
              <a:cs typeface="Overpass Light"/>
              <a:sym typeface="Overpass Light"/>
            </a:endParaRPr>
          </a:p>
          <a:p>
            <a:endParaRPr lang="en-US" dirty="0"/>
          </a:p>
        </p:txBody>
      </p:sp>
      <p:sp>
        <p:nvSpPr>
          <p:cNvPr id="14" name="TextBox 13">
            <a:extLst>
              <a:ext uri="{FF2B5EF4-FFF2-40B4-BE49-F238E27FC236}">
                <a16:creationId xmlns:a16="http://schemas.microsoft.com/office/drawing/2014/main" id="{BD8D88AD-E473-4546-89E9-231117E9E147}"/>
              </a:ext>
            </a:extLst>
          </p:cNvPr>
          <p:cNvSpPr txBox="1"/>
          <p:nvPr/>
        </p:nvSpPr>
        <p:spPr>
          <a:xfrm>
            <a:off x="888860" y="7321946"/>
            <a:ext cx="4152900" cy="2613536"/>
          </a:xfrm>
          <a:prstGeom prst="rect">
            <a:avLst/>
          </a:prstGeom>
          <a:noFill/>
        </p:spPr>
        <p:txBody>
          <a:bodyPr wrap="square" rtlCol="0">
            <a:spAutoFit/>
          </a:bodyPr>
          <a:lstStyle/>
          <a:p>
            <a:pPr>
              <a:lnSpc>
                <a:spcPts val="2520"/>
              </a:lnSpc>
              <a:spcBef>
                <a:spcPct val="0"/>
              </a:spcBef>
            </a:pPr>
            <a:r>
              <a:rPr lang="en-US" sz="2400" b="1" spc="-26" dirty="0">
                <a:solidFill>
                  <a:srgbClr val="322F25"/>
                </a:solidFill>
                <a:latin typeface="Overpass Light"/>
                <a:ea typeface="Overpass Light"/>
                <a:cs typeface="Overpass Light"/>
                <a:sym typeface="Overpass Light"/>
              </a:rPr>
              <a:t>Resources</a:t>
            </a:r>
          </a:p>
          <a:p>
            <a:pPr marL="285750" indent="-285750">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Ethics Frameworks </a:t>
            </a:r>
          </a:p>
          <a:p>
            <a:pPr marL="285750" indent="-285750">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Ethics Committees</a:t>
            </a:r>
          </a:p>
          <a:p>
            <a:pPr marL="285750" indent="-285750">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Ethics Education Series</a:t>
            </a:r>
          </a:p>
          <a:p>
            <a:pPr marL="285750" indent="-285750">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Provincial Ethics Service, St. Boniface Ethics Service, Ethicist at HSC</a:t>
            </a:r>
          </a:p>
          <a:p>
            <a:endParaRPr lang="en-US" dirty="0"/>
          </a:p>
        </p:txBody>
      </p:sp>
      <p:pic>
        <p:nvPicPr>
          <p:cNvPr id="15" name="Picture 14">
            <a:extLst>
              <a:ext uri="{FF2B5EF4-FFF2-40B4-BE49-F238E27FC236}">
                <a16:creationId xmlns:a16="http://schemas.microsoft.com/office/drawing/2014/main" id="{E14D1C22-7AA0-4A6E-A335-D34DFBA0CE18}"/>
              </a:ext>
            </a:extLst>
          </p:cNvPr>
          <p:cNvPicPr>
            <a:picLocks noChangeAspect="1"/>
          </p:cNvPicPr>
          <p:nvPr/>
        </p:nvPicPr>
        <p:blipFill>
          <a:blip r:embed="rId4"/>
          <a:stretch>
            <a:fillRect/>
          </a:stretch>
        </p:blipFill>
        <p:spPr>
          <a:xfrm>
            <a:off x="5794638" y="7070623"/>
            <a:ext cx="6458621" cy="2541883"/>
          </a:xfrm>
          <a:prstGeom prst="rect">
            <a:avLst/>
          </a:prstGeom>
        </p:spPr>
      </p:pic>
      <p:cxnSp>
        <p:nvCxnSpPr>
          <p:cNvPr id="17" name="Straight Arrow Connector 16">
            <a:extLst>
              <a:ext uri="{FF2B5EF4-FFF2-40B4-BE49-F238E27FC236}">
                <a16:creationId xmlns:a16="http://schemas.microsoft.com/office/drawing/2014/main" id="{55627771-8D08-4363-9435-28B94837DB4E}"/>
              </a:ext>
            </a:extLst>
          </p:cNvPr>
          <p:cNvCxnSpPr/>
          <p:nvPr/>
        </p:nvCxnSpPr>
        <p:spPr>
          <a:xfrm flipH="1">
            <a:off x="11201400" y="7070623"/>
            <a:ext cx="609600" cy="435077"/>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1C9"/>
        </a:solidFill>
        <a:effectLst/>
      </p:bgPr>
    </p:bg>
    <p:spTree>
      <p:nvGrpSpPr>
        <p:cNvPr id="1" name=""/>
        <p:cNvGrpSpPr/>
        <p:nvPr/>
      </p:nvGrpSpPr>
      <p:grpSpPr>
        <a:xfrm>
          <a:off x="0" y="0"/>
          <a:ext cx="0" cy="0"/>
          <a:chOff x="0" y="0"/>
          <a:chExt cx="0" cy="0"/>
        </a:xfrm>
      </p:grpSpPr>
      <p:sp>
        <p:nvSpPr>
          <p:cNvPr id="2" name="Freeform 2"/>
          <p:cNvSpPr/>
          <p:nvPr/>
        </p:nvSpPr>
        <p:spPr>
          <a:xfrm>
            <a:off x="9156032" y="1792705"/>
            <a:ext cx="10146797" cy="8229600"/>
          </a:xfrm>
          <a:custGeom>
            <a:avLst/>
            <a:gdLst/>
            <a:ahLst/>
            <a:cxnLst/>
            <a:rect l="l" t="t" r="r" b="b"/>
            <a:pathLst>
              <a:path w="10146797" h="8229600">
                <a:moveTo>
                  <a:pt x="0" y="0"/>
                </a:moveTo>
                <a:lnTo>
                  <a:pt x="10146797" y="0"/>
                </a:lnTo>
                <a:lnTo>
                  <a:pt x="10146797" y="8229600"/>
                </a:lnTo>
                <a:lnTo>
                  <a:pt x="0" y="8229600"/>
                </a:lnTo>
                <a:lnTo>
                  <a:pt x="0" y="0"/>
                </a:lnTo>
                <a:close/>
              </a:path>
            </a:pathLst>
          </a:custGeom>
          <a:blipFill>
            <a:blip r:embed="rId3"/>
            <a:stretch>
              <a:fillRect/>
            </a:stretch>
          </a:blipFill>
        </p:spPr>
      </p:sp>
      <p:sp>
        <p:nvSpPr>
          <p:cNvPr id="3" name="TextBox 3"/>
          <p:cNvSpPr txBox="1"/>
          <p:nvPr/>
        </p:nvSpPr>
        <p:spPr>
          <a:xfrm>
            <a:off x="609600" y="266700"/>
            <a:ext cx="9829800" cy="1354217"/>
          </a:xfrm>
          <a:prstGeom prst="rect">
            <a:avLst/>
          </a:prstGeom>
        </p:spPr>
        <p:txBody>
          <a:bodyPr wrap="square" lIns="0" tIns="0" rIns="0" bIns="0" rtlCol="0" anchor="t">
            <a:spAutoFit/>
          </a:bodyPr>
          <a:lstStyle/>
          <a:p>
            <a:pPr algn="l"/>
            <a:r>
              <a:rPr lang="en-US" sz="8800" dirty="0">
                <a:solidFill>
                  <a:srgbClr val="1E1E1E"/>
                </a:solidFill>
                <a:latin typeface="Cormorant Garamond"/>
                <a:ea typeface="Cormorant Garamond"/>
                <a:cs typeface="Cormorant Garamond"/>
                <a:sym typeface="Cormorant Garamond"/>
              </a:rPr>
              <a:t>Looking Back on 2024</a:t>
            </a:r>
          </a:p>
        </p:txBody>
      </p:sp>
      <p:sp>
        <p:nvSpPr>
          <p:cNvPr id="11" name="TextBox 5">
            <a:extLst>
              <a:ext uri="{FF2B5EF4-FFF2-40B4-BE49-F238E27FC236}">
                <a16:creationId xmlns:a16="http://schemas.microsoft.com/office/drawing/2014/main" id="{2698A95F-1213-4F35-9201-5FDC97EE2649}"/>
              </a:ext>
            </a:extLst>
          </p:cNvPr>
          <p:cNvSpPr txBox="1"/>
          <p:nvPr/>
        </p:nvSpPr>
        <p:spPr>
          <a:xfrm>
            <a:off x="609600" y="2289696"/>
            <a:ext cx="7543800" cy="1923604"/>
          </a:xfrm>
          <a:prstGeom prst="rect">
            <a:avLst/>
          </a:prstGeom>
        </p:spPr>
        <p:txBody>
          <a:bodyPr wrap="square" lIns="0" tIns="0" rIns="0" bIns="0" rtlCol="0" anchor="t">
            <a:spAutoFit/>
          </a:bodyPr>
          <a:lstStyle/>
          <a:p>
            <a:pPr algn="l">
              <a:lnSpc>
                <a:spcPts val="2520"/>
              </a:lnSpc>
              <a:spcBef>
                <a:spcPct val="0"/>
              </a:spcBef>
            </a:pPr>
            <a:r>
              <a:rPr lang="en-US" sz="2400" b="1" spc="-26" dirty="0">
                <a:solidFill>
                  <a:srgbClr val="322F25"/>
                </a:solidFill>
                <a:latin typeface="Overpass Light"/>
                <a:ea typeface="Overpass Light"/>
                <a:cs typeface="Overpass Light"/>
                <a:sym typeface="Overpass Light"/>
              </a:rPr>
              <a:t>Ethics Education Series</a:t>
            </a:r>
          </a:p>
          <a:p>
            <a:pPr marL="285750" indent="-285750" algn="l">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For clinical and non-clinical staff, as well as interested family members and patients.</a:t>
            </a:r>
          </a:p>
          <a:p>
            <a:pPr marL="285750" indent="-285750" algn="l">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Offered multiple times a month on various topic.</a:t>
            </a:r>
          </a:p>
          <a:p>
            <a:pPr marL="285750" indent="-285750">
              <a:lnSpc>
                <a:spcPts val="2520"/>
              </a:lnSpc>
              <a:spcBef>
                <a:spcPct val="0"/>
              </a:spcBef>
              <a:buFont typeface="Arial" panose="020B0604020202020204" pitchFamily="34" charset="0"/>
              <a:buChar char="•"/>
            </a:pPr>
            <a:r>
              <a:rPr lang="en-US" sz="2400" dirty="0">
                <a:hlinkClick r:id="rId4"/>
              </a:rPr>
              <a:t>Education | Health Care Ethics</a:t>
            </a:r>
            <a:endParaRPr lang="en-US" sz="2400" spc="-26" dirty="0">
              <a:solidFill>
                <a:srgbClr val="322F25"/>
              </a:solidFill>
              <a:latin typeface="Overpass Light"/>
              <a:ea typeface="Overpass Light"/>
              <a:cs typeface="Overpass Light"/>
              <a:sym typeface="Overpass Light"/>
            </a:endParaRPr>
          </a:p>
          <a:p>
            <a:pPr algn="l">
              <a:lnSpc>
                <a:spcPts val="2520"/>
              </a:lnSpc>
              <a:spcBef>
                <a:spcPct val="0"/>
              </a:spcBef>
            </a:pPr>
            <a:endParaRPr lang="en-US" sz="2400" spc="-26" dirty="0">
              <a:solidFill>
                <a:srgbClr val="322F25"/>
              </a:solidFill>
              <a:latin typeface="Overpass Light"/>
              <a:ea typeface="Overpass Light"/>
              <a:cs typeface="Overpass Light"/>
              <a:sym typeface="Overpass Light"/>
            </a:endParaRPr>
          </a:p>
        </p:txBody>
      </p:sp>
      <p:sp>
        <p:nvSpPr>
          <p:cNvPr id="12" name="TextBox 5">
            <a:extLst>
              <a:ext uri="{FF2B5EF4-FFF2-40B4-BE49-F238E27FC236}">
                <a16:creationId xmlns:a16="http://schemas.microsoft.com/office/drawing/2014/main" id="{F1DEE3F5-EF77-49B8-958B-BE4A7828070A}"/>
              </a:ext>
            </a:extLst>
          </p:cNvPr>
          <p:cNvSpPr txBox="1"/>
          <p:nvPr/>
        </p:nvSpPr>
        <p:spPr>
          <a:xfrm>
            <a:off x="609600" y="4457700"/>
            <a:ext cx="7543800" cy="2244204"/>
          </a:xfrm>
          <a:prstGeom prst="rect">
            <a:avLst/>
          </a:prstGeom>
        </p:spPr>
        <p:txBody>
          <a:bodyPr wrap="square" lIns="0" tIns="0" rIns="0" bIns="0" rtlCol="0" anchor="t">
            <a:spAutoFit/>
          </a:bodyPr>
          <a:lstStyle/>
          <a:p>
            <a:pPr algn="l">
              <a:lnSpc>
                <a:spcPts val="2520"/>
              </a:lnSpc>
              <a:spcBef>
                <a:spcPct val="0"/>
              </a:spcBef>
            </a:pPr>
            <a:r>
              <a:rPr lang="en-US" sz="2400" b="1" spc="-26" dirty="0">
                <a:solidFill>
                  <a:srgbClr val="322F25"/>
                </a:solidFill>
                <a:latin typeface="Overpass Light"/>
                <a:ea typeface="Overpass Light"/>
                <a:cs typeface="Overpass Light"/>
                <a:sym typeface="Overpass Light"/>
              </a:rPr>
              <a:t>Annual Ethics Workshop</a:t>
            </a:r>
          </a:p>
          <a:p>
            <a:pPr marL="285750" indent="-285750" algn="l">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Going the Distance – From Hospital to Home: The Ethical Complexities of Discharge. </a:t>
            </a:r>
          </a:p>
          <a:p>
            <a:pPr marL="285750" indent="-285750" algn="l">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In person speakers, case study review in groups, panel discussion. </a:t>
            </a:r>
          </a:p>
          <a:p>
            <a:pPr marL="285750" indent="-285750" algn="l">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Plan for next year.</a:t>
            </a:r>
          </a:p>
          <a:p>
            <a:pPr algn="l">
              <a:lnSpc>
                <a:spcPts val="2520"/>
              </a:lnSpc>
              <a:spcBef>
                <a:spcPct val="0"/>
              </a:spcBef>
            </a:pPr>
            <a:endParaRPr lang="en-US" sz="2400" spc="-26" dirty="0">
              <a:solidFill>
                <a:srgbClr val="322F25"/>
              </a:solidFill>
              <a:latin typeface="Overpass Light"/>
              <a:ea typeface="Overpass Light"/>
              <a:cs typeface="Overpass Light"/>
              <a:sym typeface="Overpass Light"/>
            </a:endParaRPr>
          </a:p>
        </p:txBody>
      </p:sp>
      <p:sp>
        <p:nvSpPr>
          <p:cNvPr id="13" name="TextBox 5">
            <a:extLst>
              <a:ext uri="{FF2B5EF4-FFF2-40B4-BE49-F238E27FC236}">
                <a16:creationId xmlns:a16="http://schemas.microsoft.com/office/drawing/2014/main" id="{9DD7B201-40AC-4258-AA1D-B493DA4A4FA8}"/>
              </a:ext>
            </a:extLst>
          </p:cNvPr>
          <p:cNvSpPr txBox="1"/>
          <p:nvPr/>
        </p:nvSpPr>
        <p:spPr>
          <a:xfrm>
            <a:off x="577516" y="6946304"/>
            <a:ext cx="7543800" cy="1923604"/>
          </a:xfrm>
          <a:prstGeom prst="rect">
            <a:avLst/>
          </a:prstGeom>
        </p:spPr>
        <p:txBody>
          <a:bodyPr wrap="square" lIns="0" tIns="0" rIns="0" bIns="0" rtlCol="0" anchor="t">
            <a:spAutoFit/>
          </a:bodyPr>
          <a:lstStyle/>
          <a:p>
            <a:pPr algn="l">
              <a:lnSpc>
                <a:spcPts val="2520"/>
              </a:lnSpc>
              <a:spcBef>
                <a:spcPct val="0"/>
              </a:spcBef>
            </a:pPr>
            <a:r>
              <a:rPr lang="en-US" sz="2400" b="1" spc="-26" dirty="0">
                <a:solidFill>
                  <a:srgbClr val="322F25"/>
                </a:solidFill>
                <a:latin typeface="Overpass Light"/>
                <a:ea typeface="Overpass Light"/>
                <a:cs typeface="Overpass Light"/>
                <a:sym typeface="Overpass Light"/>
              </a:rPr>
              <a:t>Personalized Presentations</a:t>
            </a:r>
          </a:p>
          <a:p>
            <a:pPr marL="285750" indent="-285750" algn="l">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Common themes: moral distress, duty to care and dignity of risk, sexual expression in LTC, harm reduction.</a:t>
            </a:r>
          </a:p>
          <a:p>
            <a:pPr marL="285750" indent="-285750" algn="l">
              <a:lnSpc>
                <a:spcPts val="2520"/>
              </a:lnSpc>
              <a:spcBef>
                <a:spcPct val="0"/>
              </a:spcBef>
              <a:buFont typeface="Arial" panose="020B0604020202020204" pitchFamily="34" charset="0"/>
              <a:buChar char="•"/>
            </a:pPr>
            <a:r>
              <a:rPr lang="en-US" sz="2400" spc="-26" dirty="0">
                <a:solidFill>
                  <a:srgbClr val="322F25"/>
                </a:solidFill>
                <a:latin typeface="Overpass Light"/>
                <a:ea typeface="Overpass Light"/>
                <a:cs typeface="Overpass Light"/>
                <a:sym typeface="Overpass Light"/>
              </a:rPr>
              <a:t>Supporting Ethics Committees. </a:t>
            </a:r>
          </a:p>
          <a:p>
            <a:pPr algn="l">
              <a:lnSpc>
                <a:spcPts val="2520"/>
              </a:lnSpc>
              <a:spcBef>
                <a:spcPct val="0"/>
              </a:spcBef>
            </a:pPr>
            <a:endParaRPr lang="en-US" sz="2400" spc="-26" dirty="0">
              <a:solidFill>
                <a:srgbClr val="322F25"/>
              </a:solidFill>
              <a:latin typeface="Overpass Light"/>
              <a:ea typeface="Overpass Light"/>
              <a:cs typeface="Overpass Light"/>
              <a:sym typeface="Overpass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B4449"/>
        </a:solidFill>
        <a:effectLst/>
      </p:bgPr>
    </p:bg>
    <p:spTree>
      <p:nvGrpSpPr>
        <p:cNvPr id="1" name=""/>
        <p:cNvGrpSpPr/>
        <p:nvPr/>
      </p:nvGrpSpPr>
      <p:grpSpPr>
        <a:xfrm>
          <a:off x="0" y="0"/>
          <a:ext cx="0" cy="0"/>
          <a:chOff x="0" y="0"/>
          <a:chExt cx="0" cy="0"/>
        </a:xfrm>
      </p:grpSpPr>
      <p:pic>
        <p:nvPicPr>
          <p:cNvPr id="5122" name="Picture 2" descr="KIT - ITAS - Topics - Visions and ethics">
            <a:extLst>
              <a:ext uri="{FF2B5EF4-FFF2-40B4-BE49-F238E27FC236}">
                <a16:creationId xmlns:a16="http://schemas.microsoft.com/office/drawing/2014/main" id="{B34D498A-11A4-4502-94F7-08C7DF931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0681" y="1087955"/>
            <a:ext cx="5819775" cy="34047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2"/>
          <p:cNvSpPr txBox="1"/>
          <p:nvPr/>
        </p:nvSpPr>
        <p:spPr>
          <a:xfrm>
            <a:off x="2976633" y="3382964"/>
            <a:ext cx="10090759" cy="1253869"/>
          </a:xfrm>
          <a:prstGeom prst="rect">
            <a:avLst/>
          </a:prstGeom>
        </p:spPr>
        <p:txBody>
          <a:bodyPr lIns="0" tIns="0" rIns="0" bIns="0" rtlCol="0" anchor="t">
            <a:spAutoFit/>
          </a:bodyPr>
          <a:lstStyle/>
          <a:p>
            <a:pPr algn="l">
              <a:lnSpc>
                <a:spcPts val="9680"/>
              </a:lnSpc>
            </a:pPr>
            <a:r>
              <a:rPr lang="en-US" sz="8800" dirty="0">
                <a:solidFill>
                  <a:srgbClr val="FBE1C9"/>
                </a:solidFill>
                <a:latin typeface="Cormorant Garamond"/>
                <a:ea typeface="Cormorant Garamond"/>
                <a:cs typeface="Cormorant Garamond"/>
                <a:sym typeface="Cormorant Garamond"/>
              </a:rPr>
              <a:t>Take Away</a:t>
            </a:r>
          </a:p>
        </p:txBody>
      </p:sp>
      <p:grpSp>
        <p:nvGrpSpPr>
          <p:cNvPr id="3" name="Group 3"/>
          <p:cNvGrpSpPr/>
          <p:nvPr/>
        </p:nvGrpSpPr>
        <p:grpSpPr>
          <a:xfrm>
            <a:off x="5626605" y="5522035"/>
            <a:ext cx="6565395" cy="2103073"/>
            <a:chOff x="0" y="-95249"/>
            <a:chExt cx="4331839" cy="2804098"/>
          </a:xfrm>
        </p:grpSpPr>
        <p:sp>
          <p:nvSpPr>
            <p:cNvPr id="4" name="TextBox 4"/>
            <p:cNvSpPr txBox="1"/>
            <p:nvPr/>
          </p:nvSpPr>
          <p:spPr>
            <a:xfrm>
              <a:off x="0" y="1032919"/>
              <a:ext cx="4331839" cy="1675930"/>
            </a:xfrm>
            <a:prstGeom prst="rect">
              <a:avLst/>
            </a:prstGeom>
          </p:spPr>
          <p:txBody>
            <a:bodyPr lIns="0" tIns="0" rIns="0" bIns="0" rtlCol="0" anchor="t">
              <a:spAutoFit/>
            </a:bodyPr>
            <a:lstStyle/>
            <a:p>
              <a:pPr marL="285750" indent="-285750" algn="l">
                <a:lnSpc>
                  <a:spcPts val="2520"/>
                </a:lnSpc>
                <a:spcBef>
                  <a:spcPct val="0"/>
                </a:spcBef>
                <a:buFont typeface="Arial" panose="020B0604020202020204" pitchFamily="34" charset="0"/>
                <a:buChar char="•"/>
              </a:pPr>
              <a:r>
                <a:rPr lang="en-US" sz="1800" spc="-27" dirty="0">
                  <a:solidFill>
                    <a:srgbClr val="FBE1C9"/>
                  </a:solidFill>
                  <a:latin typeface="Overpass Light"/>
                  <a:ea typeface="Overpass Light"/>
                  <a:cs typeface="Overpass Light"/>
                  <a:sym typeface="Overpass Light"/>
                </a:rPr>
                <a:t>Struggling to determine the right course of action.</a:t>
              </a:r>
            </a:p>
            <a:p>
              <a:pPr marL="285750" indent="-285750" algn="l">
                <a:lnSpc>
                  <a:spcPts val="2520"/>
                </a:lnSpc>
                <a:spcBef>
                  <a:spcPct val="0"/>
                </a:spcBef>
                <a:buFont typeface="Arial" panose="020B0604020202020204" pitchFamily="34" charset="0"/>
                <a:buChar char="•"/>
              </a:pPr>
              <a:r>
                <a:rPr lang="en-US" spc="-27" dirty="0">
                  <a:solidFill>
                    <a:srgbClr val="FBE1C9"/>
                  </a:solidFill>
                  <a:latin typeface="Overpass Light"/>
                  <a:ea typeface="Overpass Light"/>
                  <a:cs typeface="Overpass Light"/>
                  <a:sym typeface="Overpass Light"/>
                </a:rPr>
                <a:t>Asking a “should” question.</a:t>
              </a:r>
            </a:p>
            <a:p>
              <a:pPr marL="285750" indent="-285750" algn="l">
                <a:lnSpc>
                  <a:spcPts val="2520"/>
                </a:lnSpc>
                <a:spcBef>
                  <a:spcPct val="0"/>
                </a:spcBef>
                <a:buFont typeface="Arial" panose="020B0604020202020204" pitchFamily="34" charset="0"/>
                <a:buChar char="•"/>
              </a:pPr>
              <a:r>
                <a:rPr lang="en-US" sz="1800" spc="-27" dirty="0">
                  <a:solidFill>
                    <a:srgbClr val="FBE1C9"/>
                  </a:solidFill>
                  <a:latin typeface="Overpass Light"/>
                  <a:ea typeface="Overpass Light"/>
                  <a:cs typeface="Overpass Light"/>
                  <a:sym typeface="Overpass Light"/>
                </a:rPr>
                <a:t>Feeling that there is conflict in values or beliefs.</a:t>
              </a:r>
            </a:p>
            <a:p>
              <a:pPr marL="285750" indent="-285750" algn="l">
                <a:lnSpc>
                  <a:spcPts val="2520"/>
                </a:lnSpc>
                <a:spcBef>
                  <a:spcPct val="0"/>
                </a:spcBef>
                <a:buFont typeface="Arial" panose="020B0604020202020204" pitchFamily="34" charset="0"/>
                <a:buChar char="•"/>
              </a:pPr>
              <a:r>
                <a:rPr lang="en-US" spc="-27" dirty="0">
                  <a:solidFill>
                    <a:srgbClr val="FBE1C9"/>
                  </a:solidFill>
                  <a:latin typeface="Overpass Light"/>
                  <a:ea typeface="Overpass Light"/>
                  <a:cs typeface="Overpass Light"/>
                  <a:sym typeface="Overpass Light"/>
                </a:rPr>
                <a:t>Feeling uncomfortable with a decided course of action. </a:t>
              </a:r>
              <a:endParaRPr lang="en-US" sz="1800" spc="-27" dirty="0">
                <a:solidFill>
                  <a:srgbClr val="FBE1C9"/>
                </a:solidFill>
                <a:latin typeface="Overpass Light"/>
                <a:ea typeface="Overpass Light"/>
                <a:cs typeface="Overpass Light"/>
                <a:sym typeface="Overpass Light"/>
              </a:endParaRPr>
            </a:p>
          </p:txBody>
        </p:sp>
        <p:sp>
          <p:nvSpPr>
            <p:cNvPr id="5" name="TextBox 5"/>
            <p:cNvSpPr txBox="1"/>
            <p:nvPr/>
          </p:nvSpPr>
          <p:spPr>
            <a:xfrm>
              <a:off x="0" y="-95249"/>
              <a:ext cx="4331839" cy="494752"/>
            </a:xfrm>
            <a:prstGeom prst="rect">
              <a:avLst/>
            </a:prstGeom>
          </p:spPr>
          <p:txBody>
            <a:bodyPr lIns="0" tIns="0" rIns="0" bIns="0" rtlCol="0" anchor="t">
              <a:spAutoFit/>
            </a:bodyPr>
            <a:lstStyle/>
            <a:p>
              <a:pPr algn="l">
                <a:lnSpc>
                  <a:spcPts val="3119"/>
                </a:lnSpc>
              </a:pPr>
              <a:r>
                <a:rPr lang="en-US" sz="2399" spc="-35" dirty="0">
                  <a:solidFill>
                    <a:srgbClr val="FBE1C9"/>
                  </a:solidFill>
                  <a:latin typeface="Overpass Light"/>
                  <a:ea typeface="Overpass Light"/>
                  <a:cs typeface="Overpass Light"/>
                  <a:sym typeface="Overpass Light"/>
                </a:rPr>
                <a:t>If you are….</a:t>
              </a:r>
            </a:p>
          </p:txBody>
        </p:sp>
      </p:grpSp>
      <p:sp>
        <p:nvSpPr>
          <p:cNvPr id="15" name="Freeform 15"/>
          <p:cNvSpPr/>
          <p:nvPr/>
        </p:nvSpPr>
        <p:spPr>
          <a:xfrm>
            <a:off x="16196913" y="385488"/>
            <a:ext cx="3603908" cy="4176293"/>
          </a:xfrm>
          <a:custGeom>
            <a:avLst/>
            <a:gdLst/>
            <a:ahLst/>
            <a:cxnLst/>
            <a:rect l="l" t="t" r="r" b="b"/>
            <a:pathLst>
              <a:path w="3603908" h="4176293">
                <a:moveTo>
                  <a:pt x="0" y="0"/>
                </a:moveTo>
                <a:lnTo>
                  <a:pt x="3603908" y="0"/>
                </a:lnTo>
                <a:lnTo>
                  <a:pt x="3603908" y="4176293"/>
                </a:lnTo>
                <a:lnTo>
                  <a:pt x="0" y="4176293"/>
                </a:lnTo>
                <a:lnTo>
                  <a:pt x="0" y="0"/>
                </a:lnTo>
                <a:close/>
              </a:path>
            </a:pathLst>
          </a:custGeom>
          <a:blipFill>
            <a:blip r:embed="rId3"/>
            <a:stretch>
              <a:fillRect/>
            </a:stretch>
          </a:blipFill>
        </p:spPr>
      </p:sp>
      <p:sp>
        <p:nvSpPr>
          <p:cNvPr id="16" name="Freeform 16"/>
          <p:cNvSpPr/>
          <p:nvPr/>
        </p:nvSpPr>
        <p:spPr>
          <a:xfrm>
            <a:off x="14482513" y="1145000"/>
            <a:ext cx="2459504" cy="2370759"/>
          </a:xfrm>
          <a:custGeom>
            <a:avLst/>
            <a:gdLst/>
            <a:ahLst/>
            <a:cxnLst/>
            <a:rect l="l" t="t" r="r" b="b"/>
            <a:pathLst>
              <a:path w="2459504" h="2370759">
                <a:moveTo>
                  <a:pt x="0" y="0"/>
                </a:moveTo>
                <a:lnTo>
                  <a:pt x="2459504" y="0"/>
                </a:lnTo>
                <a:lnTo>
                  <a:pt x="2459504" y="2370760"/>
                </a:lnTo>
                <a:lnTo>
                  <a:pt x="0" y="2370760"/>
                </a:lnTo>
                <a:lnTo>
                  <a:pt x="0" y="0"/>
                </a:lnTo>
                <a:close/>
              </a:path>
            </a:pathLst>
          </a:custGeom>
          <a:blipFill>
            <a:blip r:embed="rId4"/>
            <a:stretch>
              <a:fillRect/>
            </a:stretch>
          </a:blipFill>
        </p:spPr>
      </p:sp>
      <p:sp>
        <p:nvSpPr>
          <p:cNvPr id="17" name="Freeform 17"/>
          <p:cNvSpPr/>
          <p:nvPr/>
        </p:nvSpPr>
        <p:spPr>
          <a:xfrm>
            <a:off x="-872315" y="3382964"/>
            <a:ext cx="3067351" cy="2210509"/>
          </a:xfrm>
          <a:custGeom>
            <a:avLst/>
            <a:gdLst/>
            <a:ahLst/>
            <a:cxnLst/>
            <a:rect l="l" t="t" r="r" b="b"/>
            <a:pathLst>
              <a:path w="3067351" h="2210509">
                <a:moveTo>
                  <a:pt x="0" y="0"/>
                </a:moveTo>
                <a:lnTo>
                  <a:pt x="3067350" y="0"/>
                </a:lnTo>
                <a:lnTo>
                  <a:pt x="3067350" y="2210508"/>
                </a:lnTo>
                <a:lnTo>
                  <a:pt x="0" y="2210508"/>
                </a:lnTo>
                <a:lnTo>
                  <a:pt x="0" y="0"/>
                </a:lnTo>
                <a:close/>
              </a:path>
            </a:pathLst>
          </a:custGeom>
          <a:blipFill>
            <a:blip r:embed="rId5"/>
            <a:stretch>
              <a:fillRect/>
            </a:stretch>
          </a:blipFill>
        </p:spPr>
      </p:sp>
      <p:sp>
        <p:nvSpPr>
          <p:cNvPr id="20" name="TextBox 5">
            <a:extLst>
              <a:ext uri="{FF2B5EF4-FFF2-40B4-BE49-F238E27FC236}">
                <a16:creationId xmlns:a16="http://schemas.microsoft.com/office/drawing/2014/main" id="{4D5A12BB-4040-4BDB-8B36-F1E1BC267062}"/>
              </a:ext>
            </a:extLst>
          </p:cNvPr>
          <p:cNvSpPr txBox="1"/>
          <p:nvPr/>
        </p:nvSpPr>
        <p:spPr>
          <a:xfrm>
            <a:off x="5626604" y="8100170"/>
            <a:ext cx="6565395" cy="371064"/>
          </a:xfrm>
          <a:prstGeom prst="rect">
            <a:avLst/>
          </a:prstGeom>
        </p:spPr>
        <p:txBody>
          <a:bodyPr lIns="0" tIns="0" rIns="0" bIns="0" rtlCol="0" anchor="t">
            <a:spAutoFit/>
          </a:bodyPr>
          <a:lstStyle/>
          <a:p>
            <a:pPr algn="l">
              <a:lnSpc>
                <a:spcPts val="3119"/>
              </a:lnSpc>
            </a:pPr>
            <a:r>
              <a:rPr lang="en-US" sz="2399" spc="-35" dirty="0">
                <a:solidFill>
                  <a:srgbClr val="FBE1C9"/>
                </a:solidFill>
                <a:latin typeface="Overpass Light"/>
                <a:ea typeface="Overpass Light"/>
                <a:cs typeface="Overpass Light"/>
                <a:sym typeface="Overpass Light"/>
              </a:rPr>
              <a:t>Reach out to…..</a:t>
            </a:r>
          </a:p>
        </p:txBody>
      </p:sp>
      <p:pic>
        <p:nvPicPr>
          <p:cNvPr id="5124" name="Picture 4" descr="A Salute to Ethics | Calhoun Companies">
            <a:extLst>
              <a:ext uri="{FF2B5EF4-FFF2-40B4-BE49-F238E27FC236}">
                <a16:creationId xmlns:a16="http://schemas.microsoft.com/office/drawing/2014/main" id="{9E604B4E-C838-4AF5-AA31-33FF80DBDA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6604" y="8729557"/>
            <a:ext cx="2674681" cy="12537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1C9"/>
        </a:solidFill>
        <a:effectLst/>
      </p:bgPr>
    </p:bg>
    <p:spTree>
      <p:nvGrpSpPr>
        <p:cNvPr id="1" name=""/>
        <p:cNvGrpSpPr/>
        <p:nvPr/>
      </p:nvGrpSpPr>
      <p:grpSpPr>
        <a:xfrm>
          <a:off x="0" y="0"/>
          <a:ext cx="0" cy="0"/>
          <a:chOff x="0" y="0"/>
          <a:chExt cx="0" cy="0"/>
        </a:xfrm>
      </p:grpSpPr>
      <p:sp>
        <p:nvSpPr>
          <p:cNvPr id="2" name="TextBox 2"/>
          <p:cNvSpPr txBox="1"/>
          <p:nvPr/>
        </p:nvSpPr>
        <p:spPr>
          <a:xfrm>
            <a:off x="1028700" y="1123950"/>
            <a:ext cx="7810500" cy="2337371"/>
          </a:xfrm>
          <a:prstGeom prst="rect">
            <a:avLst/>
          </a:prstGeom>
        </p:spPr>
        <p:txBody>
          <a:bodyPr wrap="square" lIns="0" tIns="0" rIns="0" bIns="0" rtlCol="0" anchor="t">
            <a:spAutoFit/>
          </a:bodyPr>
          <a:lstStyle/>
          <a:p>
            <a:pPr algn="l">
              <a:lnSpc>
                <a:spcPts val="9680"/>
              </a:lnSpc>
            </a:pPr>
            <a:r>
              <a:rPr lang="en-US" sz="8800" dirty="0">
                <a:solidFill>
                  <a:srgbClr val="1E1E1E"/>
                </a:solidFill>
                <a:latin typeface="Cormorant Garamond"/>
                <a:ea typeface="Cormorant Garamond"/>
                <a:cs typeface="Cormorant Garamond"/>
                <a:sym typeface="Cormorant Garamond"/>
              </a:rPr>
              <a:t>Thank you!</a:t>
            </a:r>
          </a:p>
          <a:p>
            <a:pPr algn="l">
              <a:lnSpc>
                <a:spcPts val="9680"/>
              </a:lnSpc>
            </a:pPr>
            <a:r>
              <a:rPr lang="en-US" sz="4400" dirty="0">
                <a:solidFill>
                  <a:srgbClr val="1E1E1E"/>
                </a:solidFill>
                <a:latin typeface="Cormorant Garamond"/>
                <a:ea typeface="Cormorant Garamond"/>
                <a:cs typeface="Cormorant Garamond"/>
                <a:sym typeface="Cormorant Garamond"/>
              </a:rPr>
              <a:t>Questions, Comments, Feedback</a:t>
            </a:r>
          </a:p>
        </p:txBody>
      </p:sp>
      <p:grpSp>
        <p:nvGrpSpPr>
          <p:cNvPr id="4" name="Group 4"/>
          <p:cNvGrpSpPr/>
          <p:nvPr/>
        </p:nvGrpSpPr>
        <p:grpSpPr>
          <a:xfrm>
            <a:off x="1028700" y="4305300"/>
            <a:ext cx="5058334" cy="4300653"/>
            <a:chOff x="0" y="0"/>
            <a:chExt cx="6744446" cy="5734204"/>
          </a:xfrm>
        </p:grpSpPr>
        <p:sp>
          <p:nvSpPr>
            <p:cNvPr id="5" name="TextBox 5"/>
            <p:cNvSpPr txBox="1"/>
            <p:nvPr/>
          </p:nvSpPr>
          <p:spPr>
            <a:xfrm>
              <a:off x="0" y="0"/>
              <a:ext cx="6744446" cy="649466"/>
            </a:xfrm>
            <a:prstGeom prst="rect">
              <a:avLst/>
            </a:prstGeom>
          </p:spPr>
          <p:txBody>
            <a:bodyPr lIns="0" tIns="0" rIns="0" bIns="0" rtlCol="0" anchor="t">
              <a:spAutoFit/>
            </a:bodyPr>
            <a:lstStyle/>
            <a:p>
              <a:pPr algn="l">
                <a:lnSpc>
                  <a:spcPts val="3839"/>
                </a:lnSpc>
              </a:pPr>
              <a:r>
                <a:rPr lang="en-US" sz="3199" b="1" spc="-47" dirty="0">
                  <a:solidFill>
                    <a:srgbClr val="1E1E1E"/>
                  </a:solidFill>
                  <a:latin typeface="Cormorant Garamond Medium"/>
                  <a:ea typeface="Cormorant Garamond Medium"/>
                  <a:cs typeface="Cormorant Garamond Medium"/>
                  <a:sym typeface="Cormorant Garamond Medium"/>
                </a:rPr>
                <a:t>Cara Corvino RNBN </a:t>
              </a:r>
              <a:r>
                <a:rPr lang="en-US" sz="3199" b="1" spc="-47" dirty="0" err="1">
                  <a:solidFill>
                    <a:srgbClr val="1E1E1E"/>
                  </a:solidFill>
                  <a:latin typeface="Cormorant Garamond Medium"/>
                  <a:ea typeface="Cormorant Garamond Medium"/>
                  <a:cs typeface="Cormorant Garamond Medium"/>
                  <a:sym typeface="Cormorant Garamond Medium"/>
                </a:rPr>
                <a:t>MHSc</a:t>
              </a:r>
              <a:endParaRPr lang="en-US" sz="3199" b="1" spc="-47" dirty="0">
                <a:solidFill>
                  <a:srgbClr val="1E1E1E"/>
                </a:solidFill>
                <a:latin typeface="Cormorant Garamond Medium"/>
                <a:ea typeface="Cormorant Garamond Medium"/>
                <a:cs typeface="Cormorant Garamond Medium"/>
                <a:sym typeface="Cormorant Garamond Medium"/>
              </a:endParaRPr>
            </a:p>
          </p:txBody>
        </p:sp>
        <p:sp>
          <p:nvSpPr>
            <p:cNvPr id="6" name="TextBox 6"/>
            <p:cNvSpPr txBox="1"/>
            <p:nvPr/>
          </p:nvSpPr>
          <p:spPr>
            <a:xfrm>
              <a:off x="0" y="716141"/>
              <a:ext cx="6744446" cy="401648"/>
            </a:xfrm>
            <a:prstGeom prst="rect">
              <a:avLst/>
            </a:prstGeom>
          </p:spPr>
          <p:txBody>
            <a:bodyPr lIns="0" tIns="0" rIns="0" bIns="0" rtlCol="0" anchor="t">
              <a:spAutoFit/>
            </a:bodyPr>
            <a:lstStyle/>
            <a:p>
              <a:pPr algn="l">
                <a:lnSpc>
                  <a:spcPts val="2520"/>
                </a:lnSpc>
                <a:spcBef>
                  <a:spcPct val="0"/>
                </a:spcBef>
              </a:pPr>
              <a:r>
                <a:rPr lang="en-US" sz="2000" b="1" spc="-27" dirty="0">
                  <a:solidFill>
                    <a:srgbClr val="1E1E1E"/>
                  </a:solidFill>
                  <a:latin typeface="Overpass Light"/>
                  <a:ea typeface="Overpass Light"/>
                  <a:cs typeface="Overpass Light"/>
                  <a:sym typeface="Overpass Light"/>
                </a:rPr>
                <a:t>Shared Health, Provincial Ethics Lead</a:t>
              </a:r>
            </a:p>
          </p:txBody>
        </p:sp>
        <p:sp>
          <p:nvSpPr>
            <p:cNvPr id="7" name="TextBox 7"/>
            <p:cNvSpPr txBox="1"/>
            <p:nvPr/>
          </p:nvSpPr>
          <p:spPr>
            <a:xfrm>
              <a:off x="0" y="2312268"/>
              <a:ext cx="6744446" cy="649466"/>
            </a:xfrm>
            <a:prstGeom prst="rect">
              <a:avLst/>
            </a:prstGeom>
          </p:spPr>
          <p:txBody>
            <a:bodyPr lIns="0" tIns="0" rIns="0" bIns="0" rtlCol="0" anchor="t">
              <a:spAutoFit/>
            </a:bodyPr>
            <a:lstStyle/>
            <a:p>
              <a:pPr algn="l">
                <a:lnSpc>
                  <a:spcPts val="3839"/>
                </a:lnSpc>
              </a:pPr>
              <a:r>
                <a:rPr lang="en-US" sz="3199" b="1" spc="-47" dirty="0">
                  <a:solidFill>
                    <a:srgbClr val="1E1E1E"/>
                  </a:solidFill>
                  <a:latin typeface="Cormorant Garamond Medium"/>
                  <a:ea typeface="Cormorant Garamond Medium"/>
                  <a:cs typeface="Cormorant Garamond Medium"/>
                  <a:sym typeface="Cormorant Garamond Medium"/>
                </a:rPr>
                <a:t>Email</a:t>
              </a:r>
            </a:p>
          </p:txBody>
        </p:sp>
        <p:sp>
          <p:nvSpPr>
            <p:cNvPr id="8" name="TextBox 8"/>
            <p:cNvSpPr txBox="1"/>
            <p:nvPr/>
          </p:nvSpPr>
          <p:spPr>
            <a:xfrm>
              <a:off x="0" y="3028409"/>
              <a:ext cx="6744446" cy="427468"/>
            </a:xfrm>
            <a:prstGeom prst="rect">
              <a:avLst/>
            </a:prstGeom>
          </p:spPr>
          <p:txBody>
            <a:bodyPr lIns="0" tIns="0" rIns="0" bIns="0" rtlCol="0" anchor="t">
              <a:spAutoFit/>
            </a:bodyPr>
            <a:lstStyle/>
            <a:p>
              <a:pPr algn="l">
                <a:lnSpc>
                  <a:spcPts val="2520"/>
                </a:lnSpc>
                <a:spcBef>
                  <a:spcPct val="0"/>
                </a:spcBef>
              </a:pPr>
              <a:r>
                <a:rPr lang="en-US" sz="2400" b="1" spc="-27" dirty="0">
                  <a:solidFill>
                    <a:srgbClr val="1E1E1E"/>
                  </a:solidFill>
                  <a:latin typeface="Overpass Light"/>
                  <a:ea typeface="Overpass Light"/>
                  <a:cs typeface="Overpass Light"/>
                  <a:sym typeface="Overpass Light"/>
                </a:rPr>
                <a:t>ccorvino@sharedhealthmb.ca</a:t>
              </a:r>
            </a:p>
          </p:txBody>
        </p:sp>
        <p:sp>
          <p:nvSpPr>
            <p:cNvPr id="9" name="TextBox 9"/>
            <p:cNvSpPr txBox="1"/>
            <p:nvPr/>
          </p:nvSpPr>
          <p:spPr>
            <a:xfrm>
              <a:off x="0" y="4624536"/>
              <a:ext cx="6744446" cy="649466"/>
            </a:xfrm>
            <a:prstGeom prst="rect">
              <a:avLst/>
            </a:prstGeom>
          </p:spPr>
          <p:txBody>
            <a:bodyPr lIns="0" tIns="0" rIns="0" bIns="0" rtlCol="0" anchor="t">
              <a:spAutoFit/>
            </a:bodyPr>
            <a:lstStyle/>
            <a:p>
              <a:pPr algn="l">
                <a:lnSpc>
                  <a:spcPts val="3839"/>
                </a:lnSpc>
              </a:pPr>
              <a:r>
                <a:rPr lang="en-US" sz="3199" b="1" spc="-47">
                  <a:solidFill>
                    <a:srgbClr val="1E1E1E"/>
                  </a:solidFill>
                  <a:latin typeface="Cormorant Garamond Medium"/>
                  <a:ea typeface="Cormorant Garamond Medium"/>
                  <a:cs typeface="Cormorant Garamond Medium"/>
                  <a:sym typeface="Cormorant Garamond Medium"/>
                </a:rPr>
                <a:t>Phone number</a:t>
              </a:r>
            </a:p>
          </p:txBody>
        </p:sp>
        <p:sp>
          <p:nvSpPr>
            <p:cNvPr id="10" name="TextBox 10"/>
            <p:cNvSpPr txBox="1"/>
            <p:nvPr/>
          </p:nvSpPr>
          <p:spPr>
            <a:xfrm>
              <a:off x="0" y="5340677"/>
              <a:ext cx="6744446" cy="393527"/>
            </a:xfrm>
            <a:prstGeom prst="rect">
              <a:avLst/>
            </a:prstGeom>
          </p:spPr>
          <p:txBody>
            <a:bodyPr lIns="0" tIns="0" rIns="0" bIns="0" rtlCol="0" anchor="t">
              <a:spAutoFit/>
            </a:bodyPr>
            <a:lstStyle/>
            <a:p>
              <a:pPr algn="l">
                <a:lnSpc>
                  <a:spcPts val="2520"/>
                </a:lnSpc>
                <a:spcBef>
                  <a:spcPct val="0"/>
                </a:spcBef>
              </a:pPr>
              <a:r>
                <a:rPr lang="en-US" spc="-27" dirty="0">
                  <a:solidFill>
                    <a:srgbClr val="1E1E1E"/>
                  </a:solidFill>
                  <a:latin typeface="Overpass Light"/>
                  <a:ea typeface="Overpass Light"/>
                  <a:cs typeface="Overpass Light"/>
                  <a:sym typeface="Overpass Light"/>
                </a:rPr>
                <a:t>431-323-8082</a:t>
              </a:r>
              <a:endParaRPr lang="en-US" sz="1800" spc="-27" dirty="0">
                <a:solidFill>
                  <a:srgbClr val="1E1E1E"/>
                </a:solidFill>
                <a:latin typeface="Overpass Light"/>
                <a:ea typeface="Overpass Light"/>
                <a:cs typeface="Overpass Light"/>
                <a:sym typeface="Overpass Light"/>
              </a:endParaRPr>
            </a:p>
          </p:txBody>
        </p:sp>
      </p:grpSp>
      <p:sp>
        <p:nvSpPr>
          <p:cNvPr id="14" name="Freeform 14"/>
          <p:cNvSpPr/>
          <p:nvPr/>
        </p:nvSpPr>
        <p:spPr>
          <a:xfrm rot="-5400000">
            <a:off x="6735139" y="1748669"/>
            <a:ext cx="11116884" cy="6603962"/>
          </a:xfrm>
          <a:custGeom>
            <a:avLst/>
            <a:gdLst/>
            <a:ahLst/>
            <a:cxnLst/>
            <a:rect l="l" t="t" r="r" b="b"/>
            <a:pathLst>
              <a:path w="11116884" h="6603962">
                <a:moveTo>
                  <a:pt x="0" y="0"/>
                </a:moveTo>
                <a:lnTo>
                  <a:pt x="11116885" y="0"/>
                </a:lnTo>
                <a:lnTo>
                  <a:pt x="11116885" y="6603962"/>
                </a:lnTo>
                <a:lnTo>
                  <a:pt x="0" y="6603962"/>
                </a:lnTo>
                <a:lnTo>
                  <a:pt x="0" y="0"/>
                </a:lnTo>
                <a:close/>
              </a:path>
            </a:pathLst>
          </a:custGeom>
          <a:blipFill>
            <a:blip r:embed="rId2"/>
            <a:stretch>
              <a:fillRect r="-2802"/>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4449"/>
        </a:solidFill>
        <a:effectLst/>
      </p:bgPr>
    </p:bg>
    <p:spTree>
      <p:nvGrpSpPr>
        <p:cNvPr id="1" name=""/>
        <p:cNvGrpSpPr/>
        <p:nvPr/>
      </p:nvGrpSpPr>
      <p:grpSpPr>
        <a:xfrm>
          <a:off x="0" y="0"/>
          <a:ext cx="0" cy="0"/>
          <a:chOff x="0" y="0"/>
          <a:chExt cx="0" cy="0"/>
        </a:xfrm>
      </p:grpSpPr>
      <p:sp>
        <p:nvSpPr>
          <p:cNvPr id="2" name="TextBox 2"/>
          <p:cNvSpPr txBox="1"/>
          <p:nvPr/>
        </p:nvSpPr>
        <p:spPr>
          <a:xfrm>
            <a:off x="1036617" y="3853673"/>
            <a:ext cx="10992541" cy="973985"/>
          </a:xfrm>
          <a:prstGeom prst="rect">
            <a:avLst/>
          </a:prstGeom>
        </p:spPr>
        <p:txBody>
          <a:bodyPr lIns="0" tIns="0" rIns="0" bIns="0" rtlCol="0" anchor="t">
            <a:spAutoFit/>
          </a:bodyPr>
          <a:lstStyle/>
          <a:p>
            <a:pPr algn="l">
              <a:lnSpc>
                <a:spcPts val="7679"/>
              </a:lnSpc>
            </a:pPr>
            <a:r>
              <a:rPr lang="en-US" sz="6399" dirty="0">
                <a:solidFill>
                  <a:srgbClr val="FBE1C9"/>
                </a:solidFill>
                <a:latin typeface="Cormorant Garamond Light"/>
                <a:ea typeface="Cormorant Garamond Light"/>
                <a:cs typeface="Cormorant Garamond Light"/>
                <a:sym typeface="Cormorant Garamond Light"/>
              </a:rPr>
              <a:t>Overview </a:t>
            </a:r>
          </a:p>
        </p:txBody>
      </p:sp>
      <p:sp>
        <p:nvSpPr>
          <p:cNvPr id="8" name="Freeform 8"/>
          <p:cNvSpPr/>
          <p:nvPr/>
        </p:nvSpPr>
        <p:spPr>
          <a:xfrm>
            <a:off x="-676785" y="-1641762"/>
            <a:ext cx="3744452" cy="4315252"/>
          </a:xfrm>
          <a:custGeom>
            <a:avLst/>
            <a:gdLst/>
            <a:ahLst/>
            <a:cxnLst/>
            <a:rect l="l" t="t" r="r" b="b"/>
            <a:pathLst>
              <a:path w="3744452" h="4315252">
                <a:moveTo>
                  <a:pt x="0" y="0"/>
                </a:moveTo>
                <a:lnTo>
                  <a:pt x="3744452" y="0"/>
                </a:lnTo>
                <a:lnTo>
                  <a:pt x="3744452" y="4315253"/>
                </a:lnTo>
                <a:lnTo>
                  <a:pt x="0" y="4315253"/>
                </a:lnTo>
                <a:lnTo>
                  <a:pt x="0" y="0"/>
                </a:lnTo>
                <a:close/>
              </a:path>
            </a:pathLst>
          </a:custGeom>
          <a:blipFill>
            <a:blip r:embed="rId2"/>
            <a:stretch>
              <a:fillRect/>
            </a:stretch>
          </a:blipFill>
        </p:spPr>
      </p:sp>
      <p:sp>
        <p:nvSpPr>
          <p:cNvPr id="9" name="Freeform 9"/>
          <p:cNvSpPr/>
          <p:nvPr/>
        </p:nvSpPr>
        <p:spPr>
          <a:xfrm>
            <a:off x="139650" y="-2415219"/>
            <a:ext cx="5971417" cy="5858036"/>
          </a:xfrm>
          <a:custGeom>
            <a:avLst/>
            <a:gdLst/>
            <a:ahLst/>
            <a:cxnLst/>
            <a:rect l="l" t="t" r="r" b="b"/>
            <a:pathLst>
              <a:path w="5971417" h="5858036">
                <a:moveTo>
                  <a:pt x="0" y="0"/>
                </a:moveTo>
                <a:lnTo>
                  <a:pt x="5971417" y="0"/>
                </a:lnTo>
                <a:lnTo>
                  <a:pt x="5971417" y="5858036"/>
                </a:lnTo>
                <a:lnTo>
                  <a:pt x="0" y="5858036"/>
                </a:lnTo>
                <a:lnTo>
                  <a:pt x="0" y="0"/>
                </a:lnTo>
                <a:close/>
              </a:path>
            </a:pathLst>
          </a:custGeom>
          <a:blipFill>
            <a:blip r:embed="rId3"/>
            <a:stretch>
              <a:fillRect/>
            </a:stretch>
          </a:blipFill>
        </p:spPr>
      </p:sp>
      <p:sp>
        <p:nvSpPr>
          <p:cNvPr id="10" name="TextBox 2">
            <a:extLst>
              <a:ext uri="{FF2B5EF4-FFF2-40B4-BE49-F238E27FC236}">
                <a16:creationId xmlns:a16="http://schemas.microsoft.com/office/drawing/2014/main" id="{EB988EE0-B9F4-435F-B7D1-1ACCD7B7C531}"/>
              </a:ext>
            </a:extLst>
          </p:cNvPr>
          <p:cNvSpPr txBox="1"/>
          <p:nvPr/>
        </p:nvSpPr>
        <p:spPr>
          <a:xfrm>
            <a:off x="1064522" y="5238514"/>
            <a:ext cx="10992541" cy="4985980"/>
          </a:xfrm>
          <a:prstGeom prst="rect">
            <a:avLst/>
          </a:prstGeom>
        </p:spPr>
        <p:txBody>
          <a:bodyPr lIns="0" tIns="0" rIns="0" bIns="0" rtlCol="0" anchor="t">
            <a:spAutoFit/>
          </a:bodyPr>
          <a:lstStyle/>
          <a:p>
            <a:pPr marL="571500" indent="-571500" algn="l">
              <a:buFont typeface="Arial" panose="020B0604020202020204" pitchFamily="34" charset="0"/>
              <a:buChar char="•"/>
            </a:pPr>
            <a:r>
              <a:rPr lang="en-US" sz="3600" dirty="0">
                <a:solidFill>
                  <a:srgbClr val="FBE1C9"/>
                </a:solidFill>
                <a:latin typeface="Cormorant Garamond Light"/>
                <a:ea typeface="Cormorant Garamond Light"/>
                <a:cs typeface="Cormorant Garamond Light"/>
                <a:sym typeface="Cormorant Garamond Light"/>
              </a:rPr>
              <a:t>What is (and is not) Ethics </a:t>
            </a:r>
          </a:p>
          <a:p>
            <a:pPr marL="571500" indent="-571500" algn="l">
              <a:buFont typeface="Arial" panose="020B0604020202020204" pitchFamily="34" charset="0"/>
              <a:buChar char="•"/>
            </a:pPr>
            <a:r>
              <a:rPr lang="en-US" sz="3600" dirty="0">
                <a:solidFill>
                  <a:srgbClr val="FBE1C9"/>
                </a:solidFill>
                <a:latin typeface="Cormorant Garamond Light"/>
                <a:ea typeface="Cormorant Garamond Light"/>
                <a:cs typeface="Cormorant Garamond Light"/>
                <a:sym typeface="Cormorant Garamond Light"/>
              </a:rPr>
              <a:t>What does Ethics in Healthcare look like?</a:t>
            </a:r>
          </a:p>
          <a:p>
            <a:pPr marL="571500" indent="-571500" algn="l">
              <a:buFont typeface="Arial" panose="020B0604020202020204" pitchFamily="34" charset="0"/>
              <a:buChar char="•"/>
            </a:pPr>
            <a:r>
              <a:rPr lang="en-US" sz="3600" dirty="0">
                <a:solidFill>
                  <a:srgbClr val="FBE1C9"/>
                </a:solidFill>
                <a:latin typeface="Cormorant Garamond Light"/>
                <a:ea typeface="Cormorant Garamond Light"/>
                <a:cs typeface="Cormorant Garamond Light"/>
                <a:sym typeface="Cormorant Garamond Light"/>
              </a:rPr>
              <a:t>What is the Provincial Ethics Service?</a:t>
            </a:r>
          </a:p>
          <a:p>
            <a:pPr marL="571500" indent="-571500" algn="l">
              <a:buFont typeface="Arial" panose="020B0604020202020204" pitchFamily="34" charset="0"/>
              <a:buChar char="•"/>
            </a:pPr>
            <a:r>
              <a:rPr lang="en-US" sz="3600" dirty="0">
                <a:solidFill>
                  <a:srgbClr val="FBE1C9"/>
                </a:solidFill>
                <a:latin typeface="Cormorant Garamond Light"/>
                <a:ea typeface="Cormorant Garamond Light"/>
                <a:cs typeface="Cormorant Garamond Light"/>
                <a:sym typeface="Cormorant Garamond Light"/>
              </a:rPr>
              <a:t>Priorities, Initiatives and Resources</a:t>
            </a:r>
          </a:p>
          <a:p>
            <a:pPr marL="571500" indent="-571500" algn="l">
              <a:buFont typeface="Arial" panose="020B0604020202020204" pitchFamily="34" charset="0"/>
              <a:buChar char="•"/>
            </a:pPr>
            <a:r>
              <a:rPr lang="en-US" sz="3600" dirty="0">
                <a:solidFill>
                  <a:srgbClr val="FBE1C9"/>
                </a:solidFill>
                <a:latin typeface="Cormorant Garamond Light"/>
                <a:ea typeface="Cormorant Garamond Light"/>
                <a:cs typeface="Cormorant Garamond Light"/>
                <a:sym typeface="Cormorant Garamond Light"/>
              </a:rPr>
              <a:t>Looking back on 2024</a:t>
            </a:r>
          </a:p>
          <a:p>
            <a:pPr marL="571500" indent="-571500" algn="l">
              <a:buFont typeface="Arial" panose="020B0604020202020204" pitchFamily="34" charset="0"/>
              <a:buChar char="•"/>
            </a:pPr>
            <a:r>
              <a:rPr lang="en-US" sz="3600" dirty="0">
                <a:solidFill>
                  <a:srgbClr val="FBE1C9"/>
                </a:solidFill>
                <a:latin typeface="Cormorant Garamond Light"/>
                <a:ea typeface="Cormorant Garamond Light"/>
                <a:cs typeface="Cormorant Garamond Light"/>
                <a:sym typeface="Cormorant Garamond Light"/>
              </a:rPr>
              <a:t>Take away</a:t>
            </a:r>
          </a:p>
          <a:p>
            <a:pPr marL="571500" indent="-571500" algn="l">
              <a:buFont typeface="Arial" panose="020B0604020202020204" pitchFamily="34" charset="0"/>
              <a:buChar char="•"/>
            </a:pPr>
            <a:endParaRPr lang="en-US" sz="3600" dirty="0">
              <a:solidFill>
                <a:srgbClr val="FBE1C9"/>
              </a:solidFill>
              <a:latin typeface="Cormorant Garamond Light"/>
              <a:ea typeface="Cormorant Garamond Light"/>
              <a:cs typeface="Cormorant Garamond Light"/>
              <a:sym typeface="Cormorant Garamond Light"/>
            </a:endParaRPr>
          </a:p>
          <a:p>
            <a:endParaRPr lang="en-US" dirty="0"/>
          </a:p>
          <a:p>
            <a:r>
              <a:rPr lang="en-CA" dirty="0"/>
              <a:t> </a:t>
            </a:r>
            <a:endParaRPr lang="en-US" dirty="0"/>
          </a:p>
          <a:p>
            <a:pPr algn="l"/>
            <a:endParaRPr lang="en-US" sz="3600" dirty="0">
              <a:solidFill>
                <a:srgbClr val="FBE1C9"/>
              </a:solidFill>
              <a:latin typeface="Cormorant Garamond Light"/>
              <a:ea typeface="Cormorant Garamond Light"/>
              <a:cs typeface="Cormorant Garamond Light"/>
              <a:sym typeface="Cormorant Garamond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F1F1"/>
        </a:solidFill>
        <a:effectLst/>
      </p:bgPr>
    </p:bg>
    <p:spTree>
      <p:nvGrpSpPr>
        <p:cNvPr id="1" name=""/>
        <p:cNvGrpSpPr/>
        <p:nvPr/>
      </p:nvGrpSpPr>
      <p:grpSpPr>
        <a:xfrm>
          <a:off x="0" y="0"/>
          <a:ext cx="0" cy="0"/>
          <a:chOff x="0" y="0"/>
          <a:chExt cx="0" cy="0"/>
        </a:xfrm>
      </p:grpSpPr>
      <p:sp>
        <p:nvSpPr>
          <p:cNvPr id="2" name="Freeform 2"/>
          <p:cNvSpPr/>
          <p:nvPr/>
        </p:nvSpPr>
        <p:spPr>
          <a:xfrm>
            <a:off x="9513192" y="2803118"/>
            <a:ext cx="5061110" cy="5528943"/>
          </a:xfrm>
          <a:custGeom>
            <a:avLst/>
            <a:gdLst/>
            <a:ahLst/>
            <a:cxnLst/>
            <a:rect l="l" t="t" r="r" b="b"/>
            <a:pathLst>
              <a:path w="5061110" h="5528943">
                <a:moveTo>
                  <a:pt x="0" y="0"/>
                </a:moveTo>
                <a:lnTo>
                  <a:pt x="5061110" y="0"/>
                </a:lnTo>
                <a:lnTo>
                  <a:pt x="5061110" y="5528943"/>
                </a:lnTo>
                <a:lnTo>
                  <a:pt x="0" y="5528943"/>
                </a:lnTo>
                <a:lnTo>
                  <a:pt x="0" y="0"/>
                </a:lnTo>
                <a:close/>
              </a:path>
            </a:pathLst>
          </a:custGeom>
          <a:blipFill>
            <a:blip r:embed="rId3"/>
            <a:stretch>
              <a:fillRect/>
            </a:stretch>
          </a:blipFill>
        </p:spPr>
      </p:sp>
      <p:sp>
        <p:nvSpPr>
          <p:cNvPr id="3" name="TextBox 3"/>
          <p:cNvSpPr txBox="1"/>
          <p:nvPr/>
        </p:nvSpPr>
        <p:spPr>
          <a:xfrm>
            <a:off x="743037" y="414363"/>
            <a:ext cx="9500110" cy="1253869"/>
          </a:xfrm>
          <a:prstGeom prst="rect">
            <a:avLst/>
          </a:prstGeom>
        </p:spPr>
        <p:txBody>
          <a:bodyPr lIns="0" tIns="0" rIns="0" bIns="0" rtlCol="0" anchor="t">
            <a:spAutoFit/>
          </a:bodyPr>
          <a:lstStyle/>
          <a:p>
            <a:pPr algn="l">
              <a:lnSpc>
                <a:spcPts val="9680"/>
              </a:lnSpc>
            </a:pPr>
            <a:r>
              <a:rPr lang="en-US" sz="8800" dirty="0">
                <a:solidFill>
                  <a:srgbClr val="1E1E1E"/>
                </a:solidFill>
                <a:latin typeface="Cormorant Garamond"/>
                <a:ea typeface="Cormorant Garamond"/>
                <a:cs typeface="Cormorant Garamond"/>
                <a:sym typeface="Cormorant Garamond"/>
              </a:rPr>
              <a:t>What is </a:t>
            </a:r>
            <a:r>
              <a:rPr lang="en-US" sz="2800" dirty="0">
                <a:solidFill>
                  <a:srgbClr val="1E1E1E"/>
                </a:solidFill>
                <a:latin typeface="Cormorant Garamond"/>
                <a:ea typeface="Cormorant Garamond"/>
                <a:cs typeface="Cormorant Garamond"/>
                <a:sym typeface="Cormorant Garamond"/>
              </a:rPr>
              <a:t>(and is not) </a:t>
            </a:r>
            <a:r>
              <a:rPr lang="en-US" sz="8800" dirty="0">
                <a:solidFill>
                  <a:srgbClr val="1E1E1E"/>
                </a:solidFill>
                <a:latin typeface="Cormorant Garamond"/>
                <a:ea typeface="Cormorant Garamond"/>
                <a:cs typeface="Cormorant Garamond"/>
                <a:sym typeface="Cormorant Garamond"/>
              </a:rPr>
              <a:t>Ethics?</a:t>
            </a:r>
          </a:p>
        </p:txBody>
      </p:sp>
      <p:grpSp>
        <p:nvGrpSpPr>
          <p:cNvPr id="4" name="Group 4"/>
          <p:cNvGrpSpPr/>
          <p:nvPr/>
        </p:nvGrpSpPr>
        <p:grpSpPr>
          <a:xfrm>
            <a:off x="755074" y="2247900"/>
            <a:ext cx="6652316" cy="5221417"/>
            <a:chOff x="-11080" y="-2584892"/>
            <a:chExt cx="8869755" cy="6961889"/>
          </a:xfrm>
        </p:grpSpPr>
        <p:sp>
          <p:nvSpPr>
            <p:cNvPr id="5" name="TextBox 5"/>
            <p:cNvSpPr txBox="1"/>
            <p:nvPr/>
          </p:nvSpPr>
          <p:spPr>
            <a:xfrm>
              <a:off x="-11080" y="-2584892"/>
              <a:ext cx="8831220" cy="649751"/>
            </a:xfrm>
            <a:prstGeom prst="rect">
              <a:avLst/>
            </a:prstGeom>
          </p:spPr>
          <p:txBody>
            <a:bodyPr lIns="0" tIns="0" rIns="0" bIns="0" rtlCol="0" anchor="t">
              <a:spAutoFit/>
            </a:bodyPr>
            <a:lstStyle/>
            <a:p>
              <a:pPr algn="l">
                <a:lnSpc>
                  <a:spcPts val="3839"/>
                </a:lnSpc>
              </a:pPr>
              <a:r>
                <a:rPr lang="en-US" sz="3199" b="1" spc="-47" dirty="0">
                  <a:solidFill>
                    <a:srgbClr val="1E1E1E"/>
                  </a:solidFill>
                  <a:latin typeface="Cormorant Garamond Medium"/>
                  <a:ea typeface="Cormorant Garamond Medium"/>
                  <a:cs typeface="Cormorant Garamond Medium"/>
                  <a:sym typeface="Cormorant Garamond Medium"/>
                </a:rPr>
                <a:t>Ethics is….</a:t>
              </a:r>
            </a:p>
          </p:txBody>
        </p:sp>
        <p:sp>
          <p:nvSpPr>
            <p:cNvPr id="6" name="TextBox 6"/>
            <p:cNvSpPr txBox="1"/>
            <p:nvPr/>
          </p:nvSpPr>
          <p:spPr>
            <a:xfrm>
              <a:off x="22713" y="2265478"/>
              <a:ext cx="8831219" cy="2111519"/>
            </a:xfrm>
            <a:prstGeom prst="rect">
              <a:avLst/>
            </a:prstGeom>
          </p:spPr>
          <p:txBody>
            <a:bodyPr lIns="0" tIns="0" rIns="0" bIns="0" rtlCol="0" anchor="t">
              <a:spAutoFit/>
            </a:bodyPr>
            <a:lstStyle/>
            <a:p>
              <a:pPr marL="285750" indent="-285750" algn="l">
                <a:lnSpc>
                  <a:spcPts val="2520"/>
                </a:lnSpc>
                <a:buFont typeface="Arial" panose="020B0604020202020204" pitchFamily="34" charset="0"/>
                <a:buChar char="•"/>
              </a:pPr>
              <a:r>
                <a:rPr lang="en-US" sz="2000" spc="-26" dirty="0">
                  <a:solidFill>
                    <a:srgbClr val="1E1E1E"/>
                  </a:solidFill>
                  <a:latin typeface="Overpass Light"/>
                  <a:ea typeface="Overpass Light"/>
                  <a:cs typeface="Overpass Light"/>
                  <a:sym typeface="Overpass Light"/>
                </a:rPr>
                <a:t>A fixed set of rules.</a:t>
              </a:r>
            </a:p>
            <a:p>
              <a:pPr marL="285750" indent="-285750" algn="l">
                <a:lnSpc>
                  <a:spcPts val="2520"/>
                </a:lnSpc>
                <a:buFont typeface="Arial" panose="020B0604020202020204" pitchFamily="34" charset="0"/>
                <a:buChar char="•"/>
              </a:pPr>
              <a:r>
                <a:rPr lang="en-US" sz="2000" spc="-26" dirty="0">
                  <a:solidFill>
                    <a:srgbClr val="1E1E1E"/>
                  </a:solidFill>
                  <a:latin typeface="Overpass Light"/>
                  <a:ea typeface="Overpass Light"/>
                  <a:cs typeface="Overpass Light"/>
                  <a:sym typeface="Overpass Light"/>
                </a:rPr>
                <a:t>Determining what is the right or wrong.</a:t>
              </a:r>
            </a:p>
            <a:p>
              <a:pPr marL="285750" indent="-285750" algn="l">
                <a:lnSpc>
                  <a:spcPts val="2520"/>
                </a:lnSpc>
                <a:buFont typeface="Arial" panose="020B0604020202020204" pitchFamily="34" charset="0"/>
                <a:buChar char="•"/>
              </a:pPr>
              <a:r>
                <a:rPr lang="en-US" sz="2000" spc="-26" dirty="0">
                  <a:solidFill>
                    <a:srgbClr val="1E1E1E"/>
                  </a:solidFill>
                  <a:latin typeface="Overpass Light"/>
                  <a:ea typeface="Overpass Light"/>
                  <a:cs typeface="Overpass Light"/>
                  <a:sym typeface="Overpass Light"/>
                </a:rPr>
                <a:t>Going above the law.</a:t>
              </a:r>
            </a:p>
            <a:p>
              <a:pPr marL="285750" indent="-285750" algn="l">
                <a:lnSpc>
                  <a:spcPts val="2520"/>
                </a:lnSpc>
                <a:buFont typeface="Arial" panose="020B0604020202020204" pitchFamily="34" charset="0"/>
                <a:buChar char="•"/>
              </a:pPr>
              <a:r>
                <a:rPr lang="en-US" sz="2000" spc="-26" dirty="0">
                  <a:solidFill>
                    <a:srgbClr val="1E1E1E"/>
                  </a:solidFill>
                  <a:latin typeface="Overpass Light"/>
                  <a:ea typeface="Overpass Light"/>
                  <a:cs typeface="Overpass Light"/>
                  <a:sym typeface="Overpass Light"/>
                </a:rPr>
                <a:t>Ignoring policies or procedures. </a:t>
              </a:r>
            </a:p>
            <a:p>
              <a:pPr marL="285750" indent="-285750" algn="l">
                <a:lnSpc>
                  <a:spcPts val="2520"/>
                </a:lnSpc>
                <a:buFont typeface="Arial" panose="020B0604020202020204" pitchFamily="34" charset="0"/>
                <a:buChar char="•"/>
              </a:pPr>
              <a:r>
                <a:rPr lang="en-US" sz="2000" spc="-26" dirty="0">
                  <a:solidFill>
                    <a:srgbClr val="1E1E1E"/>
                  </a:solidFill>
                  <a:latin typeface="Overpass Light"/>
                  <a:ea typeface="Overpass Light"/>
                  <a:cs typeface="Overpass Light"/>
                  <a:sym typeface="Overpass Light"/>
                </a:rPr>
                <a:t>Limited to patient care alone. </a:t>
              </a:r>
            </a:p>
          </p:txBody>
        </p:sp>
        <p:sp>
          <p:nvSpPr>
            <p:cNvPr id="7" name="TextBox 7"/>
            <p:cNvSpPr txBox="1"/>
            <p:nvPr/>
          </p:nvSpPr>
          <p:spPr>
            <a:xfrm>
              <a:off x="27455" y="1424804"/>
              <a:ext cx="8831220" cy="649465"/>
            </a:xfrm>
            <a:prstGeom prst="rect">
              <a:avLst/>
            </a:prstGeom>
          </p:spPr>
          <p:txBody>
            <a:bodyPr lIns="0" tIns="0" rIns="0" bIns="0" rtlCol="0" anchor="t">
              <a:spAutoFit/>
            </a:bodyPr>
            <a:lstStyle/>
            <a:p>
              <a:pPr>
                <a:lnSpc>
                  <a:spcPts val="3839"/>
                </a:lnSpc>
              </a:pPr>
              <a:r>
                <a:rPr lang="en-US" sz="3199" b="1" spc="-47" dirty="0">
                  <a:solidFill>
                    <a:srgbClr val="1E1E1E"/>
                  </a:solidFill>
                  <a:latin typeface="Cormorant Garamond Medium"/>
                  <a:ea typeface="Cormorant Garamond Medium"/>
                  <a:cs typeface="Cormorant Garamond Medium"/>
                  <a:sym typeface="Cormorant Garamond Medium"/>
                </a:rPr>
                <a:t>What Ethics is not…</a:t>
              </a:r>
            </a:p>
          </p:txBody>
        </p:sp>
      </p:grpSp>
      <p:sp>
        <p:nvSpPr>
          <p:cNvPr id="12" name="Freeform 12"/>
          <p:cNvSpPr/>
          <p:nvPr/>
        </p:nvSpPr>
        <p:spPr>
          <a:xfrm>
            <a:off x="8227325" y="6286500"/>
            <a:ext cx="4031644" cy="2905434"/>
          </a:xfrm>
          <a:custGeom>
            <a:avLst/>
            <a:gdLst/>
            <a:ahLst/>
            <a:cxnLst/>
            <a:rect l="l" t="t" r="r" b="b"/>
            <a:pathLst>
              <a:path w="4031644" h="2905434">
                <a:moveTo>
                  <a:pt x="0" y="0"/>
                </a:moveTo>
                <a:lnTo>
                  <a:pt x="4031644" y="0"/>
                </a:lnTo>
                <a:lnTo>
                  <a:pt x="4031644" y="2905434"/>
                </a:lnTo>
                <a:lnTo>
                  <a:pt x="0" y="2905434"/>
                </a:lnTo>
                <a:lnTo>
                  <a:pt x="0" y="0"/>
                </a:lnTo>
                <a:close/>
              </a:path>
            </a:pathLst>
          </a:custGeom>
          <a:blipFill>
            <a:blip r:embed="rId4"/>
            <a:stretch>
              <a:fillRect/>
            </a:stretch>
          </a:blipFill>
        </p:spPr>
      </p:sp>
      <p:sp>
        <p:nvSpPr>
          <p:cNvPr id="13" name="Freeform 13"/>
          <p:cNvSpPr/>
          <p:nvPr/>
        </p:nvSpPr>
        <p:spPr>
          <a:xfrm>
            <a:off x="11506010" y="1257300"/>
            <a:ext cx="3750621" cy="3615289"/>
          </a:xfrm>
          <a:custGeom>
            <a:avLst/>
            <a:gdLst/>
            <a:ahLst/>
            <a:cxnLst/>
            <a:rect l="l" t="t" r="r" b="b"/>
            <a:pathLst>
              <a:path w="3750621" h="3615289">
                <a:moveTo>
                  <a:pt x="0" y="0"/>
                </a:moveTo>
                <a:lnTo>
                  <a:pt x="3750621" y="0"/>
                </a:lnTo>
                <a:lnTo>
                  <a:pt x="3750621" y="3615289"/>
                </a:lnTo>
                <a:lnTo>
                  <a:pt x="0" y="3615289"/>
                </a:lnTo>
                <a:lnTo>
                  <a:pt x="0" y="0"/>
                </a:lnTo>
                <a:close/>
              </a:path>
            </a:pathLst>
          </a:custGeom>
          <a:blipFill>
            <a:blip r:embed="rId5"/>
            <a:stretch>
              <a:fillRect/>
            </a:stretch>
          </a:blipFill>
        </p:spPr>
      </p:sp>
      <p:sp>
        <p:nvSpPr>
          <p:cNvPr id="19" name="TextBox 8">
            <a:extLst>
              <a:ext uri="{FF2B5EF4-FFF2-40B4-BE49-F238E27FC236}">
                <a16:creationId xmlns:a16="http://schemas.microsoft.com/office/drawing/2014/main" id="{57795FF4-28E4-4C24-B09D-36B7941E28F0}"/>
              </a:ext>
            </a:extLst>
          </p:cNvPr>
          <p:cNvSpPr txBox="1"/>
          <p:nvPr/>
        </p:nvSpPr>
        <p:spPr>
          <a:xfrm>
            <a:off x="743037" y="2800655"/>
            <a:ext cx="6623415" cy="936347"/>
          </a:xfrm>
          <a:prstGeom prst="rect">
            <a:avLst/>
          </a:prstGeom>
        </p:spPr>
        <p:txBody>
          <a:bodyPr lIns="0" tIns="0" rIns="0" bIns="0" rtlCol="0" anchor="t">
            <a:spAutoFit/>
          </a:bodyPr>
          <a:lstStyle/>
          <a:p>
            <a:pPr algn="l">
              <a:lnSpc>
                <a:spcPts val="2520"/>
              </a:lnSpc>
              <a:spcBef>
                <a:spcPct val="0"/>
              </a:spcBef>
            </a:pPr>
            <a:r>
              <a:rPr lang="en-US" sz="2000" spc="-26" dirty="0">
                <a:solidFill>
                  <a:srgbClr val="1E1E1E"/>
                </a:solidFill>
                <a:latin typeface="Overpass Light"/>
                <a:ea typeface="Overpass Light"/>
                <a:cs typeface="Overpass Light"/>
                <a:sym typeface="Overpass Light"/>
              </a:rPr>
              <a:t>The process of balancing principles and values to guide difficult decisions by determining what we should do, why we should do it, and how we should do it.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1C9"/>
        </a:solidFill>
        <a:effectLst/>
      </p:bgPr>
    </p:bg>
    <p:spTree>
      <p:nvGrpSpPr>
        <p:cNvPr id="1" name=""/>
        <p:cNvGrpSpPr/>
        <p:nvPr/>
      </p:nvGrpSpPr>
      <p:grpSpPr>
        <a:xfrm>
          <a:off x="0" y="0"/>
          <a:ext cx="0" cy="0"/>
          <a:chOff x="0" y="0"/>
          <a:chExt cx="0" cy="0"/>
        </a:xfrm>
      </p:grpSpPr>
      <p:sp>
        <p:nvSpPr>
          <p:cNvPr id="2" name="TextBox 2"/>
          <p:cNvSpPr txBox="1"/>
          <p:nvPr/>
        </p:nvSpPr>
        <p:spPr>
          <a:xfrm>
            <a:off x="6620003" y="3493743"/>
            <a:ext cx="5585006" cy="1577548"/>
          </a:xfrm>
          <a:prstGeom prst="rect">
            <a:avLst/>
          </a:prstGeom>
        </p:spPr>
        <p:txBody>
          <a:bodyPr lIns="0" tIns="0" rIns="0" bIns="0" rtlCol="0" anchor="t">
            <a:spAutoFit/>
          </a:bodyPr>
          <a:lstStyle/>
          <a:p>
            <a:pPr marL="285750" indent="-285750" algn="l">
              <a:lnSpc>
                <a:spcPts val="2520"/>
              </a:lnSpc>
              <a:spcBef>
                <a:spcPct val="0"/>
              </a:spcBef>
              <a:buFont typeface="Arial" panose="020B0604020202020204" pitchFamily="34" charset="0"/>
              <a:buChar char="•"/>
            </a:pPr>
            <a:r>
              <a:rPr lang="en-US" sz="2000" spc="-26" dirty="0">
                <a:solidFill>
                  <a:srgbClr val="1E1E1E"/>
                </a:solidFill>
                <a:latin typeface="Overpass Light"/>
                <a:ea typeface="Overpass Light"/>
                <a:cs typeface="Overpass Light"/>
                <a:sym typeface="Overpass Light"/>
              </a:rPr>
              <a:t>They guide our actions and decision making</a:t>
            </a:r>
          </a:p>
          <a:p>
            <a:pPr marL="285750" indent="-285750" algn="l">
              <a:lnSpc>
                <a:spcPts val="2520"/>
              </a:lnSpc>
              <a:spcBef>
                <a:spcPct val="0"/>
              </a:spcBef>
              <a:buFont typeface="Arial" panose="020B0604020202020204" pitchFamily="34" charset="0"/>
              <a:buChar char="•"/>
            </a:pPr>
            <a:r>
              <a:rPr lang="en-US" sz="2000" spc="-26" dirty="0">
                <a:solidFill>
                  <a:srgbClr val="1E1E1E"/>
                </a:solidFill>
                <a:latin typeface="Overpass Light"/>
                <a:ea typeface="Overpass Light"/>
                <a:cs typeface="Overpass Light"/>
                <a:sym typeface="Overpass Light"/>
              </a:rPr>
              <a:t>They are shaped by our culture, beliefs, community, religion, and life experiences</a:t>
            </a:r>
          </a:p>
          <a:p>
            <a:pPr marL="285750" indent="-285750" algn="l">
              <a:lnSpc>
                <a:spcPts val="2520"/>
              </a:lnSpc>
              <a:spcBef>
                <a:spcPct val="0"/>
              </a:spcBef>
              <a:buFont typeface="Arial" panose="020B0604020202020204" pitchFamily="34" charset="0"/>
              <a:buChar char="•"/>
            </a:pPr>
            <a:r>
              <a:rPr lang="en-US" sz="2000" spc="-26" dirty="0">
                <a:solidFill>
                  <a:srgbClr val="1E1E1E"/>
                </a:solidFill>
                <a:latin typeface="Overpass Light"/>
                <a:ea typeface="Overpass Light"/>
                <a:cs typeface="Overpass Light"/>
                <a:sym typeface="Overpass Light"/>
              </a:rPr>
              <a:t>Organizations and institutions have their own set of values. </a:t>
            </a:r>
          </a:p>
        </p:txBody>
      </p:sp>
      <p:sp>
        <p:nvSpPr>
          <p:cNvPr id="3" name="TextBox 3"/>
          <p:cNvSpPr txBox="1"/>
          <p:nvPr/>
        </p:nvSpPr>
        <p:spPr>
          <a:xfrm>
            <a:off x="6477000" y="647700"/>
            <a:ext cx="9396191" cy="1253869"/>
          </a:xfrm>
          <a:prstGeom prst="rect">
            <a:avLst/>
          </a:prstGeom>
        </p:spPr>
        <p:txBody>
          <a:bodyPr wrap="square" lIns="0" tIns="0" rIns="0" bIns="0" rtlCol="0" anchor="t">
            <a:spAutoFit/>
          </a:bodyPr>
          <a:lstStyle/>
          <a:p>
            <a:pPr algn="l">
              <a:lnSpc>
                <a:spcPts val="9680"/>
              </a:lnSpc>
            </a:pPr>
            <a:r>
              <a:rPr lang="en-US" sz="8800" dirty="0">
                <a:solidFill>
                  <a:srgbClr val="1E1E1E"/>
                </a:solidFill>
                <a:latin typeface="Cormorant Garamond"/>
                <a:ea typeface="Cormorant Garamond"/>
                <a:cs typeface="Cormorant Garamond"/>
                <a:sym typeface="Cormorant Garamond"/>
              </a:rPr>
              <a:t>Values and Principles</a:t>
            </a:r>
          </a:p>
        </p:txBody>
      </p:sp>
      <p:sp>
        <p:nvSpPr>
          <p:cNvPr id="5" name="Freeform 5"/>
          <p:cNvSpPr/>
          <p:nvPr/>
        </p:nvSpPr>
        <p:spPr>
          <a:xfrm rot="-2846801">
            <a:off x="-2475775" y="995811"/>
            <a:ext cx="7794831" cy="7867680"/>
          </a:xfrm>
          <a:custGeom>
            <a:avLst/>
            <a:gdLst/>
            <a:ahLst/>
            <a:cxnLst/>
            <a:rect l="l" t="t" r="r" b="b"/>
            <a:pathLst>
              <a:path w="7794831" h="7867680">
                <a:moveTo>
                  <a:pt x="0" y="0"/>
                </a:moveTo>
                <a:lnTo>
                  <a:pt x="7794830" y="0"/>
                </a:lnTo>
                <a:lnTo>
                  <a:pt x="7794830" y="7867680"/>
                </a:lnTo>
                <a:lnTo>
                  <a:pt x="0" y="7867680"/>
                </a:lnTo>
                <a:lnTo>
                  <a:pt x="0" y="0"/>
                </a:lnTo>
                <a:close/>
              </a:path>
            </a:pathLst>
          </a:custGeom>
          <a:blipFill>
            <a:blip r:embed="rId3"/>
            <a:stretch>
              <a:fillRect/>
            </a:stretch>
          </a:blipFill>
        </p:spPr>
      </p:sp>
      <p:sp>
        <p:nvSpPr>
          <p:cNvPr id="9" name="TextBox 5">
            <a:extLst>
              <a:ext uri="{FF2B5EF4-FFF2-40B4-BE49-F238E27FC236}">
                <a16:creationId xmlns:a16="http://schemas.microsoft.com/office/drawing/2014/main" id="{122301BE-7021-4BD5-BAA6-8CD01DC93E11}"/>
              </a:ext>
            </a:extLst>
          </p:cNvPr>
          <p:cNvSpPr txBox="1"/>
          <p:nvPr/>
        </p:nvSpPr>
        <p:spPr>
          <a:xfrm>
            <a:off x="6620004" y="2893525"/>
            <a:ext cx="6623415" cy="487100"/>
          </a:xfrm>
          <a:prstGeom prst="rect">
            <a:avLst/>
          </a:prstGeom>
        </p:spPr>
        <p:txBody>
          <a:bodyPr lIns="0" tIns="0" rIns="0" bIns="0" rtlCol="0" anchor="t">
            <a:spAutoFit/>
          </a:bodyPr>
          <a:lstStyle/>
          <a:p>
            <a:pPr algn="l">
              <a:lnSpc>
                <a:spcPts val="3839"/>
              </a:lnSpc>
            </a:pPr>
            <a:r>
              <a:rPr lang="en-US" sz="3199" b="1" spc="-47" dirty="0">
                <a:solidFill>
                  <a:srgbClr val="1E1E1E"/>
                </a:solidFill>
                <a:latin typeface="Cormorant Garamond Medium"/>
                <a:ea typeface="Cormorant Garamond Medium"/>
                <a:cs typeface="Cormorant Garamond Medium"/>
                <a:sym typeface="Cormorant Garamond Medium"/>
              </a:rPr>
              <a:t>Values</a:t>
            </a:r>
          </a:p>
        </p:txBody>
      </p:sp>
      <p:sp>
        <p:nvSpPr>
          <p:cNvPr id="10" name="TextBox 5">
            <a:extLst>
              <a:ext uri="{FF2B5EF4-FFF2-40B4-BE49-F238E27FC236}">
                <a16:creationId xmlns:a16="http://schemas.microsoft.com/office/drawing/2014/main" id="{0AF96F4F-572E-405D-AB86-EE0C3BEBC18F}"/>
              </a:ext>
            </a:extLst>
          </p:cNvPr>
          <p:cNvSpPr txBox="1"/>
          <p:nvPr/>
        </p:nvSpPr>
        <p:spPr>
          <a:xfrm>
            <a:off x="6620004" y="6667500"/>
            <a:ext cx="6623415" cy="487313"/>
          </a:xfrm>
          <a:prstGeom prst="rect">
            <a:avLst/>
          </a:prstGeom>
        </p:spPr>
        <p:txBody>
          <a:bodyPr lIns="0" tIns="0" rIns="0" bIns="0" rtlCol="0" anchor="t">
            <a:spAutoFit/>
          </a:bodyPr>
          <a:lstStyle/>
          <a:p>
            <a:pPr algn="l">
              <a:lnSpc>
                <a:spcPts val="3839"/>
              </a:lnSpc>
            </a:pPr>
            <a:r>
              <a:rPr lang="en-US" sz="3199" b="1" spc="-47" dirty="0">
                <a:solidFill>
                  <a:srgbClr val="1E1E1E"/>
                </a:solidFill>
                <a:latin typeface="Cormorant Garamond Medium"/>
                <a:ea typeface="Cormorant Garamond Medium"/>
                <a:cs typeface="Cormorant Garamond Medium"/>
                <a:sym typeface="Cormorant Garamond Medium"/>
              </a:rPr>
              <a:t>Principles</a:t>
            </a:r>
          </a:p>
        </p:txBody>
      </p:sp>
      <p:sp>
        <p:nvSpPr>
          <p:cNvPr id="11" name="TextBox 2">
            <a:extLst>
              <a:ext uri="{FF2B5EF4-FFF2-40B4-BE49-F238E27FC236}">
                <a16:creationId xmlns:a16="http://schemas.microsoft.com/office/drawing/2014/main" id="{2012E0CC-BEAE-4C5E-8962-73C3030D2E4E}"/>
              </a:ext>
            </a:extLst>
          </p:cNvPr>
          <p:cNvSpPr txBox="1"/>
          <p:nvPr/>
        </p:nvSpPr>
        <p:spPr>
          <a:xfrm>
            <a:off x="6620003" y="7267931"/>
            <a:ext cx="5585006" cy="942437"/>
          </a:xfrm>
          <a:prstGeom prst="rect">
            <a:avLst/>
          </a:prstGeom>
        </p:spPr>
        <p:txBody>
          <a:bodyPr lIns="0" tIns="0" rIns="0" bIns="0" rtlCol="0" anchor="t">
            <a:spAutoFit/>
          </a:bodyPr>
          <a:lstStyle/>
          <a:p>
            <a:pPr marL="285750" indent="-285750" algn="l">
              <a:lnSpc>
                <a:spcPts val="2520"/>
              </a:lnSpc>
              <a:spcBef>
                <a:spcPct val="0"/>
              </a:spcBef>
              <a:buFont typeface="Arial" panose="020B0604020202020204" pitchFamily="34" charset="0"/>
              <a:buChar char="•"/>
            </a:pPr>
            <a:r>
              <a:rPr lang="en-US" sz="2000" spc="-26" dirty="0">
                <a:solidFill>
                  <a:srgbClr val="1E1E1E"/>
                </a:solidFill>
                <a:latin typeface="Overpass Light"/>
                <a:ea typeface="Overpass Light"/>
                <a:cs typeface="Overpass Light"/>
                <a:sym typeface="Overpass Light"/>
              </a:rPr>
              <a:t>Part of normative theory</a:t>
            </a:r>
          </a:p>
          <a:p>
            <a:pPr marL="285750" indent="-285750" algn="l">
              <a:lnSpc>
                <a:spcPts val="2520"/>
              </a:lnSpc>
              <a:spcBef>
                <a:spcPct val="0"/>
              </a:spcBef>
              <a:buFont typeface="Arial" panose="020B0604020202020204" pitchFamily="34" charset="0"/>
              <a:buChar char="•"/>
            </a:pPr>
            <a:r>
              <a:rPr lang="en-US" sz="2000" spc="-26" dirty="0">
                <a:solidFill>
                  <a:srgbClr val="1E1E1E"/>
                </a:solidFill>
                <a:latin typeface="Overpass Light"/>
                <a:ea typeface="Overpass Light"/>
                <a:cs typeface="Overpass Light"/>
                <a:sym typeface="Overpass Light"/>
              </a:rPr>
              <a:t>Not dependent on ones subjective view points.</a:t>
            </a:r>
          </a:p>
          <a:p>
            <a:pPr marL="285750" indent="-285750" algn="l">
              <a:lnSpc>
                <a:spcPts val="2520"/>
              </a:lnSpc>
              <a:spcBef>
                <a:spcPct val="0"/>
              </a:spcBef>
              <a:buFont typeface="Arial" panose="020B0604020202020204" pitchFamily="34" charset="0"/>
              <a:buChar char="•"/>
            </a:pPr>
            <a:r>
              <a:rPr lang="en-US" sz="2000" spc="-26" dirty="0">
                <a:solidFill>
                  <a:srgbClr val="1E1E1E"/>
                </a:solidFill>
                <a:latin typeface="Overpass Light"/>
                <a:ea typeface="Overpass Light"/>
                <a:cs typeface="Overpass Light"/>
                <a:sym typeface="Overpass Light"/>
              </a:rPr>
              <a:t>They justify or defend our actions.</a:t>
            </a:r>
          </a:p>
        </p:txBody>
      </p:sp>
      <p:sp>
        <p:nvSpPr>
          <p:cNvPr id="12" name="Rectangle: Rounded Corners 11">
            <a:extLst>
              <a:ext uri="{FF2B5EF4-FFF2-40B4-BE49-F238E27FC236}">
                <a16:creationId xmlns:a16="http://schemas.microsoft.com/office/drawing/2014/main" id="{1313A75C-6C94-49A4-A124-7792F593D508}"/>
              </a:ext>
            </a:extLst>
          </p:cNvPr>
          <p:cNvSpPr/>
          <p:nvPr/>
        </p:nvSpPr>
        <p:spPr>
          <a:xfrm>
            <a:off x="13243419" y="2848349"/>
            <a:ext cx="2286000" cy="252375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1"/>
                </a:solidFill>
                <a:latin typeface="Abhaya Libre" panose="020B0604020202020204" charset="0"/>
                <a:ea typeface="Roboto" panose="020B0604020202020204" charset="0"/>
                <a:cs typeface="Abhaya Libre" panose="020B0604020202020204" charset="0"/>
              </a:rPr>
              <a:t>Fairness</a:t>
            </a:r>
          </a:p>
          <a:p>
            <a:pPr lvl="0" algn="ctr"/>
            <a:r>
              <a:rPr lang="en-US" dirty="0">
                <a:solidFill>
                  <a:schemeClr val="tx1"/>
                </a:solidFill>
                <a:latin typeface="Abhaya Libre" panose="020B0604020202020204" charset="0"/>
                <a:ea typeface="Roboto" panose="020B0604020202020204" charset="0"/>
                <a:cs typeface="Abhaya Libre" panose="020B0604020202020204" charset="0"/>
              </a:rPr>
              <a:t>Quality</a:t>
            </a:r>
          </a:p>
          <a:p>
            <a:pPr lvl="0" algn="ctr"/>
            <a:r>
              <a:rPr lang="en-US" dirty="0">
                <a:solidFill>
                  <a:schemeClr val="tx1"/>
                </a:solidFill>
                <a:latin typeface="Abhaya Libre" panose="020B0604020202020204" charset="0"/>
                <a:ea typeface="Roboto" panose="020B0604020202020204" charset="0"/>
                <a:cs typeface="Abhaya Libre" panose="020B0604020202020204" charset="0"/>
              </a:rPr>
              <a:t>Respect</a:t>
            </a:r>
          </a:p>
          <a:p>
            <a:pPr lvl="0" algn="ctr"/>
            <a:r>
              <a:rPr lang="en-US" dirty="0">
                <a:solidFill>
                  <a:schemeClr val="tx1"/>
                </a:solidFill>
                <a:latin typeface="Abhaya Libre" panose="020B0604020202020204" charset="0"/>
                <a:ea typeface="Roboto" panose="020B0604020202020204" charset="0"/>
                <a:cs typeface="Abhaya Libre" panose="020B0604020202020204" charset="0"/>
              </a:rPr>
              <a:t>Transparency </a:t>
            </a:r>
          </a:p>
          <a:p>
            <a:pPr lvl="0" algn="ctr"/>
            <a:r>
              <a:rPr lang="en-US" dirty="0">
                <a:solidFill>
                  <a:schemeClr val="tx1"/>
                </a:solidFill>
                <a:latin typeface="Abhaya Libre" panose="020B0604020202020204" charset="0"/>
                <a:ea typeface="Roboto" panose="020B0604020202020204" charset="0"/>
                <a:cs typeface="Abhaya Libre" panose="020B0604020202020204" charset="0"/>
              </a:rPr>
              <a:t>Caring </a:t>
            </a:r>
          </a:p>
          <a:p>
            <a:pPr lvl="0" algn="ctr"/>
            <a:r>
              <a:rPr lang="en-US" dirty="0">
                <a:solidFill>
                  <a:schemeClr val="tx1"/>
                </a:solidFill>
                <a:latin typeface="Abhaya Libre" panose="020B0604020202020204" charset="0"/>
                <a:ea typeface="Roboto" panose="020B0604020202020204" charset="0"/>
                <a:cs typeface="Abhaya Libre" panose="020B0604020202020204" charset="0"/>
              </a:rPr>
              <a:t>Responsibility</a:t>
            </a:r>
          </a:p>
          <a:p>
            <a:pPr lvl="0" algn="ctr"/>
            <a:r>
              <a:rPr lang="en-US" dirty="0">
                <a:solidFill>
                  <a:schemeClr val="tx1"/>
                </a:solidFill>
                <a:latin typeface="Abhaya Libre" panose="020B0604020202020204" charset="0"/>
                <a:ea typeface="Roboto" panose="020B0604020202020204" charset="0"/>
                <a:cs typeface="Abhaya Libre" panose="020B0604020202020204" charset="0"/>
              </a:rPr>
              <a:t>Trust </a:t>
            </a:r>
          </a:p>
          <a:p>
            <a:pPr lvl="0" algn="ctr"/>
            <a:r>
              <a:rPr lang="en-US" dirty="0">
                <a:solidFill>
                  <a:schemeClr val="tx1"/>
                </a:solidFill>
                <a:latin typeface="Abhaya Libre" panose="020B0604020202020204" charset="0"/>
                <a:ea typeface="Roboto" panose="020B0604020202020204" charset="0"/>
                <a:cs typeface="Abhaya Libre" panose="020B0604020202020204" charset="0"/>
              </a:rPr>
              <a:t>Longevity</a:t>
            </a:r>
            <a:endParaRPr lang="en-US" dirty="0"/>
          </a:p>
        </p:txBody>
      </p:sp>
      <p:sp>
        <p:nvSpPr>
          <p:cNvPr id="14" name="Rectangle: Rounded Corners 13">
            <a:extLst>
              <a:ext uri="{FF2B5EF4-FFF2-40B4-BE49-F238E27FC236}">
                <a16:creationId xmlns:a16="http://schemas.microsoft.com/office/drawing/2014/main" id="{EDBF6F57-58FA-43AC-92E2-29D6AED536C9}"/>
              </a:ext>
            </a:extLst>
          </p:cNvPr>
          <p:cNvSpPr/>
          <p:nvPr/>
        </p:nvSpPr>
        <p:spPr>
          <a:xfrm>
            <a:off x="13243419" y="6637574"/>
            <a:ext cx="2286000" cy="252375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dirty="0">
                <a:solidFill>
                  <a:schemeClr val="tx1"/>
                </a:solidFill>
                <a:latin typeface="Abhaya Libre" panose="020B0604020202020204" charset="0"/>
                <a:ea typeface="Roboto" panose="020B0604020202020204" charset="0"/>
                <a:cs typeface="Abhaya Libre" panose="020B0604020202020204" charset="0"/>
              </a:rPr>
              <a:t>Autonomy</a:t>
            </a:r>
          </a:p>
          <a:p>
            <a:pPr lvl="0" algn="ctr"/>
            <a:r>
              <a:rPr lang="en-US" dirty="0">
                <a:solidFill>
                  <a:schemeClr val="tx1"/>
                </a:solidFill>
                <a:latin typeface="Abhaya Libre" panose="020B0604020202020204" charset="0"/>
                <a:cs typeface="Abhaya Libre" panose="020B0604020202020204" charset="0"/>
              </a:rPr>
              <a:t>Beneficence</a:t>
            </a:r>
          </a:p>
          <a:p>
            <a:pPr lvl="0" algn="ctr"/>
            <a:r>
              <a:rPr lang="en-US" dirty="0">
                <a:solidFill>
                  <a:schemeClr val="tx1"/>
                </a:solidFill>
                <a:latin typeface="Abhaya Libre" panose="020B0604020202020204" charset="0"/>
                <a:cs typeface="Abhaya Libre" panose="020B0604020202020204" charset="0"/>
              </a:rPr>
              <a:t>Non-Maleficence</a:t>
            </a:r>
          </a:p>
          <a:p>
            <a:pPr lvl="0" algn="ctr"/>
            <a:r>
              <a:rPr lang="en-US" dirty="0">
                <a:solidFill>
                  <a:schemeClr val="tx1"/>
                </a:solidFill>
                <a:latin typeface="Abhaya Libre" panose="020B0604020202020204" charset="0"/>
                <a:cs typeface="Abhaya Libre" panose="020B0604020202020204" charset="0"/>
              </a:rPr>
              <a:t>Justice</a:t>
            </a:r>
          </a:p>
          <a:p>
            <a:pPr lvl="0" algn="ctr"/>
            <a:r>
              <a:rPr lang="en-US" dirty="0">
                <a:solidFill>
                  <a:schemeClr val="tx1"/>
                </a:solidFill>
                <a:latin typeface="Abhaya Libre" panose="020B0604020202020204" charset="0"/>
                <a:cs typeface="Abhaya Libre" panose="020B0604020202020204" charset="0"/>
              </a:rPr>
              <a:t>…………..</a:t>
            </a:r>
          </a:p>
          <a:p>
            <a:pPr lvl="0" algn="ctr"/>
            <a:r>
              <a:rPr lang="en-US" dirty="0">
                <a:solidFill>
                  <a:schemeClr val="tx1"/>
                </a:solidFill>
                <a:latin typeface="Abhaya Libre" panose="020B0604020202020204" charset="0"/>
                <a:cs typeface="Abhaya Libre" panose="020B0604020202020204" charset="0"/>
              </a:rPr>
              <a:t>Truth telling</a:t>
            </a:r>
          </a:p>
          <a:p>
            <a:pPr lvl="0" algn="ctr"/>
            <a:r>
              <a:rPr lang="en-US" dirty="0">
                <a:solidFill>
                  <a:schemeClr val="tx1"/>
                </a:solidFill>
                <a:latin typeface="Abhaya Libre" panose="020B0604020202020204" charset="0"/>
                <a:cs typeface="Abhaya Libre" panose="020B0604020202020204" charset="0"/>
              </a:rPr>
              <a:t>Confidentiality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1C9"/>
        </a:solidFill>
        <a:effectLst/>
      </p:bgPr>
    </p:bg>
    <p:spTree>
      <p:nvGrpSpPr>
        <p:cNvPr id="1" name=""/>
        <p:cNvGrpSpPr/>
        <p:nvPr/>
      </p:nvGrpSpPr>
      <p:grpSpPr>
        <a:xfrm>
          <a:off x="0" y="0"/>
          <a:ext cx="0" cy="0"/>
          <a:chOff x="0" y="0"/>
          <a:chExt cx="0" cy="0"/>
        </a:xfrm>
      </p:grpSpPr>
      <p:sp>
        <p:nvSpPr>
          <p:cNvPr id="2" name="TextBox 2"/>
          <p:cNvSpPr txBox="1"/>
          <p:nvPr/>
        </p:nvSpPr>
        <p:spPr>
          <a:xfrm>
            <a:off x="6096000" y="2848349"/>
            <a:ext cx="5585006" cy="3531544"/>
          </a:xfrm>
          <a:prstGeom prst="rect">
            <a:avLst/>
          </a:prstGeom>
        </p:spPr>
        <p:txBody>
          <a:bodyPr lIns="0" tIns="0" rIns="0" bIns="0" rtlCol="0" anchor="t">
            <a:spAutoFit/>
          </a:bodyPr>
          <a:lstStyle/>
          <a:p>
            <a:pPr marL="285750" indent="-285750" algn="l">
              <a:lnSpc>
                <a:spcPts val="2520"/>
              </a:lnSpc>
              <a:spcBef>
                <a:spcPct val="0"/>
              </a:spcBef>
              <a:buFont typeface="Arial" panose="020B0604020202020204" pitchFamily="34" charset="0"/>
              <a:buChar char="•"/>
            </a:pPr>
            <a:r>
              <a:rPr lang="en-US" sz="2800" spc="-26" dirty="0">
                <a:solidFill>
                  <a:srgbClr val="1E1E1E"/>
                </a:solidFill>
                <a:latin typeface="Overpass Light"/>
                <a:ea typeface="Overpass Light"/>
                <a:cs typeface="Overpass Light"/>
                <a:sym typeface="Overpass Light"/>
              </a:rPr>
              <a:t>Conflict of values.</a:t>
            </a:r>
          </a:p>
          <a:p>
            <a:pPr marL="285750" indent="-285750" algn="l">
              <a:lnSpc>
                <a:spcPts val="2520"/>
              </a:lnSpc>
              <a:spcBef>
                <a:spcPct val="0"/>
              </a:spcBef>
              <a:buFont typeface="Arial" panose="020B0604020202020204" pitchFamily="34" charset="0"/>
              <a:buChar char="•"/>
            </a:pPr>
            <a:endParaRPr lang="en-US" sz="2800" spc="-26" dirty="0">
              <a:solidFill>
                <a:srgbClr val="1E1E1E"/>
              </a:solidFill>
              <a:latin typeface="Overpass Light"/>
              <a:ea typeface="Overpass Light"/>
              <a:cs typeface="Overpass Light"/>
              <a:sym typeface="Overpass Light"/>
            </a:endParaRPr>
          </a:p>
          <a:p>
            <a:pPr marL="285750" indent="-285750" algn="l">
              <a:lnSpc>
                <a:spcPts val="2520"/>
              </a:lnSpc>
              <a:spcBef>
                <a:spcPct val="0"/>
              </a:spcBef>
              <a:buFont typeface="Arial" panose="020B0604020202020204" pitchFamily="34" charset="0"/>
              <a:buChar char="•"/>
            </a:pPr>
            <a:r>
              <a:rPr lang="en-US" sz="2800" spc="-26" dirty="0">
                <a:solidFill>
                  <a:srgbClr val="1E1E1E"/>
                </a:solidFill>
                <a:latin typeface="Overpass Light"/>
                <a:ea typeface="Overpass Light"/>
                <a:cs typeface="Overpass Light"/>
                <a:sym typeface="Overpass Light"/>
              </a:rPr>
              <a:t>Constraints can be internal or external</a:t>
            </a:r>
          </a:p>
          <a:p>
            <a:pPr marL="285750" indent="-285750" algn="l">
              <a:lnSpc>
                <a:spcPts val="2520"/>
              </a:lnSpc>
              <a:spcBef>
                <a:spcPct val="0"/>
              </a:spcBef>
              <a:buFont typeface="Arial" panose="020B0604020202020204" pitchFamily="34" charset="0"/>
              <a:buChar char="•"/>
            </a:pPr>
            <a:endParaRPr lang="en-US" sz="2800" spc="-26" dirty="0">
              <a:solidFill>
                <a:srgbClr val="1E1E1E"/>
              </a:solidFill>
              <a:latin typeface="Overpass Light"/>
              <a:ea typeface="Overpass Light"/>
              <a:cs typeface="Overpass Light"/>
              <a:sym typeface="Overpass Light"/>
            </a:endParaRPr>
          </a:p>
          <a:p>
            <a:pPr marL="285750" indent="-285750" algn="l">
              <a:lnSpc>
                <a:spcPts val="2520"/>
              </a:lnSpc>
              <a:spcBef>
                <a:spcPct val="0"/>
              </a:spcBef>
              <a:buFont typeface="Arial" panose="020B0604020202020204" pitchFamily="34" charset="0"/>
              <a:buChar char="•"/>
            </a:pPr>
            <a:r>
              <a:rPr lang="en-US" sz="2800" spc="-26" dirty="0">
                <a:solidFill>
                  <a:srgbClr val="1E1E1E"/>
                </a:solidFill>
                <a:latin typeface="Overpass Light"/>
                <a:ea typeface="Overpass Light"/>
                <a:cs typeface="Overpass Light"/>
                <a:sym typeface="Overpass Light"/>
              </a:rPr>
              <a:t>It occurs when you feel constricted from taking the right course of action.</a:t>
            </a:r>
          </a:p>
          <a:p>
            <a:pPr marL="285750" indent="-285750" algn="l">
              <a:lnSpc>
                <a:spcPts val="2520"/>
              </a:lnSpc>
              <a:spcBef>
                <a:spcPct val="0"/>
              </a:spcBef>
              <a:buFont typeface="Arial" panose="020B0604020202020204" pitchFamily="34" charset="0"/>
              <a:buChar char="•"/>
            </a:pPr>
            <a:endParaRPr lang="en-US" sz="2800" spc="-26" dirty="0">
              <a:solidFill>
                <a:srgbClr val="1E1E1E"/>
              </a:solidFill>
              <a:latin typeface="Overpass Light"/>
              <a:ea typeface="Overpass Light"/>
              <a:cs typeface="Overpass Light"/>
              <a:sym typeface="Overpass Light"/>
            </a:endParaRPr>
          </a:p>
          <a:p>
            <a:pPr marL="285750" indent="-285750" algn="l">
              <a:lnSpc>
                <a:spcPts val="2520"/>
              </a:lnSpc>
              <a:spcBef>
                <a:spcPct val="0"/>
              </a:spcBef>
              <a:buFont typeface="Arial" panose="020B0604020202020204" pitchFamily="34" charset="0"/>
              <a:buChar char="•"/>
            </a:pPr>
            <a:r>
              <a:rPr lang="en-US" sz="2800" spc="-26" dirty="0">
                <a:solidFill>
                  <a:srgbClr val="1E1E1E"/>
                </a:solidFill>
                <a:latin typeface="Overpass Light"/>
                <a:ea typeface="Overpass Light"/>
                <a:cs typeface="Overpass Light"/>
                <a:sym typeface="Overpass Light"/>
              </a:rPr>
              <a:t>It leads to feeling that your moral agency is limited</a:t>
            </a:r>
          </a:p>
        </p:txBody>
      </p:sp>
      <p:sp>
        <p:nvSpPr>
          <p:cNvPr id="3" name="TextBox 3"/>
          <p:cNvSpPr txBox="1"/>
          <p:nvPr/>
        </p:nvSpPr>
        <p:spPr>
          <a:xfrm>
            <a:off x="6477000" y="647700"/>
            <a:ext cx="9396191" cy="1253869"/>
          </a:xfrm>
          <a:prstGeom prst="rect">
            <a:avLst/>
          </a:prstGeom>
        </p:spPr>
        <p:txBody>
          <a:bodyPr wrap="square" lIns="0" tIns="0" rIns="0" bIns="0" rtlCol="0" anchor="t">
            <a:spAutoFit/>
          </a:bodyPr>
          <a:lstStyle/>
          <a:p>
            <a:pPr algn="l">
              <a:lnSpc>
                <a:spcPts val="9680"/>
              </a:lnSpc>
            </a:pPr>
            <a:r>
              <a:rPr lang="en-US" sz="8800" dirty="0">
                <a:solidFill>
                  <a:srgbClr val="1E1E1E"/>
                </a:solidFill>
                <a:latin typeface="Cormorant Garamond"/>
                <a:ea typeface="Cormorant Garamond"/>
                <a:cs typeface="Cormorant Garamond"/>
                <a:sym typeface="Cormorant Garamond"/>
              </a:rPr>
              <a:t>Moral Distress</a:t>
            </a:r>
          </a:p>
        </p:txBody>
      </p:sp>
      <p:sp>
        <p:nvSpPr>
          <p:cNvPr id="5" name="Freeform 5"/>
          <p:cNvSpPr/>
          <p:nvPr/>
        </p:nvSpPr>
        <p:spPr>
          <a:xfrm rot="-2846801">
            <a:off x="-2475775" y="995811"/>
            <a:ext cx="7794831" cy="7867680"/>
          </a:xfrm>
          <a:custGeom>
            <a:avLst/>
            <a:gdLst/>
            <a:ahLst/>
            <a:cxnLst/>
            <a:rect l="l" t="t" r="r" b="b"/>
            <a:pathLst>
              <a:path w="7794831" h="7867680">
                <a:moveTo>
                  <a:pt x="0" y="0"/>
                </a:moveTo>
                <a:lnTo>
                  <a:pt x="7794830" y="0"/>
                </a:lnTo>
                <a:lnTo>
                  <a:pt x="7794830" y="7867680"/>
                </a:lnTo>
                <a:lnTo>
                  <a:pt x="0" y="7867680"/>
                </a:lnTo>
                <a:lnTo>
                  <a:pt x="0" y="0"/>
                </a:lnTo>
                <a:close/>
              </a:path>
            </a:pathLst>
          </a:custGeom>
          <a:blipFill>
            <a:blip r:embed="rId3"/>
            <a:stretch>
              <a:fillRect/>
            </a:stretch>
          </a:blipFill>
        </p:spPr>
      </p:sp>
      <p:sp>
        <p:nvSpPr>
          <p:cNvPr id="12" name="Rectangle: Rounded Corners 11">
            <a:extLst>
              <a:ext uri="{FF2B5EF4-FFF2-40B4-BE49-F238E27FC236}">
                <a16:creationId xmlns:a16="http://schemas.microsoft.com/office/drawing/2014/main" id="{1313A75C-6C94-49A4-A124-7792F593D508}"/>
              </a:ext>
            </a:extLst>
          </p:cNvPr>
          <p:cNvSpPr/>
          <p:nvPr/>
        </p:nvSpPr>
        <p:spPr>
          <a:xfrm>
            <a:off x="12268200" y="2848349"/>
            <a:ext cx="2438400" cy="252375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u="sng" dirty="0">
                <a:solidFill>
                  <a:schemeClr val="tx1"/>
                </a:solidFill>
                <a:latin typeface="Abhaya Libre" panose="020B0604020202020204" charset="0"/>
                <a:ea typeface="Roboto" panose="020B0604020202020204" charset="0"/>
                <a:cs typeface="Abhaya Libre" panose="020B0604020202020204" charset="0"/>
              </a:rPr>
              <a:t>Internal Constraints</a:t>
            </a:r>
          </a:p>
          <a:p>
            <a:pPr marL="285750" lvl="0" indent="-285750">
              <a:buFont typeface="Arial" panose="020B0604020202020204" pitchFamily="34" charset="0"/>
              <a:buChar char="•"/>
            </a:pPr>
            <a:r>
              <a:rPr lang="en-US" dirty="0">
                <a:solidFill>
                  <a:schemeClr val="tx1"/>
                </a:solidFill>
                <a:latin typeface="Abhaya Libre" panose="020B0604020202020204" charset="0"/>
                <a:cs typeface="Abhaya Libre" panose="020B0604020202020204" charset="0"/>
              </a:rPr>
              <a:t>Lack of confidence in role</a:t>
            </a:r>
          </a:p>
          <a:p>
            <a:pPr marL="285750" lvl="0" indent="-285750">
              <a:buFont typeface="Arial" panose="020B0604020202020204" pitchFamily="34" charset="0"/>
              <a:buChar char="•"/>
            </a:pPr>
            <a:r>
              <a:rPr lang="en-US" dirty="0">
                <a:solidFill>
                  <a:schemeClr val="tx1"/>
                </a:solidFill>
                <a:latin typeface="Abhaya Libre" panose="020B0604020202020204" charset="0"/>
                <a:cs typeface="Abhaya Libre" panose="020B0604020202020204" charset="0"/>
              </a:rPr>
              <a:t>Religious/cultural conflicts</a:t>
            </a:r>
          </a:p>
          <a:p>
            <a:pPr marL="285750" lvl="0" indent="-285750">
              <a:buFont typeface="Arial" panose="020B0604020202020204" pitchFamily="34" charset="0"/>
              <a:buChar char="•"/>
            </a:pPr>
            <a:r>
              <a:rPr lang="en-US" dirty="0">
                <a:solidFill>
                  <a:schemeClr val="tx1"/>
                </a:solidFill>
                <a:latin typeface="Abhaya Libre" panose="020B0604020202020204" charset="0"/>
                <a:cs typeface="Abhaya Libre" panose="020B0604020202020204" charset="0"/>
              </a:rPr>
              <a:t>Perceived powerlessness</a:t>
            </a:r>
            <a:endParaRPr lang="en-US" dirty="0"/>
          </a:p>
        </p:txBody>
      </p:sp>
      <p:sp>
        <p:nvSpPr>
          <p:cNvPr id="14" name="Rectangle: Rounded Corners 13">
            <a:extLst>
              <a:ext uri="{FF2B5EF4-FFF2-40B4-BE49-F238E27FC236}">
                <a16:creationId xmlns:a16="http://schemas.microsoft.com/office/drawing/2014/main" id="{EDBF6F57-58FA-43AC-92E2-29D6AED536C9}"/>
              </a:ext>
            </a:extLst>
          </p:cNvPr>
          <p:cNvSpPr/>
          <p:nvPr/>
        </p:nvSpPr>
        <p:spPr>
          <a:xfrm>
            <a:off x="15239999" y="2848348"/>
            <a:ext cx="2494547" cy="252375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u="sng" dirty="0">
                <a:solidFill>
                  <a:schemeClr val="tx1"/>
                </a:solidFill>
                <a:latin typeface="Abhaya Libre" panose="020B0604020202020204" charset="0"/>
                <a:ea typeface="Roboto" panose="020B0604020202020204" charset="0"/>
                <a:cs typeface="Abhaya Libre" panose="020B0604020202020204" charset="0"/>
              </a:rPr>
              <a:t>External Constraints</a:t>
            </a:r>
          </a:p>
          <a:p>
            <a:pPr marL="285750" lvl="0" indent="-285750">
              <a:buFont typeface="Arial" panose="020B0604020202020204" pitchFamily="34" charset="0"/>
              <a:buChar char="•"/>
            </a:pPr>
            <a:r>
              <a:rPr lang="en-US" dirty="0">
                <a:solidFill>
                  <a:schemeClr val="tx1"/>
                </a:solidFill>
                <a:latin typeface="Abhaya Libre" panose="020B0604020202020204" charset="0"/>
                <a:cs typeface="Abhaya Libre" panose="020B0604020202020204" charset="0"/>
              </a:rPr>
              <a:t>Lack of cooperation</a:t>
            </a:r>
          </a:p>
          <a:p>
            <a:pPr marL="285750" lvl="0" indent="-285750">
              <a:buFont typeface="Arial" panose="020B0604020202020204" pitchFamily="34" charset="0"/>
              <a:buChar char="•"/>
            </a:pPr>
            <a:r>
              <a:rPr lang="en-US" dirty="0">
                <a:solidFill>
                  <a:schemeClr val="tx1"/>
                </a:solidFill>
                <a:latin typeface="Abhaya Libre" panose="020B0604020202020204" charset="0"/>
                <a:cs typeface="Abhaya Libre" panose="020B0604020202020204" charset="0"/>
              </a:rPr>
              <a:t>Poor communication</a:t>
            </a:r>
          </a:p>
          <a:p>
            <a:pPr marL="285750" lvl="0" indent="-285750">
              <a:buFont typeface="Arial" panose="020B0604020202020204" pitchFamily="34" charset="0"/>
              <a:buChar char="•"/>
            </a:pPr>
            <a:r>
              <a:rPr lang="en-US" dirty="0">
                <a:solidFill>
                  <a:schemeClr val="tx1"/>
                </a:solidFill>
                <a:latin typeface="Abhaya Libre" panose="020B0604020202020204" charset="0"/>
                <a:cs typeface="Abhaya Libre" panose="020B0604020202020204" charset="0"/>
              </a:rPr>
              <a:t>Inadequate staffing</a:t>
            </a:r>
            <a:endParaRPr lang="en-US" dirty="0"/>
          </a:p>
        </p:txBody>
      </p:sp>
      <p:sp>
        <p:nvSpPr>
          <p:cNvPr id="13" name="Rectangle: Rounded Corners 12">
            <a:extLst>
              <a:ext uri="{FF2B5EF4-FFF2-40B4-BE49-F238E27FC236}">
                <a16:creationId xmlns:a16="http://schemas.microsoft.com/office/drawing/2014/main" id="{2735A561-8DD1-4693-BDF0-B964F5F13918}"/>
              </a:ext>
            </a:extLst>
          </p:cNvPr>
          <p:cNvSpPr/>
          <p:nvPr/>
        </p:nvSpPr>
        <p:spPr>
          <a:xfrm>
            <a:off x="6096000" y="7242510"/>
            <a:ext cx="4495800" cy="239679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US" sz="2000" u="sng" dirty="0">
                <a:solidFill>
                  <a:schemeClr val="tx1"/>
                </a:solidFill>
                <a:latin typeface="Abhaya Libre" panose="020B0604020202020204" charset="0"/>
                <a:ea typeface="Roboto" panose="020B0604020202020204" charset="0"/>
                <a:cs typeface="Abhaya Libre" panose="020B0604020202020204" charset="0"/>
              </a:rPr>
              <a:t>Examples of Moral Distressing Situation</a:t>
            </a:r>
          </a:p>
          <a:p>
            <a:pPr marL="285750" lvl="0" indent="-285750">
              <a:buFont typeface="Arial" panose="020B0604020202020204" pitchFamily="34" charset="0"/>
              <a:buChar char="•"/>
            </a:pPr>
            <a:r>
              <a:rPr lang="en-US" sz="2000" dirty="0">
                <a:solidFill>
                  <a:schemeClr val="tx1"/>
                </a:solidFill>
                <a:latin typeface="Abhaya Libre" panose="020B0604020202020204" charset="0"/>
                <a:cs typeface="Abhaya Libre" panose="020B0604020202020204" charset="0"/>
              </a:rPr>
              <a:t>Limited Resources</a:t>
            </a:r>
          </a:p>
          <a:p>
            <a:pPr marL="285750" lvl="0" indent="-285750">
              <a:buFont typeface="Arial" panose="020B0604020202020204" pitchFamily="34" charset="0"/>
              <a:buChar char="•"/>
            </a:pPr>
            <a:r>
              <a:rPr lang="en-US" sz="2000" dirty="0">
                <a:solidFill>
                  <a:schemeClr val="tx1"/>
                </a:solidFill>
                <a:latin typeface="Abhaya Libre" panose="020B0604020202020204" charset="0"/>
                <a:cs typeface="Abhaya Libre" panose="020B0604020202020204" charset="0"/>
              </a:rPr>
              <a:t>Changing technology</a:t>
            </a:r>
          </a:p>
          <a:p>
            <a:pPr marL="285750" lvl="0" indent="-285750">
              <a:buFont typeface="Arial" panose="020B0604020202020204" pitchFamily="34" charset="0"/>
              <a:buChar char="•"/>
            </a:pPr>
            <a:r>
              <a:rPr lang="en-US" sz="2000" dirty="0">
                <a:solidFill>
                  <a:schemeClr val="tx1"/>
                </a:solidFill>
                <a:latin typeface="Abhaya Libre" panose="020B0604020202020204" charset="0"/>
                <a:cs typeface="Abhaya Libre" panose="020B0604020202020204" charset="0"/>
              </a:rPr>
              <a:t>Communication challenges</a:t>
            </a:r>
          </a:p>
          <a:p>
            <a:pPr marL="285750" lvl="0" indent="-285750">
              <a:buFont typeface="Arial" panose="020B0604020202020204" pitchFamily="34" charset="0"/>
              <a:buChar char="•"/>
            </a:pPr>
            <a:r>
              <a:rPr lang="en-US" sz="2000" dirty="0">
                <a:solidFill>
                  <a:schemeClr val="tx1"/>
                </a:solidFill>
                <a:latin typeface="Abhaya Libre" panose="020B0604020202020204" charset="0"/>
                <a:cs typeface="Abhaya Libre" panose="020B0604020202020204" charset="0"/>
              </a:rPr>
              <a:t>Outdated policies</a:t>
            </a:r>
          </a:p>
          <a:p>
            <a:pPr marL="285750" lvl="0" indent="-285750">
              <a:buFont typeface="Arial" panose="020B0604020202020204" pitchFamily="34" charset="0"/>
              <a:buChar char="•"/>
            </a:pPr>
            <a:endParaRPr lang="en-US" dirty="0">
              <a:solidFill>
                <a:schemeClr val="tx1"/>
              </a:solidFill>
              <a:latin typeface="Abhaya Libre" panose="020B0604020202020204" charset="0"/>
              <a:cs typeface="Abhaya Libre" panose="020B0604020202020204" charset="0"/>
            </a:endParaRPr>
          </a:p>
          <a:p>
            <a:pPr marL="285750" lvl="0" indent="-285750">
              <a:buFont typeface="Arial" panose="020B0604020202020204" pitchFamily="34" charset="0"/>
              <a:buChar char="•"/>
            </a:pPr>
            <a:endParaRPr lang="en-US" dirty="0"/>
          </a:p>
        </p:txBody>
      </p:sp>
    </p:spTree>
    <p:extLst>
      <p:ext uri="{BB962C8B-B14F-4D97-AF65-F5344CB8AC3E}">
        <p14:creationId xmlns:p14="http://schemas.microsoft.com/office/powerpoint/2010/main" val="35304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4449"/>
        </a:solidFill>
        <a:effectLst/>
      </p:bgPr>
    </p:bg>
    <p:spTree>
      <p:nvGrpSpPr>
        <p:cNvPr id="1" name=""/>
        <p:cNvGrpSpPr/>
        <p:nvPr/>
      </p:nvGrpSpPr>
      <p:grpSpPr>
        <a:xfrm>
          <a:off x="0" y="0"/>
          <a:ext cx="0" cy="0"/>
          <a:chOff x="0" y="0"/>
          <a:chExt cx="0" cy="0"/>
        </a:xfrm>
      </p:grpSpPr>
      <p:sp>
        <p:nvSpPr>
          <p:cNvPr id="2" name="TextBox 2"/>
          <p:cNvSpPr txBox="1"/>
          <p:nvPr/>
        </p:nvSpPr>
        <p:spPr>
          <a:xfrm>
            <a:off x="762000" y="502284"/>
            <a:ext cx="7886700" cy="2031325"/>
          </a:xfrm>
          <a:prstGeom prst="rect">
            <a:avLst/>
          </a:prstGeom>
        </p:spPr>
        <p:txBody>
          <a:bodyPr wrap="square" lIns="0" tIns="0" rIns="0" bIns="0" rtlCol="0" anchor="t">
            <a:spAutoFit/>
          </a:bodyPr>
          <a:lstStyle/>
          <a:p>
            <a:pPr algn="l"/>
            <a:r>
              <a:rPr lang="en-US" sz="6600" dirty="0">
                <a:solidFill>
                  <a:srgbClr val="FBE1C9"/>
                </a:solidFill>
                <a:latin typeface="Cormorant Garamond"/>
                <a:ea typeface="Cormorant Garamond"/>
                <a:cs typeface="Cormorant Garamond"/>
                <a:sym typeface="Cormorant Garamond"/>
              </a:rPr>
              <a:t>What Does Ethics in Healthcare Look Like?</a:t>
            </a:r>
          </a:p>
        </p:txBody>
      </p:sp>
      <p:grpSp>
        <p:nvGrpSpPr>
          <p:cNvPr id="3" name="Group 3"/>
          <p:cNvGrpSpPr/>
          <p:nvPr/>
        </p:nvGrpSpPr>
        <p:grpSpPr>
          <a:xfrm>
            <a:off x="762000" y="4030608"/>
            <a:ext cx="6444045" cy="4680697"/>
            <a:chOff x="0" y="0"/>
            <a:chExt cx="8592060" cy="6240931"/>
          </a:xfrm>
        </p:grpSpPr>
        <p:sp>
          <p:nvSpPr>
            <p:cNvPr id="4" name="TextBox 4"/>
            <p:cNvSpPr txBox="1"/>
            <p:nvPr/>
          </p:nvSpPr>
          <p:spPr>
            <a:xfrm>
              <a:off x="0" y="0"/>
              <a:ext cx="8592060" cy="649466"/>
            </a:xfrm>
            <a:prstGeom prst="rect">
              <a:avLst/>
            </a:prstGeom>
          </p:spPr>
          <p:txBody>
            <a:bodyPr lIns="0" tIns="0" rIns="0" bIns="0" rtlCol="0" anchor="t">
              <a:spAutoFit/>
            </a:bodyPr>
            <a:lstStyle/>
            <a:p>
              <a:pPr algn="l">
                <a:lnSpc>
                  <a:spcPts val="3839"/>
                </a:lnSpc>
              </a:pPr>
              <a:r>
                <a:rPr lang="en-US" sz="3199" b="1" spc="-47" dirty="0">
                  <a:solidFill>
                    <a:srgbClr val="FBE1C9"/>
                  </a:solidFill>
                  <a:latin typeface="Cormorant Garamond Medium"/>
                  <a:ea typeface="Cormorant Garamond Medium"/>
                  <a:cs typeface="Cormorant Garamond Medium"/>
                  <a:sym typeface="Cormorant Garamond Medium"/>
                </a:rPr>
                <a:t>Hot Topics</a:t>
              </a:r>
            </a:p>
          </p:txBody>
        </p:sp>
        <p:sp>
          <p:nvSpPr>
            <p:cNvPr id="5" name="TextBox 5"/>
            <p:cNvSpPr txBox="1"/>
            <p:nvPr/>
          </p:nvSpPr>
          <p:spPr>
            <a:xfrm>
              <a:off x="0" y="1157743"/>
              <a:ext cx="8592060" cy="5083188"/>
            </a:xfrm>
            <a:prstGeom prst="rect">
              <a:avLst/>
            </a:prstGeom>
          </p:spPr>
          <p:txBody>
            <a:bodyPr lIns="0" tIns="0" rIns="0" bIns="0" rtlCol="0" anchor="t">
              <a:spAutoFit/>
            </a:bodyPr>
            <a:lstStyle/>
            <a:p>
              <a:pPr marL="285750" indent="-285750" algn="l">
                <a:lnSpc>
                  <a:spcPct val="150000"/>
                </a:lnSpc>
                <a:spcBef>
                  <a:spcPct val="0"/>
                </a:spcBef>
                <a:buFont typeface="Arial" panose="020B0604020202020204" pitchFamily="34" charset="0"/>
                <a:buChar char="•"/>
              </a:pPr>
              <a:r>
                <a:rPr lang="en-US" sz="2400" spc="-26" dirty="0">
                  <a:solidFill>
                    <a:srgbClr val="FBE1C9"/>
                  </a:solidFill>
                  <a:latin typeface="Overpass Light"/>
                  <a:ea typeface="Overpass Light"/>
                  <a:cs typeface="Overpass Light"/>
                  <a:sym typeface="Overpass Light"/>
                </a:rPr>
                <a:t>Pandemics</a:t>
              </a:r>
            </a:p>
            <a:p>
              <a:pPr marL="285750" indent="-285750" algn="l">
                <a:lnSpc>
                  <a:spcPct val="150000"/>
                </a:lnSpc>
                <a:spcBef>
                  <a:spcPct val="0"/>
                </a:spcBef>
                <a:buFont typeface="Arial" panose="020B0604020202020204" pitchFamily="34" charset="0"/>
                <a:buChar char="•"/>
              </a:pPr>
              <a:r>
                <a:rPr lang="en-US" sz="2400" spc="-26" dirty="0">
                  <a:solidFill>
                    <a:srgbClr val="FBE1C9"/>
                  </a:solidFill>
                  <a:latin typeface="Overpass Light"/>
                  <a:ea typeface="Overpass Light"/>
                  <a:cs typeface="Overpass Light"/>
                  <a:sym typeface="Overpass Light"/>
                </a:rPr>
                <a:t>Medical Assistance in Dying</a:t>
              </a:r>
            </a:p>
            <a:p>
              <a:pPr marL="285750" indent="-285750" algn="l">
                <a:lnSpc>
                  <a:spcPct val="150000"/>
                </a:lnSpc>
                <a:spcBef>
                  <a:spcPct val="0"/>
                </a:spcBef>
                <a:buFont typeface="Arial" panose="020B0604020202020204" pitchFamily="34" charset="0"/>
                <a:buChar char="•"/>
              </a:pPr>
              <a:r>
                <a:rPr lang="en-US" sz="2400" spc="-26" dirty="0">
                  <a:solidFill>
                    <a:srgbClr val="FBE1C9"/>
                  </a:solidFill>
                  <a:latin typeface="Overpass Light"/>
                  <a:ea typeface="Overpass Light"/>
                  <a:cs typeface="Overpass Light"/>
                  <a:sym typeface="Overpass Light"/>
                </a:rPr>
                <a:t>Futile Care</a:t>
              </a:r>
            </a:p>
            <a:p>
              <a:pPr marL="285750" indent="-285750" algn="l">
                <a:lnSpc>
                  <a:spcPct val="150000"/>
                </a:lnSpc>
                <a:spcBef>
                  <a:spcPct val="0"/>
                </a:spcBef>
                <a:buFont typeface="Arial" panose="020B0604020202020204" pitchFamily="34" charset="0"/>
                <a:buChar char="•"/>
              </a:pPr>
              <a:r>
                <a:rPr lang="en-US" sz="2400" spc="-26" dirty="0">
                  <a:solidFill>
                    <a:srgbClr val="FBE1C9"/>
                  </a:solidFill>
                  <a:latin typeface="Overpass Light"/>
                  <a:ea typeface="Overpass Light"/>
                  <a:cs typeface="Overpass Light"/>
                  <a:sym typeface="Overpass Light"/>
                </a:rPr>
                <a:t>Limited resources</a:t>
              </a:r>
            </a:p>
            <a:p>
              <a:pPr marL="285750" indent="-285750" algn="l">
                <a:lnSpc>
                  <a:spcPct val="150000"/>
                </a:lnSpc>
                <a:spcBef>
                  <a:spcPct val="0"/>
                </a:spcBef>
                <a:buFont typeface="Arial" panose="020B0604020202020204" pitchFamily="34" charset="0"/>
                <a:buChar char="•"/>
              </a:pPr>
              <a:r>
                <a:rPr lang="en-US" sz="2400" spc="-26" dirty="0">
                  <a:solidFill>
                    <a:srgbClr val="FBE1C9"/>
                  </a:solidFill>
                  <a:latin typeface="Overpass Light"/>
                  <a:ea typeface="Overpass Light"/>
                  <a:cs typeface="Overpass Light"/>
                  <a:sym typeface="Overpass Light"/>
                </a:rPr>
                <a:t>Experimental drugs</a:t>
              </a:r>
            </a:p>
            <a:p>
              <a:pPr marL="285750" indent="-285750" algn="l">
                <a:lnSpc>
                  <a:spcPct val="150000"/>
                </a:lnSpc>
                <a:spcBef>
                  <a:spcPct val="0"/>
                </a:spcBef>
                <a:buFont typeface="Arial" panose="020B0604020202020204" pitchFamily="34" charset="0"/>
                <a:buChar char="•"/>
              </a:pPr>
              <a:r>
                <a:rPr lang="en-US" sz="2400" spc="-26" dirty="0">
                  <a:solidFill>
                    <a:srgbClr val="FBE1C9"/>
                  </a:solidFill>
                  <a:latin typeface="Overpass Light"/>
                  <a:ea typeface="Overpass Light"/>
                  <a:cs typeface="Overpass Light"/>
                  <a:sym typeface="Overpass Light"/>
                </a:rPr>
                <a:t>Pushing the age of viability </a:t>
              </a:r>
            </a:p>
            <a:p>
              <a:pPr marL="285750" indent="-285750" algn="l">
                <a:lnSpc>
                  <a:spcPct val="150000"/>
                </a:lnSpc>
                <a:spcBef>
                  <a:spcPct val="0"/>
                </a:spcBef>
                <a:buFont typeface="Arial" panose="020B0604020202020204" pitchFamily="34" charset="0"/>
                <a:buChar char="•"/>
              </a:pPr>
              <a:r>
                <a:rPr lang="en-US" sz="2400" spc="-26" dirty="0">
                  <a:solidFill>
                    <a:srgbClr val="FBE1C9"/>
                  </a:solidFill>
                  <a:latin typeface="Overpass Light"/>
                  <a:ea typeface="Overpass Light"/>
                  <a:cs typeface="Overpass Light"/>
                  <a:sym typeface="Overpass Light"/>
                </a:rPr>
                <a:t>Advances in technology</a:t>
              </a:r>
            </a:p>
          </p:txBody>
        </p:sp>
      </p:grpSp>
      <p:sp>
        <p:nvSpPr>
          <p:cNvPr id="9" name="Freeform 9"/>
          <p:cNvSpPr/>
          <p:nvPr/>
        </p:nvSpPr>
        <p:spPr>
          <a:xfrm>
            <a:off x="9034207" y="1943100"/>
            <a:ext cx="7281605" cy="6179565"/>
          </a:xfrm>
          <a:custGeom>
            <a:avLst/>
            <a:gdLst/>
            <a:ahLst/>
            <a:cxnLst/>
            <a:rect l="l" t="t" r="r" b="b"/>
            <a:pathLst>
              <a:path w="7188508" h="5679470">
                <a:moveTo>
                  <a:pt x="0" y="0"/>
                </a:moveTo>
                <a:lnTo>
                  <a:pt x="7188508" y="0"/>
                </a:lnTo>
                <a:lnTo>
                  <a:pt x="7188508" y="5679470"/>
                </a:lnTo>
                <a:lnTo>
                  <a:pt x="0" y="5679470"/>
                </a:lnTo>
                <a:lnTo>
                  <a:pt x="0" y="0"/>
                </a:lnTo>
                <a:close/>
              </a:path>
            </a:pathLst>
          </a:custGeom>
          <a:blipFill>
            <a:blip r:embed="rId3"/>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B4449"/>
        </a:solidFill>
        <a:effectLst/>
      </p:bgPr>
    </p:bg>
    <p:spTree>
      <p:nvGrpSpPr>
        <p:cNvPr id="1" name=""/>
        <p:cNvGrpSpPr/>
        <p:nvPr/>
      </p:nvGrpSpPr>
      <p:grpSpPr>
        <a:xfrm>
          <a:off x="0" y="0"/>
          <a:ext cx="0" cy="0"/>
          <a:chOff x="0" y="0"/>
          <a:chExt cx="0" cy="0"/>
        </a:xfrm>
      </p:grpSpPr>
      <p:sp>
        <p:nvSpPr>
          <p:cNvPr id="2" name="TextBox 2"/>
          <p:cNvSpPr txBox="1"/>
          <p:nvPr/>
        </p:nvSpPr>
        <p:spPr>
          <a:xfrm>
            <a:off x="762000" y="502284"/>
            <a:ext cx="7886700" cy="2031325"/>
          </a:xfrm>
          <a:prstGeom prst="rect">
            <a:avLst/>
          </a:prstGeom>
        </p:spPr>
        <p:txBody>
          <a:bodyPr wrap="square" lIns="0" tIns="0" rIns="0" bIns="0" rtlCol="0" anchor="t">
            <a:spAutoFit/>
          </a:bodyPr>
          <a:lstStyle/>
          <a:p>
            <a:pPr algn="l"/>
            <a:r>
              <a:rPr lang="en-US" sz="6600" dirty="0">
                <a:solidFill>
                  <a:srgbClr val="FBE1C9"/>
                </a:solidFill>
                <a:latin typeface="Cormorant Garamond"/>
                <a:ea typeface="Cormorant Garamond"/>
                <a:cs typeface="Cormorant Garamond"/>
                <a:sym typeface="Cormorant Garamond"/>
              </a:rPr>
              <a:t>What Does Ethics in Healthcare Look Like?</a:t>
            </a:r>
          </a:p>
        </p:txBody>
      </p:sp>
      <p:grpSp>
        <p:nvGrpSpPr>
          <p:cNvPr id="3" name="Group 3"/>
          <p:cNvGrpSpPr/>
          <p:nvPr/>
        </p:nvGrpSpPr>
        <p:grpSpPr>
          <a:xfrm>
            <a:off x="762000" y="4072172"/>
            <a:ext cx="8001000" cy="5142818"/>
            <a:chOff x="0" y="0"/>
            <a:chExt cx="10668000" cy="6857091"/>
          </a:xfrm>
        </p:grpSpPr>
        <p:sp>
          <p:nvSpPr>
            <p:cNvPr id="4" name="TextBox 4"/>
            <p:cNvSpPr txBox="1"/>
            <p:nvPr/>
          </p:nvSpPr>
          <p:spPr>
            <a:xfrm>
              <a:off x="0" y="0"/>
              <a:ext cx="10668000" cy="6857091"/>
            </a:xfrm>
            <a:prstGeom prst="rect">
              <a:avLst/>
            </a:prstGeom>
          </p:spPr>
          <p:txBody>
            <a:bodyPr wrap="square" lIns="0" tIns="0" rIns="0" bIns="0" rtlCol="0" anchor="t">
              <a:spAutoFit/>
            </a:bodyPr>
            <a:lstStyle/>
            <a:p>
              <a:pPr algn="l">
                <a:lnSpc>
                  <a:spcPct val="150000"/>
                </a:lnSpc>
              </a:pPr>
              <a:r>
                <a:rPr lang="en-US" sz="4800" b="1" spc="-47" dirty="0">
                  <a:solidFill>
                    <a:srgbClr val="FBE1C9"/>
                  </a:solidFill>
                  <a:latin typeface="Cormorant Garamond Medium"/>
                  <a:ea typeface="Cormorant Garamond Medium"/>
                  <a:cs typeface="Cormorant Garamond Medium"/>
                  <a:sym typeface="Cormorant Garamond Medium"/>
                </a:rPr>
                <a:t>Its not just about the hot topics!</a:t>
              </a:r>
            </a:p>
            <a:p>
              <a:pPr algn="l">
                <a:lnSpc>
                  <a:spcPct val="150000"/>
                </a:lnSpc>
              </a:pPr>
              <a:endParaRPr lang="en-US" sz="4800" b="1" spc="-47" dirty="0">
                <a:solidFill>
                  <a:srgbClr val="FBE1C9"/>
                </a:solidFill>
                <a:latin typeface="Cormorant Garamond Medium"/>
                <a:ea typeface="Cormorant Garamond Medium"/>
                <a:cs typeface="Cormorant Garamond Medium"/>
                <a:sym typeface="Cormorant Garamond Medium"/>
              </a:endParaRPr>
            </a:p>
            <a:p>
              <a:pPr marL="285750" indent="-285750">
                <a:lnSpc>
                  <a:spcPts val="2519"/>
                </a:lnSpc>
                <a:spcBef>
                  <a:spcPct val="0"/>
                </a:spcBef>
                <a:buFont typeface="Arial" panose="020B0604020202020204" pitchFamily="34" charset="0"/>
                <a:buChar char="•"/>
              </a:pPr>
              <a:r>
                <a:rPr lang="en-US" sz="3600" spc="-26" dirty="0">
                  <a:solidFill>
                    <a:srgbClr val="FBE1C9"/>
                  </a:solidFill>
                  <a:latin typeface="Overpass Light"/>
                  <a:ea typeface="Overpass Light"/>
                  <a:cs typeface="Overpass Light"/>
                  <a:sym typeface="Overpass Light"/>
                </a:rPr>
                <a:t>Trust</a:t>
              </a:r>
            </a:p>
            <a:p>
              <a:pPr marL="285750" indent="-285750">
                <a:lnSpc>
                  <a:spcPts val="2519"/>
                </a:lnSpc>
                <a:spcBef>
                  <a:spcPct val="0"/>
                </a:spcBef>
                <a:buFont typeface="Arial" panose="020B0604020202020204" pitchFamily="34" charset="0"/>
                <a:buChar char="•"/>
              </a:pPr>
              <a:endParaRPr lang="en-US" sz="3600" spc="-26" dirty="0">
                <a:solidFill>
                  <a:srgbClr val="FBE1C9"/>
                </a:solidFill>
                <a:latin typeface="Overpass Light"/>
                <a:ea typeface="Overpass Light"/>
                <a:cs typeface="Overpass Light"/>
                <a:sym typeface="Overpass Light"/>
              </a:endParaRPr>
            </a:p>
            <a:p>
              <a:pPr marL="285750" indent="-285750">
                <a:lnSpc>
                  <a:spcPts val="2519"/>
                </a:lnSpc>
                <a:spcBef>
                  <a:spcPct val="0"/>
                </a:spcBef>
                <a:buFont typeface="Arial" panose="020B0604020202020204" pitchFamily="34" charset="0"/>
                <a:buChar char="•"/>
              </a:pPr>
              <a:r>
                <a:rPr lang="en-US" sz="3600" spc="-26" dirty="0">
                  <a:solidFill>
                    <a:srgbClr val="FBE1C9"/>
                  </a:solidFill>
                  <a:latin typeface="Overpass Light"/>
                  <a:ea typeface="Overpass Light"/>
                  <a:cs typeface="Overpass Light"/>
                  <a:sym typeface="Overpass Light"/>
                </a:rPr>
                <a:t>Informed consent</a:t>
              </a:r>
            </a:p>
            <a:p>
              <a:pPr marL="285750" indent="-285750">
                <a:lnSpc>
                  <a:spcPts val="2519"/>
                </a:lnSpc>
                <a:spcBef>
                  <a:spcPct val="0"/>
                </a:spcBef>
                <a:buFont typeface="Arial" panose="020B0604020202020204" pitchFamily="34" charset="0"/>
                <a:buChar char="•"/>
              </a:pPr>
              <a:endParaRPr lang="en-US" sz="3600" spc="-26" dirty="0">
                <a:solidFill>
                  <a:srgbClr val="FBE1C9"/>
                </a:solidFill>
                <a:latin typeface="Overpass Light"/>
                <a:ea typeface="Overpass Light"/>
                <a:cs typeface="Overpass Light"/>
                <a:sym typeface="Overpass Light"/>
              </a:endParaRPr>
            </a:p>
            <a:p>
              <a:pPr marL="285750" indent="-285750">
                <a:lnSpc>
                  <a:spcPts val="2519"/>
                </a:lnSpc>
                <a:spcBef>
                  <a:spcPct val="0"/>
                </a:spcBef>
                <a:buFont typeface="Arial" panose="020B0604020202020204" pitchFamily="34" charset="0"/>
                <a:buChar char="•"/>
              </a:pPr>
              <a:r>
                <a:rPr lang="en-US" sz="3600" spc="-26" dirty="0">
                  <a:solidFill>
                    <a:srgbClr val="FBE1C9"/>
                  </a:solidFill>
                  <a:latin typeface="Overpass Light"/>
                  <a:ea typeface="Overpass Light"/>
                  <a:cs typeface="Overpass Light"/>
                  <a:sym typeface="Overpass Light"/>
                </a:rPr>
                <a:t>Privacy/patient confidentiality</a:t>
              </a:r>
            </a:p>
            <a:p>
              <a:pPr marL="285750" indent="-285750">
                <a:lnSpc>
                  <a:spcPts val="2519"/>
                </a:lnSpc>
                <a:spcBef>
                  <a:spcPct val="0"/>
                </a:spcBef>
                <a:buFont typeface="Arial" panose="020B0604020202020204" pitchFamily="34" charset="0"/>
                <a:buChar char="•"/>
              </a:pPr>
              <a:endParaRPr lang="en-US" sz="3600" spc="-26" dirty="0">
                <a:solidFill>
                  <a:srgbClr val="FBE1C9"/>
                </a:solidFill>
                <a:latin typeface="Overpass Light"/>
                <a:ea typeface="Overpass Light"/>
                <a:cs typeface="Overpass Light"/>
                <a:sym typeface="Overpass Light"/>
              </a:endParaRPr>
            </a:p>
            <a:p>
              <a:pPr marL="285750" indent="-285750">
                <a:lnSpc>
                  <a:spcPts val="2519"/>
                </a:lnSpc>
                <a:spcBef>
                  <a:spcPct val="0"/>
                </a:spcBef>
                <a:buFont typeface="Arial" panose="020B0604020202020204" pitchFamily="34" charset="0"/>
                <a:buChar char="•"/>
              </a:pPr>
              <a:r>
                <a:rPr lang="en-US" sz="3600" spc="-26" dirty="0">
                  <a:solidFill>
                    <a:srgbClr val="FBE1C9"/>
                  </a:solidFill>
                  <a:latin typeface="Overpass Light"/>
                  <a:ea typeface="Overpass Light"/>
                  <a:cs typeface="Overpass Light"/>
                  <a:sym typeface="Overpass Light"/>
                </a:rPr>
                <a:t> Justice</a:t>
              </a:r>
            </a:p>
            <a:p>
              <a:pPr marL="285750" indent="-285750">
                <a:lnSpc>
                  <a:spcPts val="2519"/>
                </a:lnSpc>
                <a:spcBef>
                  <a:spcPct val="0"/>
                </a:spcBef>
                <a:buFont typeface="Arial" panose="020B0604020202020204" pitchFamily="34" charset="0"/>
                <a:buChar char="•"/>
              </a:pPr>
              <a:endParaRPr lang="en-US" sz="3600" spc="-26" dirty="0">
                <a:solidFill>
                  <a:srgbClr val="FBE1C9"/>
                </a:solidFill>
                <a:latin typeface="Overpass Light"/>
                <a:ea typeface="Overpass Light"/>
                <a:cs typeface="Overpass Light"/>
                <a:sym typeface="Overpass Light"/>
              </a:endParaRPr>
            </a:p>
            <a:p>
              <a:pPr marL="285750" indent="-285750">
                <a:lnSpc>
                  <a:spcPts val="2519"/>
                </a:lnSpc>
                <a:spcBef>
                  <a:spcPct val="0"/>
                </a:spcBef>
                <a:buFont typeface="Arial" panose="020B0604020202020204" pitchFamily="34" charset="0"/>
                <a:buChar char="•"/>
              </a:pPr>
              <a:r>
                <a:rPr lang="en-US" sz="3600" spc="-26" dirty="0">
                  <a:solidFill>
                    <a:srgbClr val="FBE1C9"/>
                  </a:solidFill>
                  <a:latin typeface="Overpass Light"/>
                  <a:ea typeface="Overpass Light"/>
                  <a:cs typeface="Overpass Light"/>
                  <a:sym typeface="Overpass Light"/>
                </a:rPr>
                <a:t> Transparency. </a:t>
              </a:r>
            </a:p>
          </p:txBody>
        </p:sp>
        <p:sp>
          <p:nvSpPr>
            <p:cNvPr id="5" name="TextBox 5"/>
            <p:cNvSpPr txBox="1"/>
            <p:nvPr/>
          </p:nvSpPr>
          <p:spPr>
            <a:xfrm>
              <a:off x="0" y="1157743"/>
              <a:ext cx="8592060" cy="651204"/>
            </a:xfrm>
            <a:prstGeom prst="rect">
              <a:avLst/>
            </a:prstGeom>
          </p:spPr>
          <p:txBody>
            <a:bodyPr lIns="0" tIns="0" rIns="0" bIns="0" rtlCol="0" anchor="t">
              <a:spAutoFit/>
            </a:bodyPr>
            <a:lstStyle/>
            <a:p>
              <a:pPr marL="285750" indent="-285750" algn="l">
                <a:lnSpc>
                  <a:spcPct val="150000"/>
                </a:lnSpc>
                <a:spcBef>
                  <a:spcPct val="0"/>
                </a:spcBef>
                <a:buFont typeface="Arial" panose="020B0604020202020204" pitchFamily="34" charset="0"/>
                <a:buChar char="•"/>
              </a:pPr>
              <a:endParaRPr lang="en-US" sz="2400" spc="-26" dirty="0">
                <a:solidFill>
                  <a:srgbClr val="FBE1C9"/>
                </a:solidFill>
                <a:latin typeface="Overpass Light"/>
                <a:ea typeface="Overpass Light"/>
                <a:cs typeface="Overpass Light"/>
                <a:sym typeface="Overpass Light"/>
              </a:endParaRPr>
            </a:p>
          </p:txBody>
        </p:sp>
      </p:grpSp>
      <p:pic>
        <p:nvPicPr>
          <p:cNvPr id="6" name="Picture 5">
            <a:extLst>
              <a:ext uri="{FF2B5EF4-FFF2-40B4-BE49-F238E27FC236}">
                <a16:creationId xmlns:a16="http://schemas.microsoft.com/office/drawing/2014/main" id="{3E14D8DD-4EAB-48CA-9C9D-E9B311386009}"/>
              </a:ext>
            </a:extLst>
          </p:cNvPr>
          <p:cNvPicPr>
            <a:picLocks noChangeAspect="1"/>
          </p:cNvPicPr>
          <p:nvPr/>
        </p:nvPicPr>
        <p:blipFill>
          <a:blip r:embed="rId3"/>
          <a:stretch>
            <a:fillRect/>
          </a:stretch>
        </p:blipFill>
        <p:spPr>
          <a:xfrm>
            <a:off x="10439400" y="1806252"/>
            <a:ext cx="6038906" cy="6268454"/>
          </a:xfrm>
          <a:prstGeom prst="rect">
            <a:avLst/>
          </a:prstGeom>
        </p:spPr>
      </p:pic>
    </p:spTree>
    <p:extLst>
      <p:ext uri="{BB962C8B-B14F-4D97-AF65-F5344CB8AC3E}">
        <p14:creationId xmlns:p14="http://schemas.microsoft.com/office/powerpoint/2010/main" val="1618877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B4449"/>
        </a:solidFill>
        <a:effectLst/>
      </p:bgPr>
    </p:bg>
    <p:spTree>
      <p:nvGrpSpPr>
        <p:cNvPr id="1" name=""/>
        <p:cNvGrpSpPr/>
        <p:nvPr/>
      </p:nvGrpSpPr>
      <p:grpSpPr>
        <a:xfrm>
          <a:off x="0" y="0"/>
          <a:ext cx="0" cy="0"/>
          <a:chOff x="0" y="0"/>
          <a:chExt cx="0" cy="0"/>
        </a:xfrm>
      </p:grpSpPr>
      <p:sp>
        <p:nvSpPr>
          <p:cNvPr id="2" name="TextBox 2"/>
          <p:cNvSpPr txBox="1"/>
          <p:nvPr/>
        </p:nvSpPr>
        <p:spPr>
          <a:xfrm>
            <a:off x="762000" y="502284"/>
            <a:ext cx="7886700" cy="1015663"/>
          </a:xfrm>
          <a:prstGeom prst="rect">
            <a:avLst/>
          </a:prstGeom>
        </p:spPr>
        <p:txBody>
          <a:bodyPr wrap="square" lIns="0" tIns="0" rIns="0" bIns="0" rtlCol="0" anchor="t">
            <a:spAutoFit/>
          </a:bodyPr>
          <a:lstStyle/>
          <a:p>
            <a:pPr algn="l"/>
            <a:r>
              <a:rPr lang="en-US" sz="6600" dirty="0">
                <a:solidFill>
                  <a:srgbClr val="FBE1C9"/>
                </a:solidFill>
                <a:latin typeface="Cormorant Garamond"/>
                <a:ea typeface="Cormorant Garamond"/>
                <a:cs typeface="Cormorant Garamond"/>
                <a:sym typeface="Cormorant Garamond"/>
              </a:rPr>
              <a:t>Case Study</a:t>
            </a:r>
          </a:p>
        </p:txBody>
      </p:sp>
      <p:sp>
        <p:nvSpPr>
          <p:cNvPr id="5" name="TextBox 5"/>
          <p:cNvSpPr txBox="1"/>
          <p:nvPr/>
        </p:nvSpPr>
        <p:spPr>
          <a:xfrm>
            <a:off x="762000" y="1520188"/>
            <a:ext cx="15544800" cy="8244373"/>
          </a:xfrm>
          <a:prstGeom prst="rect">
            <a:avLst/>
          </a:prstGeom>
        </p:spPr>
        <p:txBody>
          <a:bodyPr wrap="square" lIns="0" tIns="0" rIns="0" bIns="0" rtlCol="0" anchor="t">
            <a:spAutoFit/>
          </a:bodyPr>
          <a:lstStyle/>
          <a:p>
            <a:pPr>
              <a:lnSpc>
                <a:spcPct val="150000"/>
              </a:lnSpc>
              <a:spcBef>
                <a:spcPct val="0"/>
              </a:spcBef>
            </a:pPr>
            <a:r>
              <a:rPr lang="en-US" sz="2400" spc="-26" dirty="0">
                <a:solidFill>
                  <a:schemeClr val="bg2"/>
                </a:solidFill>
                <a:latin typeface="Overpass Light"/>
                <a:ea typeface="Overpass Light"/>
                <a:cs typeface="Overpass Light"/>
                <a:sym typeface="Overpass Light"/>
              </a:rPr>
              <a:t>You and your team are tasked with </a:t>
            </a:r>
            <a:r>
              <a:rPr lang="en-US" sz="2400" dirty="0">
                <a:solidFill>
                  <a:schemeClr val="bg2"/>
                </a:solidFill>
                <a:latin typeface="Overpass Light" panose="020B0604020202020204" charset="0"/>
              </a:rPr>
              <a:t>overseeing the implementation of a new electronic health record (EHR) system aimed at improving operational efficiency, care coordination, and data accessibility for healthcare providers.  The new system promises significant benefits. </a:t>
            </a:r>
          </a:p>
          <a:p>
            <a:pPr>
              <a:lnSpc>
                <a:spcPct val="150000"/>
              </a:lnSpc>
              <a:spcBef>
                <a:spcPct val="0"/>
              </a:spcBef>
            </a:pPr>
            <a:r>
              <a:rPr lang="en-US" sz="2400" dirty="0">
                <a:solidFill>
                  <a:schemeClr val="bg2"/>
                </a:solidFill>
                <a:latin typeface="Overpass Light" panose="020B0604020202020204" charset="0"/>
              </a:rPr>
              <a:t>As positive as you had been about the roll out you are starting to realize that the new system has some challenges you and your team had initially not explored. Your team starts to hear from staff that as the Clinicians and administrative staff are going through training some resist due to a lack of familiarity with the technology, fearing it will disrupt their workflow. Patients are also voicing their concerns during the initial phase of implementation. Some have concerns about the potential uses of their data, such as whether it could be shared with third parties or used for research purposes. Others, particularly those with stigmatized medical conditions, raise questions about the security of their sensitive information. On top of these concerns a valid question was posed at your most recent provincial meeting with the other Health Authorities related to disparities in access among different patient populations. Patients in rural or underserved areas struggle to use the online portal due to limited internet access or digital literacy. </a:t>
            </a:r>
          </a:p>
          <a:p>
            <a:pPr>
              <a:lnSpc>
                <a:spcPct val="150000"/>
              </a:lnSpc>
              <a:spcBef>
                <a:spcPct val="0"/>
              </a:spcBef>
            </a:pPr>
            <a:r>
              <a:rPr lang="en-US" sz="2400" dirty="0">
                <a:solidFill>
                  <a:schemeClr val="bg2"/>
                </a:solidFill>
                <a:latin typeface="Overpass Light" panose="020B0604020202020204" charset="0"/>
              </a:rPr>
              <a:t>You realize you might need to reconsider how you continue to roll out the new EHR system to address some of these concerns. Your team meets and discusses some of the ethical considerations and how best to address them.</a:t>
            </a:r>
          </a:p>
        </p:txBody>
      </p:sp>
      <p:sp>
        <p:nvSpPr>
          <p:cNvPr id="9" name="Freeform 9"/>
          <p:cNvSpPr/>
          <p:nvPr/>
        </p:nvSpPr>
        <p:spPr>
          <a:xfrm>
            <a:off x="16002000" y="477631"/>
            <a:ext cx="2014793" cy="1617869"/>
          </a:xfrm>
          <a:custGeom>
            <a:avLst/>
            <a:gdLst/>
            <a:ahLst/>
            <a:cxnLst/>
            <a:rect l="l" t="t" r="r" b="b"/>
            <a:pathLst>
              <a:path w="7188508" h="5679470">
                <a:moveTo>
                  <a:pt x="0" y="0"/>
                </a:moveTo>
                <a:lnTo>
                  <a:pt x="7188508" y="0"/>
                </a:lnTo>
                <a:lnTo>
                  <a:pt x="7188508" y="5679470"/>
                </a:lnTo>
                <a:lnTo>
                  <a:pt x="0" y="5679470"/>
                </a:lnTo>
                <a:lnTo>
                  <a:pt x="0" y="0"/>
                </a:lnTo>
                <a:close/>
              </a:path>
            </a:pathLst>
          </a:custGeom>
          <a:blipFill>
            <a:blip r:embed="rId3"/>
            <a:stretch>
              <a:fillRect/>
            </a:stretch>
          </a:blipFill>
        </p:spPr>
      </p:sp>
    </p:spTree>
    <p:extLst>
      <p:ext uri="{BB962C8B-B14F-4D97-AF65-F5344CB8AC3E}">
        <p14:creationId xmlns:p14="http://schemas.microsoft.com/office/powerpoint/2010/main" val="1433534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4449"/>
        </a:solidFill>
        <a:effectLst/>
      </p:bgPr>
    </p:bg>
    <p:spTree>
      <p:nvGrpSpPr>
        <p:cNvPr id="1" name=""/>
        <p:cNvGrpSpPr/>
        <p:nvPr/>
      </p:nvGrpSpPr>
      <p:grpSpPr>
        <a:xfrm>
          <a:off x="0" y="0"/>
          <a:ext cx="0" cy="0"/>
          <a:chOff x="0" y="0"/>
          <a:chExt cx="0" cy="0"/>
        </a:xfrm>
      </p:grpSpPr>
      <p:sp>
        <p:nvSpPr>
          <p:cNvPr id="2" name="TextBox 2"/>
          <p:cNvSpPr txBox="1"/>
          <p:nvPr/>
        </p:nvSpPr>
        <p:spPr>
          <a:xfrm>
            <a:off x="685800" y="487935"/>
            <a:ext cx="8039100" cy="3046988"/>
          </a:xfrm>
          <a:prstGeom prst="rect">
            <a:avLst/>
          </a:prstGeom>
        </p:spPr>
        <p:txBody>
          <a:bodyPr wrap="square" lIns="0" tIns="0" rIns="0" bIns="0" rtlCol="0" anchor="t">
            <a:spAutoFit/>
          </a:bodyPr>
          <a:lstStyle/>
          <a:p>
            <a:pPr algn="l"/>
            <a:r>
              <a:rPr lang="en-US" sz="6600" dirty="0">
                <a:solidFill>
                  <a:srgbClr val="FBE1C9"/>
                </a:solidFill>
                <a:latin typeface="Cormorant Garamond"/>
                <a:ea typeface="Cormorant Garamond"/>
                <a:cs typeface="Cormorant Garamond"/>
                <a:sym typeface="Cormorant Garamond"/>
              </a:rPr>
              <a:t>Broadening Our Thinking About Ethical Issues</a:t>
            </a:r>
          </a:p>
        </p:txBody>
      </p:sp>
      <p:grpSp>
        <p:nvGrpSpPr>
          <p:cNvPr id="3" name="Group 3"/>
          <p:cNvGrpSpPr/>
          <p:nvPr/>
        </p:nvGrpSpPr>
        <p:grpSpPr>
          <a:xfrm>
            <a:off x="685800" y="4086448"/>
            <a:ext cx="11277600" cy="4690059"/>
            <a:chOff x="0" y="0"/>
            <a:chExt cx="8592060" cy="6253414"/>
          </a:xfrm>
        </p:grpSpPr>
        <p:sp>
          <p:nvSpPr>
            <p:cNvPr id="4" name="TextBox 4"/>
            <p:cNvSpPr txBox="1"/>
            <p:nvPr/>
          </p:nvSpPr>
          <p:spPr>
            <a:xfrm>
              <a:off x="0" y="0"/>
              <a:ext cx="8592060" cy="649466"/>
            </a:xfrm>
            <a:prstGeom prst="rect">
              <a:avLst/>
            </a:prstGeom>
          </p:spPr>
          <p:txBody>
            <a:bodyPr lIns="0" tIns="0" rIns="0" bIns="0" rtlCol="0" anchor="t">
              <a:spAutoFit/>
            </a:bodyPr>
            <a:lstStyle/>
            <a:p>
              <a:pPr algn="l">
                <a:lnSpc>
                  <a:spcPts val="3839"/>
                </a:lnSpc>
              </a:pPr>
              <a:r>
                <a:rPr lang="en-US" sz="3199" b="1" spc="-47" dirty="0">
                  <a:solidFill>
                    <a:srgbClr val="FBE1C9"/>
                  </a:solidFill>
                  <a:latin typeface="Cormorant Garamond Medium"/>
                  <a:ea typeface="Cormorant Garamond Medium"/>
                  <a:cs typeface="Cormorant Garamond Medium"/>
                  <a:sym typeface="Cormorant Garamond Medium"/>
                </a:rPr>
                <a:t>What are the ethical considerations?</a:t>
              </a:r>
            </a:p>
          </p:txBody>
        </p:sp>
        <p:sp>
          <p:nvSpPr>
            <p:cNvPr id="5" name="TextBox 5"/>
            <p:cNvSpPr txBox="1"/>
            <p:nvPr/>
          </p:nvSpPr>
          <p:spPr>
            <a:xfrm>
              <a:off x="0" y="1157743"/>
              <a:ext cx="8592060" cy="5095671"/>
            </a:xfrm>
            <a:prstGeom prst="rect">
              <a:avLst/>
            </a:prstGeom>
          </p:spPr>
          <p:txBody>
            <a:bodyPr lIns="0" tIns="0" rIns="0" bIns="0" rtlCol="0" anchor="t">
              <a:spAutoFit/>
            </a:bodyPr>
            <a:lstStyle/>
            <a:p>
              <a:pPr marL="285750" indent="-285750" algn="l">
                <a:lnSpc>
                  <a:spcPts val="2519"/>
                </a:lnSpc>
                <a:spcBef>
                  <a:spcPct val="0"/>
                </a:spcBef>
                <a:buFont typeface="Arial" panose="020B0604020202020204" pitchFamily="34" charset="0"/>
                <a:buChar char="•"/>
              </a:pPr>
              <a:r>
                <a:rPr lang="en-US" sz="2400" spc="-26" dirty="0">
                  <a:solidFill>
                    <a:srgbClr val="FBE1C9"/>
                  </a:solidFill>
                  <a:latin typeface="Overpass Light"/>
                  <a:ea typeface="Overpass Light"/>
                  <a:cs typeface="Overpass Light"/>
                  <a:sym typeface="Overpass Light"/>
                </a:rPr>
                <a:t>Trust </a:t>
              </a:r>
            </a:p>
            <a:p>
              <a:pPr marL="285750" indent="-285750" algn="l">
                <a:lnSpc>
                  <a:spcPts val="2519"/>
                </a:lnSpc>
                <a:spcBef>
                  <a:spcPct val="0"/>
                </a:spcBef>
                <a:buFont typeface="Arial" panose="020B0604020202020204" pitchFamily="34" charset="0"/>
                <a:buChar char="•"/>
              </a:pPr>
              <a:endParaRPr lang="en-US" sz="2400" spc="-26" dirty="0">
                <a:solidFill>
                  <a:srgbClr val="FBE1C9"/>
                </a:solidFill>
                <a:latin typeface="Overpass Light"/>
                <a:ea typeface="Overpass Light"/>
                <a:cs typeface="Overpass Light"/>
                <a:sym typeface="Overpass Light"/>
              </a:endParaRPr>
            </a:p>
            <a:p>
              <a:pPr marL="285750" indent="-285750">
                <a:lnSpc>
                  <a:spcPts val="2519"/>
                </a:lnSpc>
                <a:spcBef>
                  <a:spcPct val="0"/>
                </a:spcBef>
                <a:buFont typeface="Arial" panose="020B0604020202020204" pitchFamily="34" charset="0"/>
                <a:buChar char="•"/>
              </a:pPr>
              <a:r>
                <a:rPr lang="en-US" sz="2400" spc="-26" dirty="0">
                  <a:solidFill>
                    <a:srgbClr val="FBE1C9"/>
                  </a:solidFill>
                  <a:latin typeface="Overpass Light"/>
                  <a:ea typeface="Overpass Light"/>
                  <a:cs typeface="Overpass Light"/>
                  <a:sym typeface="Overpass Light"/>
                </a:rPr>
                <a:t>Informed consent</a:t>
              </a:r>
            </a:p>
            <a:p>
              <a:pPr marL="285750" indent="-285750" algn="l">
                <a:lnSpc>
                  <a:spcPts val="2519"/>
                </a:lnSpc>
                <a:spcBef>
                  <a:spcPct val="0"/>
                </a:spcBef>
                <a:buFont typeface="Arial" panose="020B0604020202020204" pitchFamily="34" charset="0"/>
                <a:buChar char="•"/>
              </a:pPr>
              <a:endParaRPr lang="en-US" sz="2400" spc="-26" dirty="0">
                <a:solidFill>
                  <a:srgbClr val="FBE1C9"/>
                </a:solidFill>
                <a:latin typeface="Overpass Light"/>
                <a:ea typeface="Overpass Light"/>
                <a:cs typeface="Overpass Light"/>
                <a:sym typeface="Overpass Light"/>
              </a:endParaRPr>
            </a:p>
            <a:p>
              <a:pPr marL="285750" indent="-285750">
                <a:lnSpc>
                  <a:spcPts val="2519"/>
                </a:lnSpc>
                <a:spcBef>
                  <a:spcPct val="0"/>
                </a:spcBef>
                <a:buFont typeface="Arial" panose="020B0604020202020204" pitchFamily="34" charset="0"/>
                <a:buChar char="•"/>
              </a:pPr>
              <a:r>
                <a:rPr lang="en-US" sz="2400" spc="-26" dirty="0">
                  <a:solidFill>
                    <a:srgbClr val="FBE1C9"/>
                  </a:solidFill>
                  <a:latin typeface="Overpass Light"/>
                  <a:ea typeface="Overpass Light"/>
                  <a:cs typeface="Overpass Light"/>
                  <a:sym typeface="Overpass Light"/>
                </a:rPr>
                <a:t>Privacy/patient confidentiality</a:t>
              </a:r>
            </a:p>
            <a:p>
              <a:pPr marL="285750" indent="-285750" algn="l">
                <a:lnSpc>
                  <a:spcPts val="2519"/>
                </a:lnSpc>
                <a:spcBef>
                  <a:spcPct val="0"/>
                </a:spcBef>
                <a:buFont typeface="Arial" panose="020B0604020202020204" pitchFamily="34" charset="0"/>
                <a:buChar char="•"/>
              </a:pPr>
              <a:endParaRPr lang="en-US" sz="2400" spc="-26" dirty="0">
                <a:solidFill>
                  <a:srgbClr val="FBE1C9"/>
                </a:solidFill>
                <a:latin typeface="Overpass Light"/>
                <a:ea typeface="Overpass Light"/>
                <a:cs typeface="Overpass Light"/>
                <a:sym typeface="Overpass Light"/>
              </a:endParaRPr>
            </a:p>
            <a:p>
              <a:pPr marL="285750" indent="-285750" algn="l">
                <a:lnSpc>
                  <a:spcPts val="2519"/>
                </a:lnSpc>
                <a:spcBef>
                  <a:spcPct val="0"/>
                </a:spcBef>
                <a:buFont typeface="Arial" panose="020B0604020202020204" pitchFamily="34" charset="0"/>
                <a:buChar char="•"/>
              </a:pPr>
              <a:r>
                <a:rPr lang="en-US" sz="2400" spc="-26" dirty="0">
                  <a:solidFill>
                    <a:srgbClr val="FBE1C9"/>
                  </a:solidFill>
                  <a:latin typeface="Overpass Light"/>
                  <a:ea typeface="Overpass Light"/>
                  <a:cs typeface="Overpass Light"/>
                  <a:sym typeface="Overpass Light"/>
                </a:rPr>
                <a:t> Justice</a:t>
              </a:r>
            </a:p>
            <a:p>
              <a:pPr marL="285750" indent="-285750" algn="l">
                <a:lnSpc>
                  <a:spcPts val="2519"/>
                </a:lnSpc>
                <a:spcBef>
                  <a:spcPct val="0"/>
                </a:spcBef>
                <a:buFont typeface="Arial" panose="020B0604020202020204" pitchFamily="34" charset="0"/>
                <a:buChar char="•"/>
              </a:pPr>
              <a:endParaRPr lang="en-US" sz="2400" spc="-26" dirty="0">
                <a:solidFill>
                  <a:srgbClr val="FBE1C9"/>
                </a:solidFill>
                <a:latin typeface="Overpass Light"/>
                <a:ea typeface="Overpass Light"/>
                <a:cs typeface="Overpass Light"/>
                <a:sym typeface="Overpass Light"/>
              </a:endParaRPr>
            </a:p>
            <a:p>
              <a:pPr marL="285750" indent="-285750" algn="l">
                <a:lnSpc>
                  <a:spcPts val="2519"/>
                </a:lnSpc>
                <a:spcBef>
                  <a:spcPct val="0"/>
                </a:spcBef>
                <a:buFont typeface="Arial" panose="020B0604020202020204" pitchFamily="34" charset="0"/>
                <a:buChar char="•"/>
              </a:pPr>
              <a:r>
                <a:rPr lang="en-US" sz="2400" spc="-26" dirty="0">
                  <a:solidFill>
                    <a:srgbClr val="FBE1C9"/>
                  </a:solidFill>
                  <a:latin typeface="Overpass Light"/>
                  <a:ea typeface="Overpass Light"/>
                  <a:cs typeface="Overpass Light"/>
                  <a:sym typeface="Overpass Light"/>
                </a:rPr>
                <a:t> Transparency. </a:t>
              </a:r>
            </a:p>
            <a:p>
              <a:pPr marL="285750" indent="-285750" algn="l">
                <a:lnSpc>
                  <a:spcPts val="2519"/>
                </a:lnSpc>
                <a:spcBef>
                  <a:spcPct val="0"/>
                </a:spcBef>
                <a:buFont typeface="Arial" panose="020B0604020202020204" pitchFamily="34" charset="0"/>
                <a:buChar char="•"/>
              </a:pPr>
              <a:endParaRPr lang="en-US" sz="2400" spc="-26" dirty="0">
                <a:solidFill>
                  <a:srgbClr val="FBE1C9"/>
                </a:solidFill>
                <a:latin typeface="Overpass Light"/>
                <a:ea typeface="Overpass Light"/>
                <a:cs typeface="Overpass Light"/>
                <a:sym typeface="Overpass Light"/>
              </a:endParaRPr>
            </a:p>
            <a:p>
              <a:pPr algn="l">
                <a:lnSpc>
                  <a:spcPts val="2519"/>
                </a:lnSpc>
                <a:spcBef>
                  <a:spcPct val="0"/>
                </a:spcBef>
              </a:pPr>
              <a:endParaRPr lang="en-US" sz="1799" spc="-26" dirty="0">
                <a:solidFill>
                  <a:srgbClr val="FBE1C9"/>
                </a:solidFill>
                <a:latin typeface="Overpass Light"/>
                <a:ea typeface="Overpass Light"/>
                <a:cs typeface="Overpass Light"/>
                <a:sym typeface="Overpass Light"/>
              </a:endParaRPr>
            </a:p>
            <a:p>
              <a:pPr algn="l">
                <a:lnSpc>
                  <a:spcPts val="2519"/>
                </a:lnSpc>
                <a:spcBef>
                  <a:spcPct val="0"/>
                </a:spcBef>
              </a:pPr>
              <a:endParaRPr lang="en-US" sz="1799" spc="-26" dirty="0">
                <a:solidFill>
                  <a:srgbClr val="FBE1C9"/>
                </a:solidFill>
                <a:latin typeface="Overpass Light"/>
                <a:ea typeface="Overpass Light"/>
                <a:cs typeface="Overpass Light"/>
                <a:sym typeface="Overpass Light"/>
              </a:endParaRPr>
            </a:p>
          </p:txBody>
        </p:sp>
      </p:grpSp>
      <p:sp>
        <p:nvSpPr>
          <p:cNvPr id="9" name="Freeform 9"/>
          <p:cNvSpPr/>
          <p:nvPr/>
        </p:nvSpPr>
        <p:spPr>
          <a:xfrm>
            <a:off x="11201400" y="487935"/>
            <a:ext cx="6392562" cy="5188965"/>
          </a:xfrm>
          <a:custGeom>
            <a:avLst/>
            <a:gdLst/>
            <a:ahLst/>
            <a:cxnLst/>
            <a:rect l="l" t="t" r="r" b="b"/>
            <a:pathLst>
              <a:path w="7188508" h="5679470">
                <a:moveTo>
                  <a:pt x="0" y="0"/>
                </a:moveTo>
                <a:lnTo>
                  <a:pt x="7188508" y="0"/>
                </a:lnTo>
                <a:lnTo>
                  <a:pt x="7188508" y="5679470"/>
                </a:lnTo>
                <a:lnTo>
                  <a:pt x="0" y="5679470"/>
                </a:lnTo>
                <a:lnTo>
                  <a:pt x="0" y="0"/>
                </a:lnTo>
                <a:close/>
              </a:path>
            </a:pathLst>
          </a:custGeom>
          <a:blipFill>
            <a:blip r:embed="rId3"/>
            <a:stretch>
              <a:fillRect/>
            </a:stretch>
          </a:blipFill>
        </p:spPr>
      </p:sp>
    </p:spTree>
    <p:extLst>
      <p:ext uri="{BB962C8B-B14F-4D97-AF65-F5344CB8AC3E}">
        <p14:creationId xmlns:p14="http://schemas.microsoft.com/office/powerpoint/2010/main" val="587232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18783</TotalTime>
  <Words>979</Words>
  <Application>Microsoft Office PowerPoint</Application>
  <PresentationFormat>Custom</PresentationFormat>
  <Paragraphs>167</Paragraphs>
  <Slides>15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Calibri</vt:lpstr>
      <vt:lpstr>Abhaya Libre</vt:lpstr>
      <vt:lpstr>Arial</vt:lpstr>
      <vt:lpstr>Cormorant Garamond Light</vt:lpstr>
      <vt:lpstr>Roboto</vt:lpstr>
      <vt:lpstr>Overpass Light</vt:lpstr>
      <vt:lpstr>Cormorant Garamond Medium</vt:lpstr>
      <vt:lpstr>Cormorant 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 Corvino</dc:creator>
  <cp:lastModifiedBy>Cheryl Harder</cp:lastModifiedBy>
  <cp:revision>54</cp:revision>
  <dcterms:created xsi:type="dcterms:W3CDTF">2006-08-16T00:00:00Z</dcterms:created>
  <dcterms:modified xsi:type="dcterms:W3CDTF">2025-01-06T20:37:27Z</dcterms:modified>
  <dc:identifier>DAGZlSuFefI</dc:identifier>
</cp:coreProperties>
</file>