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66_49A5EAF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 id="2147483702" r:id="rId6"/>
    <p:sldMasterId id="2147483721" r:id="rId7"/>
    <p:sldMasterId id="2147483705" r:id="rId8"/>
    <p:sldMasterId id="2147483761" r:id="rId9"/>
    <p:sldMasterId id="2147483770" r:id="rId10"/>
    <p:sldMasterId id="2147483780" r:id="rId11"/>
  </p:sldMasterIdLst>
  <p:notesMasterIdLst>
    <p:notesMasterId r:id="rId52"/>
  </p:notesMasterIdLst>
  <p:handoutMasterIdLst>
    <p:handoutMasterId r:id="rId53"/>
  </p:handoutMasterIdLst>
  <p:sldIdLst>
    <p:sldId id="256" r:id="rId12"/>
    <p:sldId id="353" r:id="rId13"/>
    <p:sldId id="355" r:id="rId14"/>
    <p:sldId id="354" r:id="rId15"/>
    <p:sldId id="356" r:id="rId16"/>
    <p:sldId id="357" r:id="rId17"/>
    <p:sldId id="358" r:id="rId18"/>
    <p:sldId id="267" r:id="rId19"/>
    <p:sldId id="310" r:id="rId20"/>
    <p:sldId id="311" r:id="rId21"/>
    <p:sldId id="307" r:id="rId22"/>
    <p:sldId id="309" r:id="rId23"/>
    <p:sldId id="317" r:id="rId24"/>
    <p:sldId id="349" r:id="rId25"/>
    <p:sldId id="313" r:id="rId26"/>
    <p:sldId id="312" r:id="rId27"/>
    <p:sldId id="308" r:id="rId28"/>
    <p:sldId id="316" r:id="rId29"/>
    <p:sldId id="318" r:id="rId30"/>
    <p:sldId id="321" r:id="rId31"/>
    <p:sldId id="323" r:id="rId32"/>
    <p:sldId id="324" r:id="rId33"/>
    <p:sldId id="325" r:id="rId34"/>
    <p:sldId id="322" r:id="rId35"/>
    <p:sldId id="365" r:id="rId36"/>
    <p:sldId id="271" r:id="rId37"/>
    <p:sldId id="341" r:id="rId38"/>
    <p:sldId id="261" r:id="rId39"/>
    <p:sldId id="327" r:id="rId40"/>
    <p:sldId id="326" r:id="rId41"/>
    <p:sldId id="343" r:id="rId42"/>
    <p:sldId id="335" r:id="rId43"/>
    <p:sldId id="337" r:id="rId44"/>
    <p:sldId id="336" r:id="rId45"/>
    <p:sldId id="350" r:id="rId46"/>
    <p:sldId id="314" r:id="rId47"/>
    <p:sldId id="333" r:id="rId48"/>
    <p:sldId id="362" r:id="rId49"/>
    <p:sldId id="302" r:id="rId50"/>
    <p:sldId id="266"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686637-02F5-C8DF-021C-7DE3D7A63EE6}" name="Olivia Baldwin" initials="OB" userId="S::obaldwin@sharedhealthmb.ca::c893b689-51d3-4eb1-bee3-d04faa7bbee6" providerId="AD"/>
  <p188:author id="{CDAE323E-D684-D249-D045-EECEA1A93BE0}" name="Amie Lesyk" initials="AL" userId="S::alesyk@sharedhealthmb.ca::d6b1dafa-a5e6-48c1-9719-c82d093b5004" providerId="AD"/>
  <p188:author id="{C8FEC051-1985-3232-991F-24629438AA4B}" name="georgina veldhorst" initials="gv" userId="5e529776a9493647" providerId="Windows Live"/>
  <p188:author id="{8F0E0B66-0BB4-F037-DFBA-921DFAC2ABD8}" name="Tara Mangano" initials="TM" userId="S::tmangano@sharedhealthmb.ca::9b722d9c-8e20-4d14-8641-5001bbb3ce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C5C"/>
    <a:srgbClr val="D89244"/>
    <a:srgbClr val="32BA8D"/>
    <a:srgbClr val="2EAFC4"/>
    <a:srgbClr val="373838"/>
    <a:srgbClr val="58C7D8"/>
    <a:srgbClr val="E2B54B"/>
    <a:srgbClr val="3A3B3B"/>
    <a:srgbClr val="85C6D6"/>
    <a:srgbClr val="72B88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143" d="100"/>
          <a:sy n="143" d="100"/>
        </p:scale>
        <p:origin x="690"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87"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silva4\AppData\Local\Microsoft\Windows\INetCache\Content.Outlook\PLOZYO4V\HSCA%20Homeless%20presentation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silva4\Downloads\PCH%20ALC%202024-8-18%20Dashboar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a:t>
            </a:r>
            <a:r>
              <a:rPr lang="en-US" baseline="0"/>
              <a:t> ED/UC Presentations - MB and WPG sites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Sheet1!$J$7</c:f>
              <c:strCache>
                <c:ptCount val="1"/>
                <c:pt idx="0">
                  <c:v>Manitoba</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Sheet1!$I$8:$I$14</c:f>
              <c:numCache>
                <c:formatCode>General</c:formatCode>
                <c:ptCount val="7"/>
                <c:pt idx="0">
                  <c:v>2017</c:v>
                </c:pt>
                <c:pt idx="1">
                  <c:v>2018</c:v>
                </c:pt>
                <c:pt idx="2">
                  <c:v>2019</c:v>
                </c:pt>
                <c:pt idx="3">
                  <c:v>2020</c:v>
                </c:pt>
                <c:pt idx="4">
                  <c:v>2021</c:v>
                </c:pt>
                <c:pt idx="5">
                  <c:v>2022</c:v>
                </c:pt>
                <c:pt idx="6">
                  <c:v>2023</c:v>
                </c:pt>
              </c:numCache>
            </c:numRef>
          </c:cat>
          <c:val>
            <c:numRef>
              <c:f>Sheet1!$J$8:$J$14</c:f>
              <c:numCache>
                <c:formatCode>#,##0</c:formatCode>
                <c:ptCount val="7"/>
                <c:pt idx="0">
                  <c:v>549841</c:v>
                </c:pt>
                <c:pt idx="1">
                  <c:v>630204</c:v>
                </c:pt>
                <c:pt idx="2">
                  <c:v>632613</c:v>
                </c:pt>
                <c:pt idx="3">
                  <c:v>534888</c:v>
                </c:pt>
                <c:pt idx="4">
                  <c:v>534646</c:v>
                </c:pt>
                <c:pt idx="5">
                  <c:v>568838</c:v>
                </c:pt>
                <c:pt idx="6">
                  <c:v>599167</c:v>
                </c:pt>
              </c:numCache>
            </c:numRef>
          </c:val>
          <c:extLst>
            <c:ext xmlns:c16="http://schemas.microsoft.com/office/drawing/2014/chart" uri="{C3380CC4-5D6E-409C-BE32-E72D297353CC}">
              <c16:uniqueId val="{00000000-16A0-4812-B32F-8CEF2AC501B2}"/>
            </c:ext>
          </c:extLst>
        </c:ser>
        <c:ser>
          <c:idx val="1"/>
          <c:order val="1"/>
          <c:tx>
            <c:strRef>
              <c:f>Sheet1!$K$7</c:f>
              <c:strCache>
                <c:ptCount val="1"/>
                <c:pt idx="0">
                  <c:v>Winnipeg</c:v>
                </c:pt>
              </c:strCache>
            </c:strRef>
          </c:tx>
          <c:spPr>
            <a:solidFill>
              <a:schemeClr val="bg1">
                <a:lumMod val="65000"/>
              </a:schemeClr>
            </a:solidFill>
            <a:ln>
              <a:noFill/>
            </a:ln>
            <a:effectLst/>
          </c:spPr>
          <c:invertIfNegative val="0"/>
          <c:dLbls>
            <c:dLbl>
              <c:idx val="0"/>
              <c:layout>
                <c:manualLayout>
                  <c:x val="1.29554644857054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A0-4812-B32F-8CEF2AC501B2}"/>
                </c:ext>
              </c:extLst>
            </c:dLbl>
            <c:dLbl>
              <c:idx val="1"/>
              <c:layout>
                <c:manualLayout>
                  <c:x val="1.51147085666563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A0-4812-B32F-8CEF2AC501B2}"/>
                </c:ext>
              </c:extLst>
            </c:dLbl>
            <c:dLbl>
              <c:idx val="2"/>
              <c:layout>
                <c:manualLayout>
                  <c:x val="1.2955464485705464E-2"/>
                  <c:y val="-3.88161027532536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A0-4812-B32F-8CEF2AC501B2}"/>
                </c:ext>
              </c:extLst>
            </c:dLbl>
            <c:dLbl>
              <c:idx val="3"/>
              <c:layout>
                <c:manualLayout>
                  <c:x val="1.2955464485705464E-2"/>
                  <c:y val="3.88161027532536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A0-4812-B32F-8CEF2AC501B2}"/>
                </c:ext>
              </c:extLst>
            </c:dLbl>
            <c:dLbl>
              <c:idx val="4"/>
              <c:layout>
                <c:manualLayout>
                  <c:x val="1.0796220404754473E-2"/>
                  <c:y val="1.1644830825976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A0-4812-B32F-8CEF2AC501B2}"/>
                </c:ext>
              </c:extLst>
            </c:dLbl>
            <c:dLbl>
              <c:idx val="5"/>
              <c:layout>
                <c:manualLayout>
                  <c:x val="1.0796220404754553E-2"/>
                  <c:y val="-7.116203297775429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A0-4812-B32F-8CEF2AC501B2}"/>
                </c:ext>
              </c:extLst>
            </c:dLbl>
            <c:dLbl>
              <c:idx val="6"/>
              <c:layout>
                <c:manualLayout>
                  <c:x val="1.2955464485705464E-2"/>
                  <c:y val="-3.8816102753254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A0-4812-B32F-8CEF2AC501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Sheet1!$I$8:$I$14</c:f>
              <c:numCache>
                <c:formatCode>General</c:formatCode>
                <c:ptCount val="7"/>
                <c:pt idx="0">
                  <c:v>2017</c:v>
                </c:pt>
                <c:pt idx="1">
                  <c:v>2018</c:v>
                </c:pt>
                <c:pt idx="2">
                  <c:v>2019</c:v>
                </c:pt>
                <c:pt idx="3">
                  <c:v>2020</c:v>
                </c:pt>
                <c:pt idx="4">
                  <c:v>2021</c:v>
                </c:pt>
                <c:pt idx="5">
                  <c:v>2022</c:v>
                </c:pt>
                <c:pt idx="6">
                  <c:v>2023</c:v>
                </c:pt>
              </c:numCache>
            </c:numRef>
          </c:cat>
          <c:val>
            <c:numRef>
              <c:f>Sheet1!$K$8:$K$14</c:f>
              <c:numCache>
                <c:formatCode>#,##0</c:formatCode>
                <c:ptCount val="7"/>
                <c:pt idx="0">
                  <c:v>326272</c:v>
                </c:pt>
                <c:pt idx="1">
                  <c:v>318168</c:v>
                </c:pt>
                <c:pt idx="2">
                  <c:v>320652</c:v>
                </c:pt>
                <c:pt idx="3">
                  <c:v>271464</c:v>
                </c:pt>
                <c:pt idx="4">
                  <c:v>271777</c:v>
                </c:pt>
                <c:pt idx="5">
                  <c:v>281218</c:v>
                </c:pt>
                <c:pt idx="6">
                  <c:v>291172</c:v>
                </c:pt>
              </c:numCache>
            </c:numRef>
          </c:val>
          <c:extLst>
            <c:ext xmlns:c16="http://schemas.microsoft.com/office/drawing/2014/chart" uri="{C3380CC4-5D6E-409C-BE32-E72D297353CC}">
              <c16:uniqueId val="{00000008-16A0-4812-B32F-8CEF2AC501B2}"/>
            </c:ext>
          </c:extLst>
        </c:ser>
        <c:dLbls>
          <c:showLegendKey val="0"/>
          <c:showVal val="0"/>
          <c:showCatName val="0"/>
          <c:showSerName val="0"/>
          <c:showPercent val="0"/>
          <c:showBubbleSize val="0"/>
        </c:dLbls>
        <c:gapWidth val="75"/>
        <c:axId val="158168192"/>
        <c:axId val="158169728"/>
      </c:barChart>
      <c:catAx>
        <c:axId val="1581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169728"/>
        <c:crosses val="autoZero"/>
        <c:auto val="1"/>
        <c:lblAlgn val="ctr"/>
        <c:lblOffset val="100"/>
        <c:noMultiLvlLbl val="0"/>
      </c:catAx>
      <c:valAx>
        <c:axId val="158169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1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HSC Adult ED - Monthly Presentations for Individuals recorded as having "No Fixed Address"</a:t>
            </a:r>
            <a:endParaRPr lang="en-US" sz="1400" b="1" baseline="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'HSCA Homeless presentations'!$E$1</c:f>
              <c:strCache>
                <c:ptCount val="1"/>
                <c:pt idx="0">
                  <c:v># of Presentations</c:v>
                </c:pt>
              </c:strCache>
            </c:strRef>
          </c:tx>
          <c:spPr>
            <a:ln w="28575" cap="rnd">
              <a:solidFill>
                <a:schemeClr val="accent1"/>
              </a:solidFill>
              <a:round/>
            </a:ln>
            <a:effectLst/>
          </c:spPr>
          <c:marker>
            <c:symbol val="none"/>
          </c:marker>
          <c:cat>
            <c:numRef>
              <c:f>'HSCA Homeless presentations'!$C$2:$C$92</c:f>
              <c:numCache>
                <c:formatCode>[$-409]mmm\-yy;@</c:formatCode>
                <c:ptCount val="91"/>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numCache>
            </c:numRef>
          </c:cat>
          <c:val>
            <c:numRef>
              <c:f>'HSCA Homeless presentations'!$E$2:$E$92</c:f>
              <c:numCache>
                <c:formatCode>General</c:formatCode>
                <c:ptCount val="91"/>
                <c:pt idx="0">
                  <c:v>41</c:v>
                </c:pt>
                <c:pt idx="1">
                  <c:v>34</c:v>
                </c:pt>
                <c:pt idx="2">
                  <c:v>57</c:v>
                </c:pt>
                <c:pt idx="3">
                  <c:v>56</c:v>
                </c:pt>
                <c:pt idx="4">
                  <c:v>43</c:v>
                </c:pt>
                <c:pt idx="5">
                  <c:v>75</c:v>
                </c:pt>
                <c:pt idx="6">
                  <c:v>62</c:v>
                </c:pt>
                <c:pt idx="7">
                  <c:v>56</c:v>
                </c:pt>
                <c:pt idx="8">
                  <c:v>80</c:v>
                </c:pt>
                <c:pt idx="9">
                  <c:v>83</c:v>
                </c:pt>
                <c:pt idx="10">
                  <c:v>62</c:v>
                </c:pt>
                <c:pt idx="11">
                  <c:v>82</c:v>
                </c:pt>
                <c:pt idx="12">
                  <c:v>75</c:v>
                </c:pt>
                <c:pt idx="13">
                  <c:v>55</c:v>
                </c:pt>
                <c:pt idx="14">
                  <c:v>89</c:v>
                </c:pt>
                <c:pt idx="15">
                  <c:v>99</c:v>
                </c:pt>
                <c:pt idx="16">
                  <c:v>87</c:v>
                </c:pt>
                <c:pt idx="17">
                  <c:v>103</c:v>
                </c:pt>
                <c:pt idx="18">
                  <c:v>119</c:v>
                </c:pt>
                <c:pt idx="19">
                  <c:v>107</c:v>
                </c:pt>
                <c:pt idx="20">
                  <c:v>83</c:v>
                </c:pt>
                <c:pt idx="21">
                  <c:v>98</c:v>
                </c:pt>
                <c:pt idx="22">
                  <c:v>115</c:v>
                </c:pt>
                <c:pt idx="23">
                  <c:v>136</c:v>
                </c:pt>
                <c:pt idx="24">
                  <c:v>87</c:v>
                </c:pt>
                <c:pt idx="25">
                  <c:v>96</c:v>
                </c:pt>
                <c:pt idx="26">
                  <c:v>134</c:v>
                </c:pt>
                <c:pt idx="27">
                  <c:v>126</c:v>
                </c:pt>
                <c:pt idx="28">
                  <c:v>125</c:v>
                </c:pt>
                <c:pt idx="29">
                  <c:v>145</c:v>
                </c:pt>
                <c:pt idx="30">
                  <c:v>138</c:v>
                </c:pt>
                <c:pt idx="31">
                  <c:v>148</c:v>
                </c:pt>
                <c:pt idx="32">
                  <c:v>126</c:v>
                </c:pt>
                <c:pt idx="33">
                  <c:v>150</c:v>
                </c:pt>
                <c:pt idx="34">
                  <c:v>157</c:v>
                </c:pt>
                <c:pt idx="35">
                  <c:v>161</c:v>
                </c:pt>
                <c:pt idx="36">
                  <c:v>123</c:v>
                </c:pt>
                <c:pt idx="37">
                  <c:v>113</c:v>
                </c:pt>
                <c:pt idx="38">
                  <c:v>130</c:v>
                </c:pt>
                <c:pt idx="39">
                  <c:v>63</c:v>
                </c:pt>
                <c:pt idx="40">
                  <c:v>111</c:v>
                </c:pt>
                <c:pt idx="41">
                  <c:v>173</c:v>
                </c:pt>
                <c:pt idx="42">
                  <c:v>194</c:v>
                </c:pt>
                <c:pt idx="43">
                  <c:v>145</c:v>
                </c:pt>
                <c:pt idx="44">
                  <c:v>114</c:v>
                </c:pt>
                <c:pt idx="45">
                  <c:v>121</c:v>
                </c:pt>
                <c:pt idx="46">
                  <c:v>167</c:v>
                </c:pt>
                <c:pt idx="47">
                  <c:v>192</c:v>
                </c:pt>
                <c:pt idx="48">
                  <c:v>226</c:v>
                </c:pt>
                <c:pt idx="49">
                  <c:v>173</c:v>
                </c:pt>
                <c:pt idx="50">
                  <c:v>214</c:v>
                </c:pt>
                <c:pt idx="51">
                  <c:v>179</c:v>
                </c:pt>
                <c:pt idx="52">
                  <c:v>186</c:v>
                </c:pt>
                <c:pt idx="53">
                  <c:v>195</c:v>
                </c:pt>
                <c:pt idx="54">
                  <c:v>211</c:v>
                </c:pt>
                <c:pt idx="55">
                  <c:v>217</c:v>
                </c:pt>
                <c:pt idx="56">
                  <c:v>182</c:v>
                </c:pt>
                <c:pt idx="57">
                  <c:v>196</c:v>
                </c:pt>
                <c:pt idx="58">
                  <c:v>245</c:v>
                </c:pt>
                <c:pt idx="59">
                  <c:v>250</c:v>
                </c:pt>
                <c:pt idx="60">
                  <c:v>229</c:v>
                </c:pt>
                <c:pt idx="61">
                  <c:v>223</c:v>
                </c:pt>
                <c:pt idx="62">
                  <c:v>276</c:v>
                </c:pt>
                <c:pt idx="63">
                  <c:v>242</c:v>
                </c:pt>
                <c:pt idx="64">
                  <c:v>245</c:v>
                </c:pt>
                <c:pt idx="65">
                  <c:v>217</c:v>
                </c:pt>
                <c:pt idx="66">
                  <c:v>221</c:v>
                </c:pt>
                <c:pt idx="67">
                  <c:v>252</c:v>
                </c:pt>
                <c:pt idx="68">
                  <c:v>222</c:v>
                </c:pt>
                <c:pt idx="69">
                  <c:v>284</c:v>
                </c:pt>
                <c:pt idx="70">
                  <c:v>298</c:v>
                </c:pt>
                <c:pt idx="71">
                  <c:v>316</c:v>
                </c:pt>
                <c:pt idx="72">
                  <c:v>373</c:v>
                </c:pt>
                <c:pt idx="73">
                  <c:v>324</c:v>
                </c:pt>
                <c:pt idx="74">
                  <c:v>379</c:v>
                </c:pt>
                <c:pt idx="75">
                  <c:v>368</c:v>
                </c:pt>
                <c:pt idx="76">
                  <c:v>304</c:v>
                </c:pt>
                <c:pt idx="77">
                  <c:v>277</c:v>
                </c:pt>
                <c:pt idx="78">
                  <c:v>279</c:v>
                </c:pt>
                <c:pt idx="79">
                  <c:v>221</c:v>
                </c:pt>
                <c:pt idx="80">
                  <c:v>278</c:v>
                </c:pt>
                <c:pt idx="81">
                  <c:v>295</c:v>
                </c:pt>
                <c:pt idx="82">
                  <c:v>289</c:v>
                </c:pt>
                <c:pt idx="83">
                  <c:v>356</c:v>
                </c:pt>
                <c:pt idx="84">
                  <c:v>305</c:v>
                </c:pt>
                <c:pt idx="85">
                  <c:v>310</c:v>
                </c:pt>
                <c:pt idx="86">
                  <c:v>343</c:v>
                </c:pt>
                <c:pt idx="87">
                  <c:v>245</c:v>
                </c:pt>
                <c:pt idx="88">
                  <c:v>282</c:v>
                </c:pt>
                <c:pt idx="89">
                  <c:v>283</c:v>
                </c:pt>
                <c:pt idx="90">
                  <c:v>313</c:v>
                </c:pt>
              </c:numCache>
            </c:numRef>
          </c:val>
          <c:smooth val="0"/>
          <c:extLst>
            <c:ext xmlns:c16="http://schemas.microsoft.com/office/drawing/2014/chart" uri="{C3380CC4-5D6E-409C-BE32-E72D297353CC}">
              <c16:uniqueId val="{00000000-1BCC-4E3A-B66B-E8E6BCE5867B}"/>
            </c:ext>
          </c:extLst>
        </c:ser>
        <c:dLbls>
          <c:showLegendKey val="0"/>
          <c:showVal val="0"/>
          <c:showCatName val="0"/>
          <c:showSerName val="0"/>
          <c:showPercent val="0"/>
          <c:showBubbleSize val="0"/>
        </c:dLbls>
        <c:marker val="1"/>
        <c:smooth val="0"/>
        <c:axId val="158008064"/>
        <c:axId val="158009600"/>
      </c:lineChart>
      <c:lineChart>
        <c:grouping val="standard"/>
        <c:varyColors val="0"/>
        <c:ser>
          <c:idx val="1"/>
          <c:order val="1"/>
          <c:tx>
            <c:strRef>
              <c:f>'HSCA Homeless presentations'!$F$1</c:f>
              <c:strCache>
                <c:ptCount val="1"/>
                <c:pt idx="0">
                  <c:v>% of Total presentation</c:v>
                </c:pt>
              </c:strCache>
            </c:strRef>
          </c:tx>
          <c:spPr>
            <a:ln w="28575" cap="rnd">
              <a:solidFill>
                <a:schemeClr val="accent2"/>
              </a:solidFill>
              <a:round/>
            </a:ln>
            <a:effectLst/>
          </c:spPr>
          <c:marker>
            <c:symbol val="none"/>
          </c:marker>
          <c:cat>
            <c:numRef>
              <c:f>'HSCA Homeless presentations'!$C$2:$C$92</c:f>
              <c:numCache>
                <c:formatCode>[$-409]mmm\-yy;@</c:formatCode>
                <c:ptCount val="91"/>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numCache>
            </c:numRef>
          </c:cat>
          <c:val>
            <c:numRef>
              <c:f>'HSCA Homeless presentations'!$F$2:$F$92</c:f>
              <c:numCache>
                <c:formatCode>0.00%</c:formatCode>
                <c:ptCount val="91"/>
                <c:pt idx="0">
                  <c:v>8.0999999999999996E-3</c:v>
                </c:pt>
                <c:pt idx="1">
                  <c:v>7.1000000000000004E-3</c:v>
                </c:pt>
                <c:pt idx="2">
                  <c:v>1.06E-2</c:v>
                </c:pt>
                <c:pt idx="3">
                  <c:v>1.0800000000000001E-2</c:v>
                </c:pt>
                <c:pt idx="4">
                  <c:v>8.0000000000000002E-3</c:v>
                </c:pt>
                <c:pt idx="5">
                  <c:v>1.4500000000000001E-2</c:v>
                </c:pt>
                <c:pt idx="6">
                  <c:v>1.09E-2</c:v>
                </c:pt>
                <c:pt idx="7">
                  <c:v>9.9000000000000008E-3</c:v>
                </c:pt>
                <c:pt idx="8">
                  <c:v>1.5100000000000001E-2</c:v>
                </c:pt>
                <c:pt idx="9">
                  <c:v>1.49E-2</c:v>
                </c:pt>
                <c:pt idx="10">
                  <c:v>1.14E-2</c:v>
                </c:pt>
                <c:pt idx="11">
                  <c:v>1.46E-2</c:v>
                </c:pt>
                <c:pt idx="12">
                  <c:v>1.34E-2</c:v>
                </c:pt>
                <c:pt idx="13">
                  <c:v>1.06E-2</c:v>
                </c:pt>
                <c:pt idx="14">
                  <c:v>1.54E-2</c:v>
                </c:pt>
                <c:pt idx="15">
                  <c:v>1.7600000000000001E-2</c:v>
                </c:pt>
                <c:pt idx="16">
                  <c:v>1.43E-2</c:v>
                </c:pt>
                <c:pt idx="17">
                  <c:v>1.7399999999999999E-2</c:v>
                </c:pt>
                <c:pt idx="18">
                  <c:v>1.9E-2</c:v>
                </c:pt>
                <c:pt idx="19">
                  <c:v>1.7899999999999999E-2</c:v>
                </c:pt>
                <c:pt idx="20">
                  <c:v>1.44E-2</c:v>
                </c:pt>
                <c:pt idx="21">
                  <c:v>1.6799999999999999E-2</c:v>
                </c:pt>
                <c:pt idx="22">
                  <c:v>2.12E-2</c:v>
                </c:pt>
                <c:pt idx="23">
                  <c:v>2.4E-2</c:v>
                </c:pt>
                <c:pt idx="24">
                  <c:v>1.54E-2</c:v>
                </c:pt>
                <c:pt idx="25">
                  <c:v>1.9300000000000001E-2</c:v>
                </c:pt>
                <c:pt idx="26">
                  <c:v>2.3099999999999999E-2</c:v>
                </c:pt>
                <c:pt idx="27">
                  <c:v>2.23E-2</c:v>
                </c:pt>
                <c:pt idx="28">
                  <c:v>2.2200000000000001E-2</c:v>
                </c:pt>
                <c:pt idx="29">
                  <c:v>2.6100000000000002E-2</c:v>
                </c:pt>
                <c:pt idx="30">
                  <c:v>2.3199999999999998E-2</c:v>
                </c:pt>
                <c:pt idx="31">
                  <c:v>2.4500000000000001E-2</c:v>
                </c:pt>
                <c:pt idx="32">
                  <c:v>2.1700000000000001E-2</c:v>
                </c:pt>
                <c:pt idx="33">
                  <c:v>2.5399999999999999E-2</c:v>
                </c:pt>
                <c:pt idx="34">
                  <c:v>2.8899999999999999E-2</c:v>
                </c:pt>
                <c:pt idx="35">
                  <c:v>2.8299999999999999E-2</c:v>
                </c:pt>
                <c:pt idx="36">
                  <c:v>2.1899999999999999E-2</c:v>
                </c:pt>
                <c:pt idx="37">
                  <c:v>2.1999999999999999E-2</c:v>
                </c:pt>
                <c:pt idx="38">
                  <c:v>2.7900000000000001E-2</c:v>
                </c:pt>
                <c:pt idx="39">
                  <c:v>2.01E-2</c:v>
                </c:pt>
                <c:pt idx="40">
                  <c:v>2.35E-2</c:v>
                </c:pt>
                <c:pt idx="41">
                  <c:v>3.2000000000000001E-2</c:v>
                </c:pt>
                <c:pt idx="42">
                  <c:v>3.2099999999999997E-2</c:v>
                </c:pt>
                <c:pt idx="43">
                  <c:v>2.5700000000000001E-2</c:v>
                </c:pt>
                <c:pt idx="44">
                  <c:v>2.3900000000000001E-2</c:v>
                </c:pt>
                <c:pt idx="45">
                  <c:v>2.6499999999999999E-2</c:v>
                </c:pt>
                <c:pt idx="46">
                  <c:v>4.3999999999999997E-2</c:v>
                </c:pt>
                <c:pt idx="47">
                  <c:v>4.8099999999999997E-2</c:v>
                </c:pt>
                <c:pt idx="48">
                  <c:v>5.3900000000000003E-2</c:v>
                </c:pt>
                <c:pt idx="49">
                  <c:v>4.4600000000000001E-2</c:v>
                </c:pt>
                <c:pt idx="50">
                  <c:v>4.7199999999999999E-2</c:v>
                </c:pt>
                <c:pt idx="51">
                  <c:v>3.9899999999999998E-2</c:v>
                </c:pt>
                <c:pt idx="52">
                  <c:v>3.9699999999999999E-2</c:v>
                </c:pt>
                <c:pt idx="53">
                  <c:v>4.36E-2</c:v>
                </c:pt>
                <c:pt idx="54">
                  <c:v>4.3900000000000002E-2</c:v>
                </c:pt>
                <c:pt idx="55">
                  <c:v>4.7399999999999998E-2</c:v>
                </c:pt>
                <c:pt idx="56">
                  <c:v>4.0899999999999999E-2</c:v>
                </c:pt>
                <c:pt idx="57">
                  <c:v>4.4299999999999999E-2</c:v>
                </c:pt>
                <c:pt idx="58">
                  <c:v>5.7599999999999998E-2</c:v>
                </c:pt>
                <c:pt idx="59">
                  <c:v>5.8299999999999998E-2</c:v>
                </c:pt>
                <c:pt idx="60">
                  <c:v>5.5800000000000002E-2</c:v>
                </c:pt>
                <c:pt idx="61">
                  <c:v>5.7799999999999997E-2</c:v>
                </c:pt>
                <c:pt idx="62">
                  <c:v>6.1800000000000001E-2</c:v>
                </c:pt>
                <c:pt idx="63">
                  <c:v>5.9200000000000003E-2</c:v>
                </c:pt>
                <c:pt idx="64">
                  <c:v>5.5300000000000002E-2</c:v>
                </c:pt>
                <c:pt idx="65">
                  <c:v>5.0299999999999997E-2</c:v>
                </c:pt>
                <c:pt idx="66">
                  <c:v>4.9200000000000001E-2</c:v>
                </c:pt>
                <c:pt idx="67">
                  <c:v>5.4399999999999997E-2</c:v>
                </c:pt>
                <c:pt idx="68">
                  <c:v>5.2900000000000003E-2</c:v>
                </c:pt>
                <c:pt idx="69">
                  <c:v>6.4100000000000004E-2</c:v>
                </c:pt>
                <c:pt idx="70">
                  <c:v>7.3099999999999998E-2</c:v>
                </c:pt>
                <c:pt idx="71">
                  <c:v>7.6600000000000001E-2</c:v>
                </c:pt>
                <c:pt idx="72">
                  <c:v>8.4900000000000003E-2</c:v>
                </c:pt>
                <c:pt idx="73">
                  <c:v>8.1500000000000003E-2</c:v>
                </c:pt>
                <c:pt idx="74">
                  <c:v>8.2799999999999999E-2</c:v>
                </c:pt>
                <c:pt idx="75">
                  <c:v>8.2100000000000006E-2</c:v>
                </c:pt>
                <c:pt idx="76">
                  <c:v>6.2600000000000003E-2</c:v>
                </c:pt>
                <c:pt idx="77">
                  <c:v>0.06</c:v>
                </c:pt>
                <c:pt idx="78">
                  <c:v>5.7299999999999997E-2</c:v>
                </c:pt>
                <c:pt idx="79">
                  <c:v>4.5900000000000003E-2</c:v>
                </c:pt>
                <c:pt idx="80">
                  <c:v>5.7299999999999997E-2</c:v>
                </c:pt>
                <c:pt idx="81">
                  <c:v>6.1699999999999998E-2</c:v>
                </c:pt>
                <c:pt idx="82">
                  <c:v>6.2E-2</c:v>
                </c:pt>
                <c:pt idx="83">
                  <c:v>7.3800000000000004E-2</c:v>
                </c:pt>
                <c:pt idx="84">
                  <c:v>6.9000000000000006E-2</c:v>
                </c:pt>
                <c:pt idx="85">
                  <c:v>7.2800000000000004E-2</c:v>
                </c:pt>
                <c:pt idx="86">
                  <c:v>7.2900000000000006E-2</c:v>
                </c:pt>
                <c:pt idx="87">
                  <c:v>5.2999999999999999E-2</c:v>
                </c:pt>
                <c:pt idx="88">
                  <c:v>6.0499999999999998E-2</c:v>
                </c:pt>
                <c:pt idx="89">
                  <c:v>6.0100000000000001E-2</c:v>
                </c:pt>
                <c:pt idx="90">
                  <c:v>6.2600000000000003E-2</c:v>
                </c:pt>
              </c:numCache>
            </c:numRef>
          </c:val>
          <c:smooth val="0"/>
          <c:extLst>
            <c:ext xmlns:c16="http://schemas.microsoft.com/office/drawing/2014/chart" uri="{C3380CC4-5D6E-409C-BE32-E72D297353CC}">
              <c16:uniqueId val="{00000001-1BCC-4E3A-B66B-E8E6BCE5867B}"/>
            </c:ext>
          </c:extLst>
        </c:ser>
        <c:dLbls>
          <c:showLegendKey val="0"/>
          <c:showVal val="0"/>
          <c:showCatName val="0"/>
          <c:showSerName val="0"/>
          <c:showPercent val="0"/>
          <c:showBubbleSize val="0"/>
        </c:dLbls>
        <c:marker val="1"/>
        <c:smooth val="0"/>
        <c:axId val="158029312"/>
        <c:axId val="158027776"/>
      </c:lineChart>
      <c:dateAx>
        <c:axId val="15800806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09600"/>
        <c:crosses val="autoZero"/>
        <c:auto val="1"/>
        <c:lblOffset val="100"/>
        <c:baseTimeUnit val="months"/>
      </c:dateAx>
      <c:valAx>
        <c:axId val="15800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08064"/>
        <c:crosses val="autoZero"/>
        <c:crossBetween val="between"/>
      </c:valAx>
      <c:valAx>
        <c:axId val="15802777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29312"/>
        <c:crosses val="max"/>
        <c:crossBetween val="between"/>
      </c:valAx>
      <c:dateAx>
        <c:axId val="158029312"/>
        <c:scaling>
          <c:orientation val="minMax"/>
        </c:scaling>
        <c:delete val="1"/>
        <c:axPos val="b"/>
        <c:numFmt formatCode="[$-409]mmm\-yy;@" sourceLinked="1"/>
        <c:majorTickMark val="out"/>
        <c:minorTickMark val="none"/>
        <c:tickLblPos val="nextTo"/>
        <c:crossAx val="15802777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Alternate</a:t>
            </a:r>
            <a:r>
              <a:rPr lang="en-US" sz="1200" b="1" baseline="0"/>
              <a:t> Level of Care Cases - All Services</a:t>
            </a:r>
            <a:endParaRPr lang="en-US"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Sheet4!$F$10</c:f>
              <c:strCache>
                <c:ptCount val="1"/>
                <c:pt idx="0">
                  <c:v>MB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Sheet4!$E$11:$E$15</c:f>
              <c:strCache>
                <c:ptCount val="5"/>
                <c:pt idx="0">
                  <c:v>2018/19</c:v>
                </c:pt>
                <c:pt idx="1">
                  <c:v>2019/20</c:v>
                </c:pt>
                <c:pt idx="2">
                  <c:v>2020/21</c:v>
                </c:pt>
                <c:pt idx="3">
                  <c:v>2021/22</c:v>
                </c:pt>
                <c:pt idx="4">
                  <c:v>2022/23</c:v>
                </c:pt>
              </c:strCache>
            </c:strRef>
          </c:cat>
          <c:val>
            <c:numRef>
              <c:f>Sheet4!$F$11:$F$15</c:f>
              <c:numCache>
                <c:formatCode>#,##0</c:formatCode>
                <c:ptCount val="5"/>
                <c:pt idx="0">
                  <c:v>6746</c:v>
                </c:pt>
                <c:pt idx="1">
                  <c:v>7595</c:v>
                </c:pt>
                <c:pt idx="2">
                  <c:v>6546</c:v>
                </c:pt>
                <c:pt idx="3">
                  <c:v>6751</c:v>
                </c:pt>
                <c:pt idx="4">
                  <c:v>7105</c:v>
                </c:pt>
              </c:numCache>
            </c:numRef>
          </c:val>
          <c:extLst>
            <c:ext xmlns:c16="http://schemas.microsoft.com/office/drawing/2014/chart" uri="{C3380CC4-5D6E-409C-BE32-E72D297353CC}">
              <c16:uniqueId val="{00000000-CD82-456B-B583-BBCBDD27F1F6}"/>
            </c:ext>
          </c:extLst>
        </c:ser>
        <c:ser>
          <c:idx val="1"/>
          <c:order val="1"/>
          <c:tx>
            <c:strRef>
              <c:f>Sheet4!$G$10</c:f>
              <c:strCache>
                <c:ptCount val="1"/>
                <c:pt idx="0">
                  <c:v>Winnipeg</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Sheet4!$E$11:$E$15</c:f>
              <c:strCache>
                <c:ptCount val="5"/>
                <c:pt idx="0">
                  <c:v>2018/19</c:v>
                </c:pt>
                <c:pt idx="1">
                  <c:v>2019/20</c:v>
                </c:pt>
                <c:pt idx="2">
                  <c:v>2020/21</c:v>
                </c:pt>
                <c:pt idx="3">
                  <c:v>2021/22</c:v>
                </c:pt>
                <c:pt idx="4">
                  <c:v>2022/23</c:v>
                </c:pt>
              </c:strCache>
            </c:strRef>
          </c:cat>
          <c:val>
            <c:numRef>
              <c:f>Sheet4!$G$11:$G$15</c:f>
              <c:numCache>
                <c:formatCode>#,##0</c:formatCode>
                <c:ptCount val="5"/>
                <c:pt idx="0">
                  <c:v>4665</c:v>
                </c:pt>
                <c:pt idx="1">
                  <c:v>5306</c:v>
                </c:pt>
                <c:pt idx="2">
                  <c:v>4564</c:v>
                </c:pt>
                <c:pt idx="3">
                  <c:v>4522</c:v>
                </c:pt>
                <c:pt idx="4">
                  <c:v>4818</c:v>
                </c:pt>
              </c:numCache>
            </c:numRef>
          </c:val>
          <c:extLst>
            <c:ext xmlns:c16="http://schemas.microsoft.com/office/drawing/2014/chart" uri="{C3380CC4-5D6E-409C-BE32-E72D297353CC}">
              <c16:uniqueId val="{00000001-CD82-456B-B583-BBCBDD27F1F6}"/>
            </c:ext>
          </c:extLst>
        </c:ser>
        <c:dLbls>
          <c:showLegendKey val="0"/>
          <c:showVal val="0"/>
          <c:showCatName val="0"/>
          <c:showSerName val="0"/>
          <c:showPercent val="0"/>
          <c:showBubbleSize val="0"/>
        </c:dLbls>
        <c:gapWidth val="75"/>
        <c:overlap val="-5"/>
        <c:axId val="231240064"/>
        <c:axId val="231241600"/>
      </c:barChart>
      <c:catAx>
        <c:axId val="23124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241600"/>
        <c:crosses val="autoZero"/>
        <c:auto val="1"/>
        <c:lblAlgn val="ctr"/>
        <c:lblOffset val="100"/>
        <c:noMultiLvlLbl val="0"/>
      </c:catAx>
      <c:valAx>
        <c:axId val="231241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24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[PCH ALC 2024-8-18 Dashboard.xlsx]Pivot Tables!PivotTable11</c:name>
    <c:fmtId val="7"/>
  </c:pivotSource>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CA" sz="1100" b="1" i="0" u="none" strike="noStrike" baseline="0">
                <a:solidFill>
                  <a:schemeClr val="tx1"/>
                </a:solidFill>
                <a:effectLst/>
              </a:rPr>
              <a:t>PCH Capacity</a:t>
            </a:r>
          </a:p>
          <a:p>
            <a:pPr>
              <a:defRPr>
                <a:solidFill>
                  <a:schemeClr val="tx1"/>
                </a:solidFill>
              </a:defRPr>
            </a:pPr>
            <a:r>
              <a:rPr lang="en-CA" sz="1100" b="0" i="1" u="none" strike="noStrike" baseline="0">
                <a:solidFill>
                  <a:schemeClr val="tx1"/>
                </a:solidFill>
                <a:effectLst/>
              </a:rPr>
              <a:t>Vacant Beds vs Available Beds </a:t>
            </a:r>
            <a:endParaRPr lang="en-CA" sz="1100" i="1">
              <a:solidFill>
                <a:schemeClr val="tx1"/>
              </a:solidFill>
            </a:endParaRPr>
          </a:p>
        </c:rich>
      </c:tx>
      <c:layout>
        <c:manualLayout>
          <c:xMode val="edge"/>
          <c:yMode val="edge"/>
          <c:x val="0.29489206405379109"/>
          <c:y val="2.2856069716347847E-3"/>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ivotFmts>
      <c:pivotFmt>
        <c:idx val="0"/>
        <c:spPr>
          <a:solidFill>
            <a:srgbClr val="00B050"/>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rgbClr val="00B050"/>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layout>
            <c:manualLayout>
              <c:x val="-1.8261464750171316E-2"/>
              <c:y val="-2.448102580889630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layout>
            <c:manualLayout>
              <c:x val="-2.0999315537303217E-2"/>
              <c:y val="-1.932306425154936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6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7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8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9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0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1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2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4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5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6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7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8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19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0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1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2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4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5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6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7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8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29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0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layout>
            <c:manualLayout>
              <c:x val="-2.0071965979718869E-2"/>
              <c:y val="-4.460450621466809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1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1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2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4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5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6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7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layout>
            <c:manualLayout>
              <c:x val="-2.4178779500611806E-2"/>
              <c:y val="-2.460043058825536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layout>
            <c:manualLayout>
              <c:x val="-2.0072003319913552E-2"/>
              <c:y val="-2.950719535637249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layout>
            <c:manualLayout>
              <c:x val="-1.8703077926347501E-2"/>
              <c:y val="-2.692821457769905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layout>
            <c:manualLayout>
              <c:x val="-2.0999315537303217E-2"/>
              <c:y val="-2.963898736624329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8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8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8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8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39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0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1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2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4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5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6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7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8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49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0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1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2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3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3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3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pivotFmt>
      <c:pivotFmt>
        <c:idx val="53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91A2A49-9F7B-4F9A-AAEB-26DE9C2702E1}" type="VALUE">
                  <a:rPr lang="en-US" sz="1050"/>
                  <a:pPr>
                    <a:defRPr sz="9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56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6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6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7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8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59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1"/>
        <c:spPr>
          <a:solidFill>
            <a:srgbClr val="00B050"/>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059824B-C8AD-4483-ABE6-279E492FED83}" type="VALUE">
                  <a:rPr lang="en-US" sz="1050"/>
                  <a:pPr>
                    <a:defRPr sz="9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602"/>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0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0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1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2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37"/>
        <c:spPr>
          <a:solidFill>
            <a:srgbClr val="00B050"/>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059824B-C8AD-4483-ABE6-279E492FED83}" type="VALUE">
                  <a:rPr lang="en-US" sz="1050"/>
                  <a:pPr>
                    <a:defRPr sz="9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6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6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91A2A49-9F7B-4F9A-AAEB-26DE9C2702E1}" type="VALUE">
                  <a:rPr lang="en-US" sz="1050"/>
                  <a:pPr>
                    <a:defRPr sz="9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674"/>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7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7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7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7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7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8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699"/>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0"/>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1"/>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2"/>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3"/>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4"/>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5"/>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6"/>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7"/>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8"/>
        <c:spPr>
          <a:solidFill>
            <a:srgbClr val="00B050"/>
          </a:solidFill>
          <a:ln>
            <a:noFill/>
          </a:ln>
          <a:effectLst/>
        </c:spPr>
        <c:dLbl>
          <c:idx val="0"/>
          <c:showLegendKey val="0"/>
          <c:showVal val="0"/>
          <c:showCatName val="0"/>
          <c:showSerName val="0"/>
          <c:showPercent val="0"/>
          <c:showBubbleSize val="0"/>
          <c:extLst>
            <c:ext xmlns:c15="http://schemas.microsoft.com/office/drawing/2012/chart" uri="{CE6537A1-D6FC-4f65-9D91-7224C49458BB}"/>
          </c:extLst>
        </c:dLbl>
      </c:pivotFmt>
      <c:pivotFmt>
        <c:idx val="709"/>
        <c:spPr>
          <a:solidFill>
            <a:srgbClr val="00B050"/>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059824B-C8AD-4483-ABE6-279E492FED83}" type="VALUE">
                  <a:rPr lang="en-US" sz="1050"/>
                  <a:pPr>
                    <a:defRPr sz="9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71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71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6"/>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7"/>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8"/>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9"/>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0"/>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1"/>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2"/>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3"/>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4"/>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5"/>
        <c:spPr>
          <a:solidFill>
            <a:schemeClr val="accent1"/>
          </a:solidFill>
          <a:ln w="28575" cap="rnd">
            <a:solidFill>
              <a:srgbClr val="002060"/>
            </a:solidFill>
            <a:round/>
          </a:ln>
          <a:effectLst/>
        </c:spPr>
        <c:marker>
          <c:symbol val="circle"/>
          <c:size val="5"/>
          <c:spPr>
            <a:solidFill>
              <a:srgbClr val="002060"/>
            </a:solidFill>
            <a:ln w="9525">
              <a:solidFill>
                <a:srgbClr val="002060"/>
              </a:solidFill>
            </a:ln>
            <a:effectLst/>
          </c:spPr>
        </c:marke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91A2A49-9F7B-4F9A-AAEB-26DE9C2702E1}" type="VALUE">
                  <a:rPr lang="en-US" sz="1050"/>
                  <a:pPr>
                    <a:defRPr sz="9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4.7918422729795851E-2"/>
          <c:y val="0.21353580802399699"/>
          <c:w val="0.90068186646381998"/>
          <c:h val="0.61727542985698214"/>
        </c:manualLayout>
      </c:layout>
      <c:barChart>
        <c:barDir val="col"/>
        <c:grouping val="clustered"/>
        <c:varyColors val="0"/>
        <c:ser>
          <c:idx val="0"/>
          <c:order val="0"/>
          <c:tx>
            <c:strRef>
              <c:f>'Pivot Tables'!$S$5</c:f>
              <c:strCache>
                <c:ptCount val="1"/>
                <c:pt idx="0">
                  <c:v>Available PCH Beds</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E63-4310-9223-B5E41E9313FB}"/>
                </c:ext>
              </c:extLst>
            </c:dLbl>
            <c:dLbl>
              <c:idx val="1"/>
              <c:delete val="1"/>
              <c:extLst>
                <c:ext xmlns:c15="http://schemas.microsoft.com/office/drawing/2012/chart" uri="{CE6537A1-D6FC-4f65-9D91-7224C49458BB}"/>
                <c:ext xmlns:c16="http://schemas.microsoft.com/office/drawing/2014/chart" uri="{C3380CC4-5D6E-409C-BE32-E72D297353CC}">
                  <c16:uniqueId val="{00000001-3E63-4310-9223-B5E41E9313FB}"/>
                </c:ext>
              </c:extLst>
            </c:dLbl>
            <c:dLbl>
              <c:idx val="2"/>
              <c:delete val="1"/>
              <c:extLst>
                <c:ext xmlns:c15="http://schemas.microsoft.com/office/drawing/2012/chart" uri="{CE6537A1-D6FC-4f65-9D91-7224C49458BB}"/>
                <c:ext xmlns:c16="http://schemas.microsoft.com/office/drawing/2014/chart" uri="{C3380CC4-5D6E-409C-BE32-E72D297353CC}">
                  <c16:uniqueId val="{00000002-3E63-4310-9223-B5E41E9313FB}"/>
                </c:ext>
              </c:extLst>
            </c:dLbl>
            <c:dLbl>
              <c:idx val="3"/>
              <c:delete val="1"/>
              <c:extLst>
                <c:ext xmlns:c15="http://schemas.microsoft.com/office/drawing/2012/chart" uri="{CE6537A1-D6FC-4f65-9D91-7224C49458BB}"/>
                <c:ext xmlns:c16="http://schemas.microsoft.com/office/drawing/2014/chart" uri="{C3380CC4-5D6E-409C-BE32-E72D297353CC}">
                  <c16:uniqueId val="{00000003-3E63-4310-9223-B5E41E9313FB}"/>
                </c:ext>
              </c:extLst>
            </c:dLbl>
            <c:dLbl>
              <c:idx val="4"/>
              <c:delete val="1"/>
              <c:extLst>
                <c:ext xmlns:c15="http://schemas.microsoft.com/office/drawing/2012/chart" uri="{CE6537A1-D6FC-4f65-9D91-7224C49458BB}"/>
                <c:ext xmlns:c16="http://schemas.microsoft.com/office/drawing/2014/chart" uri="{C3380CC4-5D6E-409C-BE32-E72D297353CC}">
                  <c16:uniqueId val="{00000004-3E63-4310-9223-B5E41E9313FB}"/>
                </c:ext>
              </c:extLst>
            </c:dLbl>
            <c:dLbl>
              <c:idx val="5"/>
              <c:delete val="1"/>
              <c:extLst>
                <c:ext xmlns:c15="http://schemas.microsoft.com/office/drawing/2012/chart" uri="{CE6537A1-D6FC-4f65-9D91-7224C49458BB}"/>
                <c:ext xmlns:c16="http://schemas.microsoft.com/office/drawing/2014/chart" uri="{C3380CC4-5D6E-409C-BE32-E72D297353CC}">
                  <c16:uniqueId val="{00000005-3E63-4310-9223-B5E41E9313FB}"/>
                </c:ext>
              </c:extLst>
            </c:dLbl>
            <c:dLbl>
              <c:idx val="6"/>
              <c:delete val="1"/>
              <c:extLst>
                <c:ext xmlns:c15="http://schemas.microsoft.com/office/drawing/2012/chart" uri="{CE6537A1-D6FC-4f65-9D91-7224C49458BB}"/>
                <c:ext xmlns:c16="http://schemas.microsoft.com/office/drawing/2014/chart" uri="{C3380CC4-5D6E-409C-BE32-E72D297353CC}">
                  <c16:uniqueId val="{00000006-3E63-4310-9223-B5E41E9313FB}"/>
                </c:ext>
              </c:extLst>
            </c:dLbl>
            <c:dLbl>
              <c:idx val="7"/>
              <c:delete val="1"/>
              <c:extLst>
                <c:ext xmlns:c15="http://schemas.microsoft.com/office/drawing/2012/chart" uri="{CE6537A1-D6FC-4f65-9D91-7224C49458BB}"/>
                <c:ext xmlns:c16="http://schemas.microsoft.com/office/drawing/2014/chart" uri="{C3380CC4-5D6E-409C-BE32-E72D297353CC}">
                  <c16:uniqueId val="{00000007-3E63-4310-9223-B5E41E9313FB}"/>
                </c:ext>
              </c:extLst>
            </c:dLbl>
            <c:dLbl>
              <c:idx val="8"/>
              <c:delete val="1"/>
              <c:extLst>
                <c:ext xmlns:c15="http://schemas.microsoft.com/office/drawing/2012/chart" uri="{CE6537A1-D6FC-4f65-9D91-7224C49458BB}"/>
                <c:ext xmlns:c16="http://schemas.microsoft.com/office/drawing/2014/chart" uri="{C3380CC4-5D6E-409C-BE32-E72D297353CC}">
                  <c16:uniqueId val="{00000008-3E63-4310-9223-B5E41E9313FB}"/>
                </c:ext>
              </c:extLst>
            </c:dLbl>
            <c:dLbl>
              <c:idx val="9"/>
              <c:delete val="1"/>
              <c:extLst>
                <c:ext xmlns:c15="http://schemas.microsoft.com/office/drawing/2012/chart" uri="{CE6537A1-D6FC-4f65-9D91-7224C49458BB}"/>
                <c:ext xmlns:c16="http://schemas.microsoft.com/office/drawing/2014/chart" uri="{C3380CC4-5D6E-409C-BE32-E72D297353CC}">
                  <c16:uniqueId val="{00000009-3E63-4310-9223-B5E41E9313FB}"/>
                </c:ext>
              </c:extLst>
            </c:dLbl>
            <c:dLbl>
              <c:idx val="10"/>
              <c:delete val="1"/>
              <c:extLst>
                <c:ext xmlns:c15="http://schemas.microsoft.com/office/drawing/2012/chart" uri="{CE6537A1-D6FC-4f65-9D91-7224C49458BB}"/>
                <c:ext xmlns:c16="http://schemas.microsoft.com/office/drawing/2014/chart" uri="{C3380CC4-5D6E-409C-BE32-E72D297353CC}">
                  <c16:uniqueId val="{0000000A-3E63-4310-9223-B5E41E9313FB}"/>
                </c:ext>
              </c:extLst>
            </c:dLbl>
            <c:dLbl>
              <c:idx val="11"/>
              <c:delete val="1"/>
              <c:extLst>
                <c:ext xmlns:c15="http://schemas.microsoft.com/office/drawing/2012/chart" uri="{CE6537A1-D6FC-4f65-9D91-7224C49458BB}"/>
                <c:ext xmlns:c16="http://schemas.microsoft.com/office/drawing/2014/chart" uri="{C3380CC4-5D6E-409C-BE32-E72D297353CC}">
                  <c16:uniqueId val="{0000000B-3E63-4310-9223-B5E41E9313FB}"/>
                </c:ext>
              </c:extLst>
            </c:dLbl>
            <c:dLbl>
              <c:idx val="12"/>
              <c:delete val="1"/>
              <c:extLst>
                <c:ext xmlns:c15="http://schemas.microsoft.com/office/drawing/2012/chart" uri="{CE6537A1-D6FC-4f65-9D91-7224C49458BB}"/>
                <c:ext xmlns:c16="http://schemas.microsoft.com/office/drawing/2014/chart" uri="{C3380CC4-5D6E-409C-BE32-E72D297353CC}">
                  <c16:uniqueId val="{0000000C-3E63-4310-9223-B5E41E9313FB}"/>
                </c:ext>
              </c:extLst>
            </c:dLbl>
            <c:dLbl>
              <c:idx val="13"/>
              <c:delete val="1"/>
              <c:extLst>
                <c:ext xmlns:c15="http://schemas.microsoft.com/office/drawing/2012/chart" uri="{CE6537A1-D6FC-4f65-9D91-7224C49458BB}"/>
                <c:ext xmlns:c16="http://schemas.microsoft.com/office/drawing/2014/chart" uri="{C3380CC4-5D6E-409C-BE32-E72D297353CC}">
                  <c16:uniqueId val="{0000000D-3E63-4310-9223-B5E41E9313FB}"/>
                </c:ext>
              </c:extLst>
            </c:dLbl>
            <c:dLbl>
              <c:idx val="14"/>
              <c:delete val="1"/>
              <c:extLst>
                <c:ext xmlns:c15="http://schemas.microsoft.com/office/drawing/2012/chart" uri="{CE6537A1-D6FC-4f65-9D91-7224C49458BB}"/>
                <c:ext xmlns:c16="http://schemas.microsoft.com/office/drawing/2014/chart" uri="{C3380CC4-5D6E-409C-BE32-E72D297353CC}">
                  <c16:uniqueId val="{0000000E-3E63-4310-9223-B5E41E9313FB}"/>
                </c:ext>
              </c:extLst>
            </c:dLbl>
            <c:dLbl>
              <c:idx val="15"/>
              <c:delete val="1"/>
              <c:extLst>
                <c:ext xmlns:c15="http://schemas.microsoft.com/office/drawing/2012/chart" uri="{CE6537A1-D6FC-4f65-9D91-7224C49458BB}"/>
                <c:ext xmlns:c16="http://schemas.microsoft.com/office/drawing/2014/chart" uri="{C3380CC4-5D6E-409C-BE32-E72D297353CC}">
                  <c16:uniqueId val="{0000000F-3E63-4310-9223-B5E41E9313FB}"/>
                </c:ext>
              </c:extLst>
            </c:dLbl>
            <c:dLbl>
              <c:idx val="16"/>
              <c:delete val="1"/>
              <c:extLst>
                <c:ext xmlns:c15="http://schemas.microsoft.com/office/drawing/2012/chart" uri="{CE6537A1-D6FC-4f65-9D91-7224C49458BB}"/>
                <c:ext xmlns:c16="http://schemas.microsoft.com/office/drawing/2014/chart" uri="{C3380CC4-5D6E-409C-BE32-E72D297353CC}">
                  <c16:uniqueId val="{00000010-3E63-4310-9223-B5E41E9313FB}"/>
                </c:ext>
              </c:extLst>
            </c:dLbl>
            <c:dLbl>
              <c:idx val="17"/>
              <c:delete val="1"/>
              <c:extLst>
                <c:ext xmlns:c15="http://schemas.microsoft.com/office/drawing/2012/chart" uri="{CE6537A1-D6FC-4f65-9D91-7224C49458BB}"/>
                <c:ext xmlns:c16="http://schemas.microsoft.com/office/drawing/2014/chart" uri="{C3380CC4-5D6E-409C-BE32-E72D297353CC}">
                  <c16:uniqueId val="{00000011-3E63-4310-9223-B5E41E9313FB}"/>
                </c:ext>
              </c:extLst>
            </c:dLbl>
            <c:dLbl>
              <c:idx val="18"/>
              <c:delete val="1"/>
              <c:extLst>
                <c:ext xmlns:c15="http://schemas.microsoft.com/office/drawing/2012/chart" uri="{CE6537A1-D6FC-4f65-9D91-7224C49458BB}"/>
                <c:ext xmlns:c16="http://schemas.microsoft.com/office/drawing/2014/chart" uri="{C3380CC4-5D6E-409C-BE32-E72D297353CC}">
                  <c16:uniqueId val="{00000012-3E63-4310-9223-B5E41E9313FB}"/>
                </c:ext>
              </c:extLst>
            </c:dLbl>
            <c:dLbl>
              <c:idx val="19"/>
              <c:delete val="1"/>
              <c:extLst>
                <c:ext xmlns:c15="http://schemas.microsoft.com/office/drawing/2012/chart" uri="{CE6537A1-D6FC-4f65-9D91-7224C49458BB}"/>
                <c:ext xmlns:c16="http://schemas.microsoft.com/office/drawing/2014/chart" uri="{C3380CC4-5D6E-409C-BE32-E72D297353CC}">
                  <c16:uniqueId val="{00000013-3E63-4310-9223-B5E41E9313FB}"/>
                </c:ext>
              </c:extLst>
            </c:dLbl>
            <c:dLbl>
              <c:idx val="20"/>
              <c:delete val="1"/>
              <c:extLst>
                <c:ext xmlns:c15="http://schemas.microsoft.com/office/drawing/2012/chart" uri="{CE6537A1-D6FC-4f65-9D91-7224C49458BB}"/>
                <c:ext xmlns:c16="http://schemas.microsoft.com/office/drawing/2014/chart" uri="{C3380CC4-5D6E-409C-BE32-E72D297353CC}">
                  <c16:uniqueId val="{00000014-3E63-4310-9223-B5E41E9313FB}"/>
                </c:ext>
              </c:extLst>
            </c:dLbl>
            <c:dLbl>
              <c:idx val="21"/>
              <c:delete val="1"/>
              <c:extLst>
                <c:ext xmlns:c15="http://schemas.microsoft.com/office/drawing/2012/chart" uri="{CE6537A1-D6FC-4f65-9D91-7224C49458BB}"/>
                <c:ext xmlns:c16="http://schemas.microsoft.com/office/drawing/2014/chart" uri="{C3380CC4-5D6E-409C-BE32-E72D297353CC}">
                  <c16:uniqueId val="{00000015-3E63-4310-9223-B5E41E9313FB}"/>
                </c:ext>
              </c:extLst>
            </c:dLbl>
            <c:dLbl>
              <c:idx val="22"/>
              <c:delete val="1"/>
              <c:extLst>
                <c:ext xmlns:c15="http://schemas.microsoft.com/office/drawing/2012/chart" uri="{CE6537A1-D6FC-4f65-9D91-7224C49458BB}"/>
                <c:ext xmlns:c16="http://schemas.microsoft.com/office/drawing/2014/chart" uri="{C3380CC4-5D6E-409C-BE32-E72D297353CC}">
                  <c16:uniqueId val="{00000016-3E63-4310-9223-B5E41E9313FB}"/>
                </c:ext>
              </c:extLst>
            </c:dLbl>
            <c:dLbl>
              <c:idx val="23"/>
              <c:delete val="1"/>
              <c:extLst>
                <c:ext xmlns:c15="http://schemas.microsoft.com/office/drawing/2012/chart" uri="{CE6537A1-D6FC-4f65-9D91-7224C49458BB}"/>
                <c:ext xmlns:c16="http://schemas.microsoft.com/office/drawing/2014/chart" uri="{C3380CC4-5D6E-409C-BE32-E72D297353CC}">
                  <c16:uniqueId val="{00000017-3E63-4310-9223-B5E41E9313FB}"/>
                </c:ext>
              </c:extLst>
            </c:dLbl>
            <c:dLbl>
              <c:idx val="24"/>
              <c:delete val="1"/>
              <c:extLst>
                <c:ext xmlns:c15="http://schemas.microsoft.com/office/drawing/2012/chart" uri="{CE6537A1-D6FC-4f65-9D91-7224C49458BB}"/>
                <c:ext xmlns:c16="http://schemas.microsoft.com/office/drawing/2014/chart" uri="{C3380CC4-5D6E-409C-BE32-E72D297353CC}">
                  <c16:uniqueId val="{00000018-3E63-4310-9223-B5E41E9313FB}"/>
                </c:ext>
              </c:extLst>
            </c:dLbl>
            <c:dLbl>
              <c:idx val="25"/>
              <c:delete val="1"/>
              <c:extLst>
                <c:ext xmlns:c15="http://schemas.microsoft.com/office/drawing/2012/chart" uri="{CE6537A1-D6FC-4f65-9D91-7224C49458BB}"/>
                <c:ext xmlns:c16="http://schemas.microsoft.com/office/drawing/2014/chart" uri="{C3380CC4-5D6E-409C-BE32-E72D297353CC}">
                  <c16:uniqueId val="{00000019-3E63-4310-9223-B5E41E9313FB}"/>
                </c:ext>
              </c:extLst>
            </c:dLbl>
            <c:dLbl>
              <c:idx val="26"/>
              <c:delete val="1"/>
              <c:extLst>
                <c:ext xmlns:c15="http://schemas.microsoft.com/office/drawing/2012/chart" uri="{CE6537A1-D6FC-4f65-9D91-7224C49458BB}"/>
                <c:ext xmlns:c16="http://schemas.microsoft.com/office/drawing/2014/chart" uri="{C3380CC4-5D6E-409C-BE32-E72D297353CC}">
                  <c16:uniqueId val="{0000001A-3E63-4310-9223-B5E41E9313FB}"/>
                </c:ext>
              </c:extLst>
            </c:dLbl>
            <c:dLbl>
              <c:idx val="27"/>
              <c:delete val="1"/>
              <c:extLst>
                <c:ext xmlns:c15="http://schemas.microsoft.com/office/drawing/2012/chart" uri="{CE6537A1-D6FC-4f65-9D91-7224C49458BB}"/>
                <c:ext xmlns:c16="http://schemas.microsoft.com/office/drawing/2014/chart" uri="{C3380CC4-5D6E-409C-BE32-E72D297353CC}">
                  <c16:uniqueId val="{0000001B-3E63-4310-9223-B5E41E9313FB}"/>
                </c:ext>
              </c:extLst>
            </c:dLbl>
            <c:dLbl>
              <c:idx val="28"/>
              <c:delete val="1"/>
              <c:extLst>
                <c:ext xmlns:c15="http://schemas.microsoft.com/office/drawing/2012/chart" uri="{CE6537A1-D6FC-4f65-9D91-7224C49458BB}"/>
                <c:ext xmlns:c16="http://schemas.microsoft.com/office/drawing/2014/chart" uri="{C3380CC4-5D6E-409C-BE32-E72D297353CC}">
                  <c16:uniqueId val="{0000001C-3E63-4310-9223-B5E41E9313FB}"/>
                </c:ext>
              </c:extLst>
            </c:dLbl>
            <c:dLbl>
              <c:idx val="29"/>
              <c:delete val="1"/>
              <c:extLst>
                <c:ext xmlns:c15="http://schemas.microsoft.com/office/drawing/2012/chart" uri="{CE6537A1-D6FC-4f65-9D91-7224C49458BB}"/>
                <c:ext xmlns:c16="http://schemas.microsoft.com/office/drawing/2014/chart" uri="{C3380CC4-5D6E-409C-BE32-E72D297353CC}">
                  <c16:uniqueId val="{0000001D-3E63-4310-9223-B5E41E9313FB}"/>
                </c:ext>
              </c:extLst>
            </c:dLbl>
            <c:dLbl>
              <c:idx val="30"/>
              <c:delete val="1"/>
              <c:extLst>
                <c:ext xmlns:c15="http://schemas.microsoft.com/office/drawing/2012/chart" uri="{CE6537A1-D6FC-4f65-9D91-7224C49458BB}"/>
                <c:ext xmlns:c16="http://schemas.microsoft.com/office/drawing/2014/chart" uri="{C3380CC4-5D6E-409C-BE32-E72D297353CC}">
                  <c16:uniqueId val="{0000001E-3E63-4310-9223-B5E41E9313FB}"/>
                </c:ext>
              </c:extLst>
            </c:dLbl>
            <c:dLbl>
              <c:idx val="31"/>
              <c:delete val="1"/>
              <c:extLst>
                <c:ext xmlns:c15="http://schemas.microsoft.com/office/drawing/2012/chart" uri="{CE6537A1-D6FC-4f65-9D91-7224C49458BB}"/>
                <c:ext xmlns:c16="http://schemas.microsoft.com/office/drawing/2014/chart" uri="{C3380CC4-5D6E-409C-BE32-E72D297353CC}">
                  <c16:uniqueId val="{0000001F-3E63-4310-9223-B5E41E9313FB}"/>
                </c:ext>
              </c:extLst>
            </c:dLbl>
            <c:dLbl>
              <c:idx val="32"/>
              <c:delete val="1"/>
              <c:extLst>
                <c:ext xmlns:c15="http://schemas.microsoft.com/office/drawing/2012/chart" uri="{CE6537A1-D6FC-4f65-9D91-7224C49458BB}"/>
                <c:ext xmlns:c16="http://schemas.microsoft.com/office/drawing/2014/chart" uri="{C3380CC4-5D6E-409C-BE32-E72D297353CC}">
                  <c16:uniqueId val="{00000020-3E63-4310-9223-B5E41E9313FB}"/>
                </c:ext>
              </c:extLst>
            </c:dLbl>
            <c:dLbl>
              <c:idx val="33"/>
              <c:delete val="1"/>
              <c:extLst>
                <c:ext xmlns:c15="http://schemas.microsoft.com/office/drawing/2012/chart" uri="{CE6537A1-D6FC-4f65-9D91-7224C49458BB}"/>
                <c:ext xmlns:c16="http://schemas.microsoft.com/office/drawing/2014/chart" uri="{C3380CC4-5D6E-409C-BE32-E72D297353CC}">
                  <c16:uniqueId val="{00000021-3E63-4310-9223-B5E41E9313FB}"/>
                </c:ext>
              </c:extLst>
            </c:dLbl>
            <c:dLbl>
              <c:idx val="34"/>
              <c:tx>
                <c:rich>
                  <a:bodyPr/>
                  <a:lstStyle/>
                  <a:p>
                    <a:r>
                      <a:rPr lang="en-US" sz="900"/>
                      <a:t>78</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E63-4310-9223-B5E41E9313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Tables'!$R$6:$R$40</c:f>
              <c:strCache>
                <c:ptCount val="35"/>
                <c:pt idx="0">
                  <c:v>15-Jul</c:v>
                </c:pt>
                <c:pt idx="1">
                  <c:v>16-Jul</c:v>
                </c:pt>
                <c:pt idx="2">
                  <c:v>17-Jul</c:v>
                </c:pt>
                <c:pt idx="3">
                  <c:v>18-Jul</c:v>
                </c:pt>
                <c:pt idx="4">
                  <c:v>19-Jul</c:v>
                </c:pt>
                <c:pt idx="5">
                  <c:v>20-Jul</c:v>
                </c:pt>
                <c:pt idx="6">
                  <c:v>21-Jul</c:v>
                </c:pt>
                <c:pt idx="7">
                  <c:v>22-Jul</c:v>
                </c:pt>
                <c:pt idx="8">
                  <c:v>23-Jul</c:v>
                </c:pt>
                <c:pt idx="9">
                  <c:v>24-Jul</c:v>
                </c:pt>
                <c:pt idx="10">
                  <c:v>25-Jul</c:v>
                </c:pt>
                <c:pt idx="11">
                  <c:v>26-Jul</c:v>
                </c:pt>
                <c:pt idx="12">
                  <c:v>27-Jul</c:v>
                </c:pt>
                <c:pt idx="13">
                  <c:v>28-Jul</c:v>
                </c:pt>
                <c:pt idx="14">
                  <c:v>29-Jul</c:v>
                </c:pt>
                <c:pt idx="15">
                  <c:v>30-Jul</c:v>
                </c:pt>
                <c:pt idx="16">
                  <c:v>31-Jul</c:v>
                </c:pt>
                <c:pt idx="17">
                  <c:v>1-Aug</c:v>
                </c:pt>
                <c:pt idx="18">
                  <c:v>2-Aug</c:v>
                </c:pt>
                <c:pt idx="19">
                  <c:v>3-Aug</c:v>
                </c:pt>
                <c:pt idx="20">
                  <c:v>4-Aug</c:v>
                </c:pt>
                <c:pt idx="21">
                  <c:v>5-Aug</c:v>
                </c:pt>
                <c:pt idx="22">
                  <c:v>6-Aug</c:v>
                </c:pt>
                <c:pt idx="23">
                  <c:v>7-Aug</c:v>
                </c:pt>
                <c:pt idx="24">
                  <c:v>8-Aug</c:v>
                </c:pt>
                <c:pt idx="25">
                  <c:v>9-Aug</c:v>
                </c:pt>
                <c:pt idx="26">
                  <c:v>10-Aug</c:v>
                </c:pt>
                <c:pt idx="27">
                  <c:v>11-Aug</c:v>
                </c:pt>
                <c:pt idx="28">
                  <c:v>12-Aug</c:v>
                </c:pt>
                <c:pt idx="29">
                  <c:v>13-Aug</c:v>
                </c:pt>
                <c:pt idx="30">
                  <c:v>14-Aug</c:v>
                </c:pt>
                <c:pt idx="31">
                  <c:v>15-Aug</c:v>
                </c:pt>
                <c:pt idx="32">
                  <c:v>16-Aug</c:v>
                </c:pt>
                <c:pt idx="33">
                  <c:v>17-Aug</c:v>
                </c:pt>
                <c:pt idx="34">
                  <c:v>18-Aug</c:v>
                </c:pt>
              </c:strCache>
            </c:strRef>
          </c:cat>
          <c:val>
            <c:numRef>
              <c:f>'Pivot Tables'!$S$6:$S$40</c:f>
              <c:numCache>
                <c:formatCode>General</c:formatCode>
                <c:ptCount val="35"/>
                <c:pt idx="0">
                  <c:v>80</c:v>
                </c:pt>
                <c:pt idx="1">
                  <c:v>76</c:v>
                </c:pt>
                <c:pt idx="2">
                  <c:v>75</c:v>
                </c:pt>
                <c:pt idx="3">
                  <c:v>75</c:v>
                </c:pt>
                <c:pt idx="4">
                  <c:v>77</c:v>
                </c:pt>
                <c:pt idx="5">
                  <c:v>76</c:v>
                </c:pt>
                <c:pt idx="6">
                  <c:v>76</c:v>
                </c:pt>
                <c:pt idx="7">
                  <c:v>77</c:v>
                </c:pt>
                <c:pt idx="8">
                  <c:v>75</c:v>
                </c:pt>
                <c:pt idx="9">
                  <c:v>71</c:v>
                </c:pt>
                <c:pt idx="10">
                  <c:v>66</c:v>
                </c:pt>
                <c:pt idx="11">
                  <c:v>65</c:v>
                </c:pt>
                <c:pt idx="12">
                  <c:v>66</c:v>
                </c:pt>
                <c:pt idx="13">
                  <c:v>67</c:v>
                </c:pt>
                <c:pt idx="14">
                  <c:v>71</c:v>
                </c:pt>
                <c:pt idx="15">
                  <c:v>73</c:v>
                </c:pt>
                <c:pt idx="16">
                  <c:v>72</c:v>
                </c:pt>
                <c:pt idx="17">
                  <c:v>80</c:v>
                </c:pt>
                <c:pt idx="18">
                  <c:v>74</c:v>
                </c:pt>
                <c:pt idx="19">
                  <c:v>73</c:v>
                </c:pt>
                <c:pt idx="20">
                  <c:v>73</c:v>
                </c:pt>
                <c:pt idx="21">
                  <c:v>72</c:v>
                </c:pt>
                <c:pt idx="22">
                  <c:v>85</c:v>
                </c:pt>
                <c:pt idx="23">
                  <c:v>86</c:v>
                </c:pt>
                <c:pt idx="24">
                  <c:v>88</c:v>
                </c:pt>
                <c:pt idx="25">
                  <c:v>82</c:v>
                </c:pt>
                <c:pt idx="26">
                  <c:v>81</c:v>
                </c:pt>
                <c:pt idx="27">
                  <c:v>81</c:v>
                </c:pt>
                <c:pt idx="28">
                  <c:v>87</c:v>
                </c:pt>
                <c:pt idx="29">
                  <c:v>89</c:v>
                </c:pt>
                <c:pt idx="30">
                  <c:v>95</c:v>
                </c:pt>
                <c:pt idx="31">
                  <c:v>82</c:v>
                </c:pt>
                <c:pt idx="32">
                  <c:v>77</c:v>
                </c:pt>
                <c:pt idx="33">
                  <c:v>78</c:v>
                </c:pt>
                <c:pt idx="34">
                  <c:v>78</c:v>
                </c:pt>
              </c:numCache>
            </c:numRef>
          </c:val>
          <c:extLst>
            <c:ext xmlns:c16="http://schemas.microsoft.com/office/drawing/2014/chart" uri="{C3380CC4-5D6E-409C-BE32-E72D297353CC}">
              <c16:uniqueId val="{00000023-3E63-4310-9223-B5E41E9313FB}"/>
            </c:ext>
          </c:extLst>
        </c:ser>
        <c:dLbls>
          <c:showLegendKey val="0"/>
          <c:showVal val="0"/>
          <c:showCatName val="0"/>
          <c:showSerName val="0"/>
          <c:showPercent val="0"/>
          <c:showBubbleSize val="0"/>
        </c:dLbls>
        <c:gapWidth val="219"/>
        <c:axId val="234519168"/>
        <c:axId val="234533248"/>
      </c:barChart>
      <c:lineChart>
        <c:grouping val="standard"/>
        <c:varyColors val="0"/>
        <c:ser>
          <c:idx val="1"/>
          <c:order val="1"/>
          <c:tx>
            <c:strRef>
              <c:f>'Pivot Tables'!$T$5</c:f>
              <c:strCache>
                <c:ptCount val="1"/>
                <c:pt idx="0">
                  <c:v>Vacant Beds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0"/>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25-3E63-4310-9223-B5E41E9313FB}"/>
              </c:ext>
            </c:extLst>
          </c:dPt>
          <c:dPt>
            <c:idx val="1"/>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27-3E63-4310-9223-B5E41E9313FB}"/>
              </c:ext>
            </c:extLst>
          </c:dPt>
          <c:dPt>
            <c:idx val="2"/>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29-3E63-4310-9223-B5E41E9313FB}"/>
              </c:ext>
            </c:extLst>
          </c:dPt>
          <c:dPt>
            <c:idx val="3"/>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2B-3E63-4310-9223-B5E41E9313FB}"/>
              </c:ext>
            </c:extLst>
          </c:dPt>
          <c:dPt>
            <c:idx val="4"/>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2D-3E63-4310-9223-B5E41E9313FB}"/>
              </c:ext>
            </c:extLst>
          </c:dPt>
          <c:dPt>
            <c:idx val="5"/>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2F-3E63-4310-9223-B5E41E9313FB}"/>
              </c:ext>
            </c:extLst>
          </c:dPt>
          <c:dPt>
            <c:idx val="6"/>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1-3E63-4310-9223-B5E41E9313FB}"/>
              </c:ext>
            </c:extLst>
          </c:dPt>
          <c:dPt>
            <c:idx val="7"/>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3-3E63-4310-9223-B5E41E9313FB}"/>
              </c:ext>
            </c:extLst>
          </c:dPt>
          <c:dPt>
            <c:idx val="8"/>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5-3E63-4310-9223-B5E41E9313FB}"/>
              </c:ext>
            </c:extLst>
          </c:dPt>
          <c:dPt>
            <c:idx val="9"/>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7-3E63-4310-9223-B5E41E9313FB}"/>
              </c:ext>
            </c:extLst>
          </c:dPt>
          <c:dPt>
            <c:idx val="10"/>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9-3E63-4310-9223-B5E41E9313FB}"/>
              </c:ext>
            </c:extLst>
          </c:dPt>
          <c:dPt>
            <c:idx val="11"/>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B-3E63-4310-9223-B5E41E9313FB}"/>
              </c:ext>
            </c:extLst>
          </c:dPt>
          <c:dPt>
            <c:idx val="12"/>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D-3E63-4310-9223-B5E41E9313FB}"/>
              </c:ext>
            </c:extLst>
          </c:dPt>
          <c:dPt>
            <c:idx val="13"/>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3F-3E63-4310-9223-B5E41E9313FB}"/>
              </c:ext>
            </c:extLst>
          </c:dPt>
          <c:dPt>
            <c:idx val="14"/>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1-3E63-4310-9223-B5E41E9313FB}"/>
              </c:ext>
            </c:extLst>
          </c:dPt>
          <c:dPt>
            <c:idx val="15"/>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3-3E63-4310-9223-B5E41E9313FB}"/>
              </c:ext>
            </c:extLst>
          </c:dPt>
          <c:dPt>
            <c:idx val="16"/>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5-3E63-4310-9223-B5E41E9313FB}"/>
              </c:ext>
            </c:extLst>
          </c:dPt>
          <c:dPt>
            <c:idx val="17"/>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7-3E63-4310-9223-B5E41E9313FB}"/>
              </c:ext>
            </c:extLst>
          </c:dPt>
          <c:dPt>
            <c:idx val="18"/>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9-3E63-4310-9223-B5E41E9313FB}"/>
              </c:ext>
            </c:extLst>
          </c:dPt>
          <c:dPt>
            <c:idx val="19"/>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B-3E63-4310-9223-B5E41E9313FB}"/>
              </c:ext>
            </c:extLst>
          </c:dPt>
          <c:dPt>
            <c:idx val="20"/>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D-3E63-4310-9223-B5E41E9313FB}"/>
              </c:ext>
            </c:extLst>
          </c:dPt>
          <c:dPt>
            <c:idx val="21"/>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4F-3E63-4310-9223-B5E41E9313FB}"/>
              </c:ext>
            </c:extLst>
          </c:dPt>
          <c:dPt>
            <c:idx val="22"/>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1-3E63-4310-9223-B5E41E9313FB}"/>
              </c:ext>
            </c:extLst>
          </c:dPt>
          <c:dPt>
            <c:idx val="23"/>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3-3E63-4310-9223-B5E41E9313FB}"/>
              </c:ext>
            </c:extLst>
          </c:dPt>
          <c:dPt>
            <c:idx val="24"/>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5-3E63-4310-9223-B5E41E9313FB}"/>
              </c:ext>
            </c:extLst>
          </c:dPt>
          <c:dPt>
            <c:idx val="25"/>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7-3E63-4310-9223-B5E41E9313FB}"/>
              </c:ext>
            </c:extLst>
          </c:dPt>
          <c:dPt>
            <c:idx val="26"/>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9-3E63-4310-9223-B5E41E9313FB}"/>
              </c:ext>
            </c:extLst>
          </c:dPt>
          <c:dPt>
            <c:idx val="27"/>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B-3E63-4310-9223-B5E41E9313FB}"/>
              </c:ext>
            </c:extLst>
          </c:dPt>
          <c:dPt>
            <c:idx val="28"/>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D-3E63-4310-9223-B5E41E9313FB}"/>
              </c:ext>
            </c:extLst>
          </c:dPt>
          <c:dPt>
            <c:idx val="29"/>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5F-3E63-4310-9223-B5E41E9313FB}"/>
              </c:ext>
            </c:extLst>
          </c:dPt>
          <c:dPt>
            <c:idx val="30"/>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1-3E63-4310-9223-B5E41E9313FB}"/>
              </c:ext>
            </c:extLst>
          </c:dPt>
          <c:dPt>
            <c:idx val="31"/>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3-3E63-4310-9223-B5E41E9313FB}"/>
              </c:ext>
            </c:extLst>
          </c:dPt>
          <c:dPt>
            <c:idx val="32"/>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5-3E63-4310-9223-B5E41E9313FB}"/>
              </c:ext>
            </c:extLst>
          </c:dPt>
          <c:dPt>
            <c:idx val="33"/>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7-3E63-4310-9223-B5E41E9313FB}"/>
              </c:ext>
            </c:extLst>
          </c:dPt>
          <c:dPt>
            <c:idx val="34"/>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9-3E63-4310-9223-B5E41E9313FB}"/>
              </c:ext>
            </c:extLst>
          </c:dPt>
          <c:dPt>
            <c:idx val="35"/>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A-3E63-4310-9223-B5E41E9313FB}"/>
              </c:ext>
            </c:extLst>
          </c:dPt>
          <c:dPt>
            <c:idx val="36"/>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B-3E63-4310-9223-B5E41E9313FB}"/>
              </c:ext>
            </c:extLst>
          </c:dPt>
          <c:dPt>
            <c:idx val="37"/>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C-3E63-4310-9223-B5E41E9313FB}"/>
              </c:ext>
            </c:extLst>
          </c:dPt>
          <c:dPt>
            <c:idx val="38"/>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D-3E63-4310-9223-B5E41E9313FB}"/>
              </c:ext>
            </c:extLst>
          </c:dPt>
          <c:dPt>
            <c:idx val="39"/>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E-3E63-4310-9223-B5E41E9313FB}"/>
              </c:ext>
            </c:extLst>
          </c:dPt>
          <c:dPt>
            <c:idx val="41"/>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6F-3E63-4310-9223-B5E41E9313FB}"/>
              </c:ext>
            </c:extLst>
          </c:dPt>
          <c:dPt>
            <c:idx val="43"/>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70-3E63-4310-9223-B5E41E9313FB}"/>
              </c:ext>
            </c:extLst>
          </c:dPt>
          <c:dPt>
            <c:idx val="46"/>
            <c:marker>
              <c:symbol val="circle"/>
              <c:size val="5"/>
              <c:spPr>
                <a:solidFill>
                  <a:srgbClr val="002060"/>
                </a:solidFill>
                <a:ln w="9525">
                  <a:solidFill>
                    <a:srgbClr val="002060"/>
                  </a:solidFill>
                </a:ln>
                <a:effectLst/>
              </c:spPr>
            </c:marker>
            <c:bubble3D val="0"/>
            <c:extLst>
              <c:ext xmlns:c16="http://schemas.microsoft.com/office/drawing/2014/chart" uri="{C3380CC4-5D6E-409C-BE32-E72D297353CC}">
                <c16:uniqueId val="{00000071-3E63-4310-9223-B5E41E9313FB}"/>
              </c:ext>
            </c:extLst>
          </c:dPt>
          <c:dLbls>
            <c:dLbl>
              <c:idx val="0"/>
              <c:delete val="1"/>
              <c:extLst>
                <c:ext xmlns:c15="http://schemas.microsoft.com/office/drawing/2012/chart" uri="{CE6537A1-D6FC-4f65-9D91-7224C49458BB}"/>
                <c:ext xmlns:c16="http://schemas.microsoft.com/office/drawing/2014/chart" uri="{C3380CC4-5D6E-409C-BE32-E72D297353CC}">
                  <c16:uniqueId val="{00000025-3E63-4310-9223-B5E41E9313FB}"/>
                </c:ext>
              </c:extLst>
            </c:dLbl>
            <c:dLbl>
              <c:idx val="1"/>
              <c:delete val="1"/>
              <c:extLst>
                <c:ext xmlns:c15="http://schemas.microsoft.com/office/drawing/2012/chart" uri="{CE6537A1-D6FC-4f65-9D91-7224C49458BB}"/>
                <c:ext xmlns:c16="http://schemas.microsoft.com/office/drawing/2014/chart" uri="{C3380CC4-5D6E-409C-BE32-E72D297353CC}">
                  <c16:uniqueId val="{00000027-3E63-4310-9223-B5E41E9313FB}"/>
                </c:ext>
              </c:extLst>
            </c:dLbl>
            <c:dLbl>
              <c:idx val="2"/>
              <c:delete val="1"/>
              <c:extLst>
                <c:ext xmlns:c15="http://schemas.microsoft.com/office/drawing/2012/chart" uri="{CE6537A1-D6FC-4f65-9D91-7224C49458BB}"/>
                <c:ext xmlns:c16="http://schemas.microsoft.com/office/drawing/2014/chart" uri="{C3380CC4-5D6E-409C-BE32-E72D297353CC}">
                  <c16:uniqueId val="{00000029-3E63-4310-9223-B5E41E9313FB}"/>
                </c:ext>
              </c:extLst>
            </c:dLbl>
            <c:dLbl>
              <c:idx val="3"/>
              <c:delete val="1"/>
              <c:extLst>
                <c:ext xmlns:c15="http://schemas.microsoft.com/office/drawing/2012/chart" uri="{CE6537A1-D6FC-4f65-9D91-7224C49458BB}"/>
                <c:ext xmlns:c16="http://schemas.microsoft.com/office/drawing/2014/chart" uri="{C3380CC4-5D6E-409C-BE32-E72D297353CC}">
                  <c16:uniqueId val="{0000002B-3E63-4310-9223-B5E41E9313FB}"/>
                </c:ext>
              </c:extLst>
            </c:dLbl>
            <c:dLbl>
              <c:idx val="4"/>
              <c:delete val="1"/>
              <c:extLst>
                <c:ext xmlns:c15="http://schemas.microsoft.com/office/drawing/2012/chart" uri="{CE6537A1-D6FC-4f65-9D91-7224C49458BB}"/>
                <c:ext xmlns:c16="http://schemas.microsoft.com/office/drawing/2014/chart" uri="{C3380CC4-5D6E-409C-BE32-E72D297353CC}">
                  <c16:uniqueId val="{0000002D-3E63-4310-9223-B5E41E9313FB}"/>
                </c:ext>
              </c:extLst>
            </c:dLbl>
            <c:dLbl>
              <c:idx val="5"/>
              <c:delete val="1"/>
              <c:extLst>
                <c:ext xmlns:c15="http://schemas.microsoft.com/office/drawing/2012/chart" uri="{CE6537A1-D6FC-4f65-9D91-7224C49458BB}"/>
                <c:ext xmlns:c16="http://schemas.microsoft.com/office/drawing/2014/chart" uri="{C3380CC4-5D6E-409C-BE32-E72D297353CC}">
                  <c16:uniqueId val="{0000002F-3E63-4310-9223-B5E41E9313FB}"/>
                </c:ext>
              </c:extLst>
            </c:dLbl>
            <c:dLbl>
              <c:idx val="6"/>
              <c:delete val="1"/>
              <c:extLst>
                <c:ext xmlns:c15="http://schemas.microsoft.com/office/drawing/2012/chart" uri="{CE6537A1-D6FC-4f65-9D91-7224C49458BB}"/>
                <c:ext xmlns:c16="http://schemas.microsoft.com/office/drawing/2014/chart" uri="{C3380CC4-5D6E-409C-BE32-E72D297353CC}">
                  <c16:uniqueId val="{00000031-3E63-4310-9223-B5E41E9313FB}"/>
                </c:ext>
              </c:extLst>
            </c:dLbl>
            <c:dLbl>
              <c:idx val="7"/>
              <c:delete val="1"/>
              <c:extLst>
                <c:ext xmlns:c15="http://schemas.microsoft.com/office/drawing/2012/chart" uri="{CE6537A1-D6FC-4f65-9D91-7224C49458BB}"/>
                <c:ext xmlns:c16="http://schemas.microsoft.com/office/drawing/2014/chart" uri="{C3380CC4-5D6E-409C-BE32-E72D297353CC}">
                  <c16:uniqueId val="{00000033-3E63-4310-9223-B5E41E9313FB}"/>
                </c:ext>
              </c:extLst>
            </c:dLbl>
            <c:dLbl>
              <c:idx val="8"/>
              <c:delete val="1"/>
              <c:extLst>
                <c:ext xmlns:c15="http://schemas.microsoft.com/office/drawing/2012/chart" uri="{CE6537A1-D6FC-4f65-9D91-7224C49458BB}"/>
                <c:ext xmlns:c16="http://schemas.microsoft.com/office/drawing/2014/chart" uri="{C3380CC4-5D6E-409C-BE32-E72D297353CC}">
                  <c16:uniqueId val="{00000035-3E63-4310-9223-B5E41E9313FB}"/>
                </c:ext>
              </c:extLst>
            </c:dLbl>
            <c:dLbl>
              <c:idx val="9"/>
              <c:delete val="1"/>
              <c:extLst>
                <c:ext xmlns:c15="http://schemas.microsoft.com/office/drawing/2012/chart" uri="{CE6537A1-D6FC-4f65-9D91-7224C49458BB}"/>
                <c:ext xmlns:c16="http://schemas.microsoft.com/office/drawing/2014/chart" uri="{C3380CC4-5D6E-409C-BE32-E72D297353CC}">
                  <c16:uniqueId val="{00000037-3E63-4310-9223-B5E41E9313FB}"/>
                </c:ext>
              </c:extLst>
            </c:dLbl>
            <c:dLbl>
              <c:idx val="10"/>
              <c:delete val="1"/>
              <c:extLst>
                <c:ext xmlns:c15="http://schemas.microsoft.com/office/drawing/2012/chart" uri="{CE6537A1-D6FC-4f65-9D91-7224C49458BB}"/>
                <c:ext xmlns:c16="http://schemas.microsoft.com/office/drawing/2014/chart" uri="{C3380CC4-5D6E-409C-BE32-E72D297353CC}">
                  <c16:uniqueId val="{00000039-3E63-4310-9223-B5E41E9313FB}"/>
                </c:ext>
              </c:extLst>
            </c:dLbl>
            <c:dLbl>
              <c:idx val="11"/>
              <c:delete val="1"/>
              <c:extLst>
                <c:ext xmlns:c15="http://schemas.microsoft.com/office/drawing/2012/chart" uri="{CE6537A1-D6FC-4f65-9D91-7224C49458BB}"/>
                <c:ext xmlns:c16="http://schemas.microsoft.com/office/drawing/2014/chart" uri="{C3380CC4-5D6E-409C-BE32-E72D297353CC}">
                  <c16:uniqueId val="{0000003B-3E63-4310-9223-B5E41E9313FB}"/>
                </c:ext>
              </c:extLst>
            </c:dLbl>
            <c:dLbl>
              <c:idx val="12"/>
              <c:delete val="1"/>
              <c:extLst>
                <c:ext xmlns:c15="http://schemas.microsoft.com/office/drawing/2012/chart" uri="{CE6537A1-D6FC-4f65-9D91-7224C49458BB}"/>
                <c:ext xmlns:c16="http://schemas.microsoft.com/office/drawing/2014/chart" uri="{C3380CC4-5D6E-409C-BE32-E72D297353CC}">
                  <c16:uniqueId val="{0000003D-3E63-4310-9223-B5E41E9313FB}"/>
                </c:ext>
              </c:extLst>
            </c:dLbl>
            <c:dLbl>
              <c:idx val="13"/>
              <c:delete val="1"/>
              <c:extLst>
                <c:ext xmlns:c15="http://schemas.microsoft.com/office/drawing/2012/chart" uri="{CE6537A1-D6FC-4f65-9D91-7224C49458BB}"/>
                <c:ext xmlns:c16="http://schemas.microsoft.com/office/drawing/2014/chart" uri="{C3380CC4-5D6E-409C-BE32-E72D297353CC}">
                  <c16:uniqueId val="{0000003F-3E63-4310-9223-B5E41E9313FB}"/>
                </c:ext>
              </c:extLst>
            </c:dLbl>
            <c:dLbl>
              <c:idx val="14"/>
              <c:delete val="1"/>
              <c:extLst>
                <c:ext xmlns:c15="http://schemas.microsoft.com/office/drawing/2012/chart" uri="{CE6537A1-D6FC-4f65-9D91-7224C49458BB}"/>
                <c:ext xmlns:c16="http://schemas.microsoft.com/office/drawing/2014/chart" uri="{C3380CC4-5D6E-409C-BE32-E72D297353CC}">
                  <c16:uniqueId val="{00000041-3E63-4310-9223-B5E41E9313FB}"/>
                </c:ext>
              </c:extLst>
            </c:dLbl>
            <c:dLbl>
              <c:idx val="15"/>
              <c:delete val="1"/>
              <c:extLst>
                <c:ext xmlns:c15="http://schemas.microsoft.com/office/drawing/2012/chart" uri="{CE6537A1-D6FC-4f65-9D91-7224C49458BB}"/>
                <c:ext xmlns:c16="http://schemas.microsoft.com/office/drawing/2014/chart" uri="{C3380CC4-5D6E-409C-BE32-E72D297353CC}">
                  <c16:uniqueId val="{00000043-3E63-4310-9223-B5E41E9313FB}"/>
                </c:ext>
              </c:extLst>
            </c:dLbl>
            <c:dLbl>
              <c:idx val="16"/>
              <c:delete val="1"/>
              <c:extLst>
                <c:ext xmlns:c15="http://schemas.microsoft.com/office/drawing/2012/chart" uri="{CE6537A1-D6FC-4f65-9D91-7224C49458BB}"/>
                <c:ext xmlns:c16="http://schemas.microsoft.com/office/drawing/2014/chart" uri="{C3380CC4-5D6E-409C-BE32-E72D297353CC}">
                  <c16:uniqueId val="{00000045-3E63-4310-9223-B5E41E9313FB}"/>
                </c:ext>
              </c:extLst>
            </c:dLbl>
            <c:dLbl>
              <c:idx val="17"/>
              <c:delete val="1"/>
              <c:extLst>
                <c:ext xmlns:c15="http://schemas.microsoft.com/office/drawing/2012/chart" uri="{CE6537A1-D6FC-4f65-9D91-7224C49458BB}"/>
                <c:ext xmlns:c16="http://schemas.microsoft.com/office/drawing/2014/chart" uri="{C3380CC4-5D6E-409C-BE32-E72D297353CC}">
                  <c16:uniqueId val="{00000047-3E63-4310-9223-B5E41E9313FB}"/>
                </c:ext>
              </c:extLst>
            </c:dLbl>
            <c:dLbl>
              <c:idx val="18"/>
              <c:delete val="1"/>
              <c:extLst>
                <c:ext xmlns:c15="http://schemas.microsoft.com/office/drawing/2012/chart" uri="{CE6537A1-D6FC-4f65-9D91-7224C49458BB}"/>
                <c:ext xmlns:c16="http://schemas.microsoft.com/office/drawing/2014/chart" uri="{C3380CC4-5D6E-409C-BE32-E72D297353CC}">
                  <c16:uniqueId val="{00000049-3E63-4310-9223-B5E41E9313FB}"/>
                </c:ext>
              </c:extLst>
            </c:dLbl>
            <c:dLbl>
              <c:idx val="19"/>
              <c:delete val="1"/>
              <c:extLst>
                <c:ext xmlns:c15="http://schemas.microsoft.com/office/drawing/2012/chart" uri="{CE6537A1-D6FC-4f65-9D91-7224C49458BB}"/>
                <c:ext xmlns:c16="http://schemas.microsoft.com/office/drawing/2014/chart" uri="{C3380CC4-5D6E-409C-BE32-E72D297353CC}">
                  <c16:uniqueId val="{0000004B-3E63-4310-9223-B5E41E9313FB}"/>
                </c:ext>
              </c:extLst>
            </c:dLbl>
            <c:dLbl>
              <c:idx val="20"/>
              <c:delete val="1"/>
              <c:extLst>
                <c:ext xmlns:c15="http://schemas.microsoft.com/office/drawing/2012/chart" uri="{CE6537A1-D6FC-4f65-9D91-7224C49458BB}"/>
                <c:ext xmlns:c16="http://schemas.microsoft.com/office/drawing/2014/chart" uri="{C3380CC4-5D6E-409C-BE32-E72D297353CC}">
                  <c16:uniqueId val="{0000004D-3E63-4310-9223-B5E41E9313FB}"/>
                </c:ext>
              </c:extLst>
            </c:dLbl>
            <c:dLbl>
              <c:idx val="21"/>
              <c:delete val="1"/>
              <c:extLst>
                <c:ext xmlns:c15="http://schemas.microsoft.com/office/drawing/2012/chart" uri="{CE6537A1-D6FC-4f65-9D91-7224C49458BB}"/>
                <c:ext xmlns:c16="http://schemas.microsoft.com/office/drawing/2014/chart" uri="{C3380CC4-5D6E-409C-BE32-E72D297353CC}">
                  <c16:uniqueId val="{0000004F-3E63-4310-9223-B5E41E9313FB}"/>
                </c:ext>
              </c:extLst>
            </c:dLbl>
            <c:dLbl>
              <c:idx val="22"/>
              <c:delete val="1"/>
              <c:extLst>
                <c:ext xmlns:c15="http://schemas.microsoft.com/office/drawing/2012/chart" uri="{CE6537A1-D6FC-4f65-9D91-7224C49458BB}"/>
                <c:ext xmlns:c16="http://schemas.microsoft.com/office/drawing/2014/chart" uri="{C3380CC4-5D6E-409C-BE32-E72D297353CC}">
                  <c16:uniqueId val="{00000051-3E63-4310-9223-B5E41E9313FB}"/>
                </c:ext>
              </c:extLst>
            </c:dLbl>
            <c:dLbl>
              <c:idx val="23"/>
              <c:delete val="1"/>
              <c:extLst>
                <c:ext xmlns:c15="http://schemas.microsoft.com/office/drawing/2012/chart" uri="{CE6537A1-D6FC-4f65-9D91-7224C49458BB}"/>
                <c:ext xmlns:c16="http://schemas.microsoft.com/office/drawing/2014/chart" uri="{C3380CC4-5D6E-409C-BE32-E72D297353CC}">
                  <c16:uniqueId val="{00000053-3E63-4310-9223-B5E41E9313FB}"/>
                </c:ext>
              </c:extLst>
            </c:dLbl>
            <c:dLbl>
              <c:idx val="24"/>
              <c:delete val="1"/>
              <c:extLst>
                <c:ext xmlns:c15="http://schemas.microsoft.com/office/drawing/2012/chart" uri="{CE6537A1-D6FC-4f65-9D91-7224C49458BB}"/>
                <c:ext xmlns:c16="http://schemas.microsoft.com/office/drawing/2014/chart" uri="{C3380CC4-5D6E-409C-BE32-E72D297353CC}">
                  <c16:uniqueId val="{00000055-3E63-4310-9223-B5E41E9313FB}"/>
                </c:ext>
              </c:extLst>
            </c:dLbl>
            <c:dLbl>
              <c:idx val="25"/>
              <c:delete val="1"/>
              <c:extLst>
                <c:ext xmlns:c15="http://schemas.microsoft.com/office/drawing/2012/chart" uri="{CE6537A1-D6FC-4f65-9D91-7224C49458BB}"/>
                <c:ext xmlns:c16="http://schemas.microsoft.com/office/drawing/2014/chart" uri="{C3380CC4-5D6E-409C-BE32-E72D297353CC}">
                  <c16:uniqueId val="{00000057-3E63-4310-9223-B5E41E9313FB}"/>
                </c:ext>
              </c:extLst>
            </c:dLbl>
            <c:dLbl>
              <c:idx val="26"/>
              <c:delete val="1"/>
              <c:extLst>
                <c:ext xmlns:c15="http://schemas.microsoft.com/office/drawing/2012/chart" uri="{CE6537A1-D6FC-4f65-9D91-7224C49458BB}"/>
                <c:ext xmlns:c16="http://schemas.microsoft.com/office/drawing/2014/chart" uri="{C3380CC4-5D6E-409C-BE32-E72D297353CC}">
                  <c16:uniqueId val="{00000059-3E63-4310-9223-B5E41E9313FB}"/>
                </c:ext>
              </c:extLst>
            </c:dLbl>
            <c:dLbl>
              <c:idx val="27"/>
              <c:delete val="1"/>
              <c:extLst>
                <c:ext xmlns:c15="http://schemas.microsoft.com/office/drawing/2012/chart" uri="{CE6537A1-D6FC-4f65-9D91-7224C49458BB}"/>
                <c:ext xmlns:c16="http://schemas.microsoft.com/office/drawing/2014/chart" uri="{C3380CC4-5D6E-409C-BE32-E72D297353CC}">
                  <c16:uniqueId val="{0000005B-3E63-4310-9223-B5E41E9313FB}"/>
                </c:ext>
              </c:extLst>
            </c:dLbl>
            <c:dLbl>
              <c:idx val="28"/>
              <c:delete val="1"/>
              <c:extLst>
                <c:ext xmlns:c15="http://schemas.microsoft.com/office/drawing/2012/chart" uri="{CE6537A1-D6FC-4f65-9D91-7224C49458BB}"/>
                <c:ext xmlns:c16="http://schemas.microsoft.com/office/drawing/2014/chart" uri="{C3380CC4-5D6E-409C-BE32-E72D297353CC}">
                  <c16:uniqueId val="{0000005D-3E63-4310-9223-B5E41E9313FB}"/>
                </c:ext>
              </c:extLst>
            </c:dLbl>
            <c:dLbl>
              <c:idx val="29"/>
              <c:delete val="1"/>
              <c:extLst>
                <c:ext xmlns:c15="http://schemas.microsoft.com/office/drawing/2012/chart" uri="{CE6537A1-D6FC-4f65-9D91-7224C49458BB}"/>
                <c:ext xmlns:c16="http://schemas.microsoft.com/office/drawing/2014/chart" uri="{C3380CC4-5D6E-409C-BE32-E72D297353CC}">
                  <c16:uniqueId val="{0000005F-3E63-4310-9223-B5E41E9313FB}"/>
                </c:ext>
              </c:extLst>
            </c:dLbl>
            <c:dLbl>
              <c:idx val="30"/>
              <c:delete val="1"/>
              <c:extLst>
                <c:ext xmlns:c15="http://schemas.microsoft.com/office/drawing/2012/chart" uri="{CE6537A1-D6FC-4f65-9D91-7224C49458BB}"/>
                <c:ext xmlns:c16="http://schemas.microsoft.com/office/drawing/2014/chart" uri="{C3380CC4-5D6E-409C-BE32-E72D297353CC}">
                  <c16:uniqueId val="{00000061-3E63-4310-9223-B5E41E9313FB}"/>
                </c:ext>
              </c:extLst>
            </c:dLbl>
            <c:dLbl>
              <c:idx val="31"/>
              <c:delete val="1"/>
              <c:extLst>
                <c:ext xmlns:c15="http://schemas.microsoft.com/office/drawing/2012/chart" uri="{CE6537A1-D6FC-4f65-9D91-7224C49458BB}"/>
                <c:ext xmlns:c16="http://schemas.microsoft.com/office/drawing/2014/chart" uri="{C3380CC4-5D6E-409C-BE32-E72D297353CC}">
                  <c16:uniqueId val="{00000063-3E63-4310-9223-B5E41E9313FB}"/>
                </c:ext>
              </c:extLst>
            </c:dLbl>
            <c:dLbl>
              <c:idx val="32"/>
              <c:delete val="1"/>
              <c:extLst>
                <c:ext xmlns:c15="http://schemas.microsoft.com/office/drawing/2012/chart" uri="{CE6537A1-D6FC-4f65-9D91-7224C49458BB}"/>
                <c:ext xmlns:c16="http://schemas.microsoft.com/office/drawing/2014/chart" uri="{C3380CC4-5D6E-409C-BE32-E72D297353CC}">
                  <c16:uniqueId val="{00000065-3E63-4310-9223-B5E41E9313FB}"/>
                </c:ext>
              </c:extLst>
            </c:dLbl>
            <c:dLbl>
              <c:idx val="33"/>
              <c:delete val="1"/>
              <c:extLst>
                <c:ext xmlns:c15="http://schemas.microsoft.com/office/drawing/2012/chart" uri="{CE6537A1-D6FC-4f65-9D91-7224C49458BB}"/>
                <c:ext xmlns:c16="http://schemas.microsoft.com/office/drawing/2014/chart" uri="{C3380CC4-5D6E-409C-BE32-E72D297353CC}">
                  <c16:uniqueId val="{00000067-3E63-4310-9223-B5E41E9313FB}"/>
                </c:ext>
              </c:extLst>
            </c:dLbl>
            <c:dLbl>
              <c:idx val="34"/>
              <c:tx>
                <c:rich>
                  <a:bodyPr/>
                  <a:lstStyle/>
                  <a:p>
                    <a:r>
                      <a:rPr lang="en-US" sz="900"/>
                      <a:t>283</a:t>
                    </a:r>
                    <a:endParaRPr lang="en-US"/>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3E63-4310-9223-B5E41E9313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Tables'!$R$6:$R$40</c:f>
              <c:strCache>
                <c:ptCount val="35"/>
                <c:pt idx="0">
                  <c:v>15-Jul</c:v>
                </c:pt>
                <c:pt idx="1">
                  <c:v>16-Jul</c:v>
                </c:pt>
                <c:pt idx="2">
                  <c:v>17-Jul</c:v>
                </c:pt>
                <c:pt idx="3">
                  <c:v>18-Jul</c:v>
                </c:pt>
                <c:pt idx="4">
                  <c:v>19-Jul</c:v>
                </c:pt>
                <c:pt idx="5">
                  <c:v>20-Jul</c:v>
                </c:pt>
                <c:pt idx="6">
                  <c:v>21-Jul</c:v>
                </c:pt>
                <c:pt idx="7">
                  <c:v>22-Jul</c:v>
                </c:pt>
                <c:pt idx="8">
                  <c:v>23-Jul</c:v>
                </c:pt>
                <c:pt idx="9">
                  <c:v>24-Jul</c:v>
                </c:pt>
                <c:pt idx="10">
                  <c:v>25-Jul</c:v>
                </c:pt>
                <c:pt idx="11">
                  <c:v>26-Jul</c:v>
                </c:pt>
                <c:pt idx="12">
                  <c:v>27-Jul</c:v>
                </c:pt>
                <c:pt idx="13">
                  <c:v>28-Jul</c:v>
                </c:pt>
                <c:pt idx="14">
                  <c:v>29-Jul</c:v>
                </c:pt>
                <c:pt idx="15">
                  <c:v>30-Jul</c:v>
                </c:pt>
                <c:pt idx="16">
                  <c:v>31-Jul</c:v>
                </c:pt>
                <c:pt idx="17">
                  <c:v>1-Aug</c:v>
                </c:pt>
                <c:pt idx="18">
                  <c:v>2-Aug</c:v>
                </c:pt>
                <c:pt idx="19">
                  <c:v>3-Aug</c:v>
                </c:pt>
                <c:pt idx="20">
                  <c:v>4-Aug</c:v>
                </c:pt>
                <c:pt idx="21">
                  <c:v>5-Aug</c:v>
                </c:pt>
                <c:pt idx="22">
                  <c:v>6-Aug</c:v>
                </c:pt>
                <c:pt idx="23">
                  <c:v>7-Aug</c:v>
                </c:pt>
                <c:pt idx="24">
                  <c:v>8-Aug</c:v>
                </c:pt>
                <c:pt idx="25">
                  <c:v>9-Aug</c:v>
                </c:pt>
                <c:pt idx="26">
                  <c:v>10-Aug</c:v>
                </c:pt>
                <c:pt idx="27">
                  <c:v>11-Aug</c:v>
                </c:pt>
                <c:pt idx="28">
                  <c:v>12-Aug</c:v>
                </c:pt>
                <c:pt idx="29">
                  <c:v>13-Aug</c:v>
                </c:pt>
                <c:pt idx="30">
                  <c:v>14-Aug</c:v>
                </c:pt>
                <c:pt idx="31">
                  <c:v>15-Aug</c:v>
                </c:pt>
                <c:pt idx="32">
                  <c:v>16-Aug</c:v>
                </c:pt>
                <c:pt idx="33">
                  <c:v>17-Aug</c:v>
                </c:pt>
                <c:pt idx="34">
                  <c:v>18-Aug</c:v>
                </c:pt>
              </c:strCache>
            </c:strRef>
          </c:cat>
          <c:val>
            <c:numRef>
              <c:f>'Pivot Tables'!$T$6:$T$40</c:f>
              <c:numCache>
                <c:formatCode>General</c:formatCode>
                <c:ptCount val="35"/>
                <c:pt idx="0">
                  <c:v>288</c:v>
                </c:pt>
                <c:pt idx="1">
                  <c:v>283</c:v>
                </c:pt>
                <c:pt idx="2">
                  <c:v>283</c:v>
                </c:pt>
                <c:pt idx="3">
                  <c:v>282</c:v>
                </c:pt>
                <c:pt idx="4">
                  <c:v>289</c:v>
                </c:pt>
                <c:pt idx="5">
                  <c:v>288</c:v>
                </c:pt>
                <c:pt idx="6">
                  <c:v>288</c:v>
                </c:pt>
                <c:pt idx="7">
                  <c:v>282</c:v>
                </c:pt>
                <c:pt idx="8">
                  <c:v>279</c:v>
                </c:pt>
                <c:pt idx="9">
                  <c:v>280</c:v>
                </c:pt>
                <c:pt idx="10">
                  <c:v>276</c:v>
                </c:pt>
                <c:pt idx="11">
                  <c:v>276</c:v>
                </c:pt>
                <c:pt idx="12">
                  <c:v>277</c:v>
                </c:pt>
                <c:pt idx="13">
                  <c:v>278</c:v>
                </c:pt>
                <c:pt idx="14">
                  <c:v>282</c:v>
                </c:pt>
                <c:pt idx="15">
                  <c:v>281</c:v>
                </c:pt>
                <c:pt idx="16">
                  <c:v>281</c:v>
                </c:pt>
                <c:pt idx="17">
                  <c:v>288</c:v>
                </c:pt>
                <c:pt idx="18">
                  <c:v>283</c:v>
                </c:pt>
                <c:pt idx="19">
                  <c:v>282</c:v>
                </c:pt>
                <c:pt idx="20">
                  <c:v>282</c:v>
                </c:pt>
                <c:pt idx="21">
                  <c:v>281</c:v>
                </c:pt>
                <c:pt idx="22">
                  <c:v>294</c:v>
                </c:pt>
                <c:pt idx="23">
                  <c:v>296</c:v>
                </c:pt>
                <c:pt idx="24">
                  <c:v>295</c:v>
                </c:pt>
                <c:pt idx="25">
                  <c:v>288</c:v>
                </c:pt>
                <c:pt idx="26">
                  <c:v>287</c:v>
                </c:pt>
                <c:pt idx="27">
                  <c:v>287</c:v>
                </c:pt>
                <c:pt idx="28">
                  <c:v>298</c:v>
                </c:pt>
                <c:pt idx="29">
                  <c:v>296</c:v>
                </c:pt>
                <c:pt idx="30">
                  <c:v>300</c:v>
                </c:pt>
                <c:pt idx="31">
                  <c:v>288</c:v>
                </c:pt>
                <c:pt idx="32">
                  <c:v>282</c:v>
                </c:pt>
                <c:pt idx="33">
                  <c:v>283</c:v>
                </c:pt>
                <c:pt idx="34">
                  <c:v>283</c:v>
                </c:pt>
              </c:numCache>
            </c:numRef>
          </c:val>
          <c:smooth val="0"/>
          <c:extLst>
            <c:ext xmlns:c16="http://schemas.microsoft.com/office/drawing/2014/chart" uri="{C3380CC4-5D6E-409C-BE32-E72D297353CC}">
              <c16:uniqueId val="{00000072-3E63-4310-9223-B5E41E9313FB}"/>
            </c:ext>
          </c:extLst>
        </c:ser>
        <c:dLbls>
          <c:showLegendKey val="0"/>
          <c:showVal val="0"/>
          <c:showCatName val="0"/>
          <c:showSerName val="0"/>
          <c:showPercent val="0"/>
          <c:showBubbleSize val="0"/>
        </c:dLbls>
        <c:marker val="1"/>
        <c:smooth val="0"/>
        <c:axId val="234536320"/>
        <c:axId val="234534784"/>
      </c:lineChart>
      <c:catAx>
        <c:axId val="23451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533248"/>
        <c:crosses val="autoZero"/>
        <c:auto val="1"/>
        <c:lblAlgn val="ctr"/>
        <c:lblOffset val="100"/>
        <c:noMultiLvlLbl val="0"/>
      </c:catAx>
      <c:valAx>
        <c:axId val="234533248"/>
        <c:scaling>
          <c:orientation val="minMax"/>
          <c:max val="3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519168"/>
        <c:crosses val="autoZero"/>
        <c:crossBetween val="between"/>
      </c:valAx>
      <c:valAx>
        <c:axId val="234534784"/>
        <c:scaling>
          <c:orientation val="minMax"/>
          <c:max val="37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536320"/>
        <c:crosses val="max"/>
        <c:crossBetween val="between"/>
      </c:valAx>
      <c:catAx>
        <c:axId val="234536320"/>
        <c:scaling>
          <c:orientation val="minMax"/>
        </c:scaling>
        <c:delete val="1"/>
        <c:axPos val="b"/>
        <c:numFmt formatCode="General" sourceLinked="1"/>
        <c:majorTickMark val="out"/>
        <c:minorTickMark val="none"/>
        <c:tickLblPos val="nextTo"/>
        <c:crossAx val="234534784"/>
        <c:crosses val="autoZero"/>
        <c:auto val="1"/>
        <c:lblAlgn val="ctr"/>
        <c:lblOffset val="100"/>
        <c:noMultiLvlLbl val="0"/>
      </c:catAx>
      <c:spPr>
        <a:noFill/>
        <a:ln>
          <a:noFill/>
        </a:ln>
        <a:effectLst/>
      </c:spPr>
    </c:plotArea>
    <c:legend>
      <c:legendPos val="b"/>
      <c:layout>
        <c:manualLayout>
          <c:xMode val="edge"/>
          <c:yMode val="edge"/>
          <c:x val="0.20639520481288157"/>
          <c:y val="0.14619775088591278"/>
          <c:w val="0.60448465009289565"/>
          <c:h val="5.739836091917081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66_49A5EAF7.xml><?xml version="1.0" encoding="utf-8"?>
<p188:cmLst xmlns:a="http://schemas.openxmlformats.org/drawingml/2006/main" xmlns:r="http://schemas.openxmlformats.org/officeDocument/2006/relationships" xmlns:p188="http://schemas.microsoft.com/office/powerpoint/2018/8/main">
  <p188:cm id="{722A44AE-E1A8-114A-81FA-6AE5B3D0012F}" authorId="{C8FEC051-1985-3232-991F-24629438AA4B}" created="2024-08-21T12:41:22.704">
    <pc:sldMkLst xmlns:pc="http://schemas.microsoft.com/office/powerpoint/2013/main/command">
      <pc:docMk/>
      <pc:sldMk cId="1235610359" sldId="358"/>
    </pc:sldMkLst>
    <p188:replyLst>
      <p188:reply id="{A5A769A6-8188-44B3-BAB7-C6B29B2596DC}" authorId="{1E686637-02F5-C8DF-021C-7DE3D7A63EE6}" created="2024-08-26T22:53:11.505">
        <p188:txBody>
          <a:bodyPr/>
          <a:lstStyle/>
          <a:p>
            <a:r>
              <a:rPr lang="en-US"/>
              <a:t>agree with removing</a:t>
            </a:r>
          </a:p>
        </p188:txBody>
      </p188:reply>
    </p188:replyLst>
    <p188:txBody>
      <a:bodyPr/>
      <a:lstStyle/>
      <a:p>
        <a:r>
          <a:rPr lang="en-US"/>
          <a:t>Wondering if we should remove this slide.  Doesn’t really add value</a:t>
        </a:r>
      </a:p>
    </p188:txBody>
  </p188:cm>
</p188:cmLst>
</file>

<file path=ppt/drawings/drawing1.xml><?xml version="1.0" encoding="utf-8"?>
<c:userShapes xmlns:c="http://schemas.openxmlformats.org/drawingml/2006/chart">
  <cdr:relSizeAnchor xmlns:cdr="http://schemas.openxmlformats.org/drawingml/2006/chartDrawing">
    <cdr:from>
      <cdr:x>0.58851</cdr:x>
      <cdr:y>0.43716</cdr:y>
    </cdr:from>
    <cdr:to>
      <cdr:x>0.93122</cdr:x>
      <cdr:y>0.47879</cdr:y>
    </cdr:to>
    <cdr:cxnSp macro="">
      <cdr:nvCxnSpPr>
        <cdr:cNvPr id="3" name="Straight Arrow Connector 2">
          <a:extLst xmlns:a="http://schemas.openxmlformats.org/drawingml/2006/main">
            <a:ext uri="{FF2B5EF4-FFF2-40B4-BE49-F238E27FC236}">
              <a16:creationId xmlns:a16="http://schemas.microsoft.com/office/drawing/2014/main" id="{B8DA801B-9D83-48D1-8325-79882C0F187B}"/>
            </a:ext>
          </a:extLst>
        </cdr:cNvPr>
        <cdr:cNvCxnSpPr/>
      </cdr:nvCxnSpPr>
      <cdr:spPr>
        <a:xfrm xmlns:a="http://schemas.openxmlformats.org/drawingml/2006/main" flipV="1">
          <a:off x="3461451" y="1541798"/>
          <a:ext cx="2015685" cy="14683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0.09441</cdr:x>
      <cdr:y>0.20934</cdr:y>
    </cdr:from>
    <cdr:to>
      <cdr:x>0.32917</cdr:x>
      <cdr:y>0.29791</cdr:y>
    </cdr:to>
    <cdr:sp macro="" textlink="">
      <cdr:nvSpPr>
        <cdr:cNvPr id="2" name="TextBox 8">
          <a:extLst xmlns:a="http://schemas.openxmlformats.org/drawingml/2006/main">
            <a:ext uri="{FF2B5EF4-FFF2-40B4-BE49-F238E27FC236}">
              <a16:creationId xmlns:a16="http://schemas.microsoft.com/office/drawing/2014/main" id="{12E3851C-A5E4-459E-B41A-8441ADAA9504}"/>
            </a:ext>
          </a:extLst>
        </cdr:cNvPr>
        <cdr:cNvSpPr txBox="1"/>
      </cdr:nvSpPr>
      <cdr:spPr>
        <a:xfrm xmlns:a="http://schemas.openxmlformats.org/drawingml/2006/main">
          <a:off x="857926" y="800255"/>
          <a:ext cx="213321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dirty="0"/>
            <a:t>2017 to 2024, monthly:</a:t>
          </a:r>
        </a:p>
      </cdr:txBody>
    </cdr:sp>
  </cdr:relSizeAnchor>
  <cdr:relSizeAnchor xmlns:cdr="http://schemas.openxmlformats.org/drawingml/2006/chartDrawing">
    <cdr:from>
      <cdr:x>0.08205</cdr:x>
      <cdr:y>0.28745</cdr:y>
    </cdr:from>
    <cdr:to>
      <cdr:x>0.33304</cdr:x>
      <cdr:y>0.44042</cdr:y>
    </cdr:to>
    <cdr:sp macro="" textlink="">
      <cdr:nvSpPr>
        <cdr:cNvPr id="3" name="TextBox 9">
          <a:extLst xmlns:a="http://schemas.openxmlformats.org/drawingml/2006/main">
            <a:ext uri="{FF2B5EF4-FFF2-40B4-BE49-F238E27FC236}">
              <a16:creationId xmlns:a16="http://schemas.microsoft.com/office/drawing/2014/main" id="{9D0BC0C1-6A5C-466E-A40E-F45730AE5C2C}"/>
            </a:ext>
          </a:extLst>
        </cdr:cNvPr>
        <cdr:cNvSpPr txBox="1"/>
      </cdr:nvSpPr>
      <cdr:spPr>
        <a:xfrm xmlns:a="http://schemas.openxmlformats.org/drawingml/2006/main">
          <a:off x="745575" y="1098844"/>
          <a:ext cx="2280750" cy="58475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dirty="0"/>
            <a:t>41 cases             313 cases</a:t>
          </a:r>
        </a:p>
        <a:p xmlns:a="http://schemas.openxmlformats.org/drawingml/2006/main">
          <a:r>
            <a:rPr lang="en-US" sz="1600" dirty="0"/>
            <a:t>   0.8%                    6.3%   </a:t>
          </a:r>
        </a:p>
      </cdr:txBody>
    </cdr:sp>
  </cdr:relSizeAnchor>
  <cdr:relSizeAnchor xmlns:cdr="http://schemas.openxmlformats.org/drawingml/2006/chartDrawing">
    <cdr:from>
      <cdr:x>0.18002</cdr:x>
      <cdr:y>0.32688</cdr:y>
    </cdr:from>
    <cdr:to>
      <cdr:x>0.22605</cdr:x>
      <cdr:y>0.34874</cdr:y>
    </cdr:to>
    <cdr:sp macro="" textlink="">
      <cdr:nvSpPr>
        <cdr:cNvPr id="4" name="Arrow: Right 3">
          <a:extLst xmlns:a="http://schemas.openxmlformats.org/drawingml/2006/main">
            <a:ext uri="{FF2B5EF4-FFF2-40B4-BE49-F238E27FC236}">
              <a16:creationId xmlns:a16="http://schemas.microsoft.com/office/drawing/2014/main" id="{AA1A5F95-A682-4193-B4EF-1ED303A3E9D1}"/>
            </a:ext>
          </a:extLst>
        </cdr:cNvPr>
        <cdr:cNvSpPr/>
      </cdr:nvSpPr>
      <cdr:spPr>
        <a:xfrm xmlns:a="http://schemas.openxmlformats.org/drawingml/2006/main">
          <a:off x="1635777" y="1249581"/>
          <a:ext cx="418312" cy="83547"/>
        </a:xfrm>
        <a:prstGeom xmlns:a="http://schemas.openxmlformats.org/drawingml/2006/main" prst="right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0.17926</cdr:x>
      <cdr:y>0.39099</cdr:y>
    </cdr:from>
    <cdr:to>
      <cdr:x>0.22531</cdr:x>
      <cdr:y>0.41285</cdr:y>
    </cdr:to>
    <cdr:sp macro="" textlink="">
      <cdr:nvSpPr>
        <cdr:cNvPr id="5" name="Arrow: Right 4">
          <a:extLst xmlns:a="http://schemas.openxmlformats.org/drawingml/2006/main">
            <a:ext uri="{FF2B5EF4-FFF2-40B4-BE49-F238E27FC236}">
              <a16:creationId xmlns:a16="http://schemas.microsoft.com/office/drawing/2014/main" id="{1B65450B-13EE-4560-A34E-70B55158FBAE}"/>
            </a:ext>
          </a:extLst>
        </cdr:cNvPr>
        <cdr:cNvSpPr/>
      </cdr:nvSpPr>
      <cdr:spPr>
        <a:xfrm xmlns:a="http://schemas.openxmlformats.org/drawingml/2006/main">
          <a:off x="1628910" y="1494639"/>
          <a:ext cx="418403" cy="83547"/>
        </a:xfrm>
        <a:prstGeom xmlns:a="http://schemas.openxmlformats.org/drawingml/2006/main" prst="right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382A3-A9D9-BD48-83E0-54FFCBE591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87AA1F2-2917-714B-9F5C-907CA17440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1FF4F4-42DA-7647-A913-BF65276B3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546A0D-C31D-4047-8F51-B2435E988FA7}" type="slidenum">
              <a:rPr lang="en-US" smtClean="0"/>
              <a:t>‹#›</a:t>
            </a:fld>
            <a:endParaRPr lang="en-US"/>
          </a:p>
        </p:txBody>
      </p:sp>
      <p:sp>
        <p:nvSpPr>
          <p:cNvPr id="6" name="Date Placeholder 5">
            <a:extLst>
              <a:ext uri="{FF2B5EF4-FFF2-40B4-BE49-F238E27FC236}">
                <a16:creationId xmlns:a16="http://schemas.microsoft.com/office/drawing/2014/main" id="{2EF03992-3854-1448-AEAA-B008216A1B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142BA3-18CF-5046-A23C-92256800F532}" type="datetimeFigureOut">
              <a:rPr lang="en-US" smtClean="0"/>
              <a:t>11/4/2024</a:t>
            </a:fld>
            <a:endParaRPr lang="en-US"/>
          </a:p>
        </p:txBody>
      </p:sp>
    </p:spTree>
    <p:extLst>
      <p:ext uri="{BB962C8B-B14F-4D97-AF65-F5344CB8AC3E}">
        <p14:creationId xmlns:p14="http://schemas.microsoft.com/office/powerpoint/2010/main" val="363077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413F4-0034-0E46-96F1-B1F88EC0EC92}"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BA178-9D31-8641-B827-51CD01812861}" type="slidenum">
              <a:rPr lang="en-US" smtClean="0"/>
              <a:t>‹#›</a:t>
            </a:fld>
            <a:endParaRPr lang="en-US"/>
          </a:p>
        </p:txBody>
      </p:sp>
    </p:spTree>
    <p:extLst>
      <p:ext uri="{BB962C8B-B14F-4D97-AF65-F5344CB8AC3E}">
        <p14:creationId xmlns:p14="http://schemas.microsoft.com/office/powerpoint/2010/main" val="189143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CBA178-9D31-8641-B827-51CD01812861}" type="slidenum">
              <a:rPr lang="en-US" smtClean="0"/>
              <a:t>1</a:t>
            </a:fld>
            <a:endParaRPr lang="en-US"/>
          </a:p>
        </p:txBody>
      </p:sp>
    </p:spTree>
    <p:extLst>
      <p:ext uri="{BB962C8B-B14F-4D97-AF65-F5344CB8AC3E}">
        <p14:creationId xmlns:p14="http://schemas.microsoft.com/office/powerpoint/2010/main" val="2328238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rgbClr val="282C5C"/>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1AA95D2-9303-E24C-B1D2-17A80F0F92B7}"/>
              </a:ext>
            </a:extLst>
          </p:cNvPr>
          <p:cNvSpPr>
            <a:spLocks noGrp="1"/>
          </p:cNvSpPr>
          <p:nvPr>
            <p:ph type="body" sz="quarter" idx="16" hasCustomPrompt="1"/>
          </p:nvPr>
        </p:nvSpPr>
        <p:spPr>
          <a:xfrm>
            <a:off x="628650" y="4667973"/>
            <a:ext cx="2057400" cy="216024"/>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pPr lvl="0"/>
            <a:r>
              <a:rPr lang="en-US"/>
              <a:t>1 August 2020</a:t>
            </a:r>
          </a:p>
        </p:txBody>
      </p:sp>
      <p:sp>
        <p:nvSpPr>
          <p:cNvPr id="17" name="Title 1">
            <a:extLst>
              <a:ext uri="{FF2B5EF4-FFF2-40B4-BE49-F238E27FC236}">
                <a16:creationId xmlns:a16="http://schemas.microsoft.com/office/drawing/2014/main" id="{80F3DDE7-4F69-3840-959B-B9D7CD4046C9}"/>
              </a:ext>
            </a:extLst>
          </p:cNvPr>
          <p:cNvSpPr>
            <a:spLocks noGrp="1"/>
          </p:cNvSpPr>
          <p:nvPr>
            <p:ph type="ctrTitle" hasCustomPrompt="1"/>
          </p:nvPr>
        </p:nvSpPr>
        <p:spPr>
          <a:xfrm>
            <a:off x="628650" y="1129177"/>
            <a:ext cx="6297444" cy="1001949"/>
          </a:xfrm>
          <a:prstGeom prst="rect">
            <a:avLst/>
          </a:prstGeom>
        </p:spPr>
        <p:txBody>
          <a:bodyPr anchor="b">
            <a:noAutofit/>
          </a:bodyPr>
          <a:lstStyle>
            <a:lvl1pPr algn="l">
              <a:lnSpc>
                <a:spcPts val="5800"/>
              </a:lnSpc>
              <a:defRPr sz="5400" b="1" i="0" baseline="0">
                <a:effectLst>
                  <a:outerShdw blurRad="88900" dist="38100" dir="2700000" algn="ctr" rotWithShape="0">
                    <a:schemeClr val="tx1">
                      <a:alpha val="25000"/>
                    </a:schemeClr>
                  </a:outerShdw>
                </a:effectLst>
              </a:defRPr>
            </a:lvl1pPr>
          </a:lstStyle>
          <a:p>
            <a:r>
              <a:rPr lang="en-US"/>
              <a:t>The Presentation </a:t>
            </a:r>
            <a:br>
              <a:rPr lang="en-US"/>
            </a:br>
            <a:r>
              <a:rPr lang="en-US"/>
              <a:t>title goes here.</a:t>
            </a:r>
          </a:p>
        </p:txBody>
      </p:sp>
      <p:sp>
        <p:nvSpPr>
          <p:cNvPr id="20" name="Text Placeholder 15">
            <a:extLst>
              <a:ext uri="{FF2B5EF4-FFF2-40B4-BE49-F238E27FC236}">
                <a16:creationId xmlns:a16="http://schemas.microsoft.com/office/drawing/2014/main" id="{9BB49F32-A7A7-F447-9894-E29075C414B5}"/>
              </a:ext>
            </a:extLst>
          </p:cNvPr>
          <p:cNvSpPr>
            <a:spLocks noGrp="1"/>
          </p:cNvSpPr>
          <p:nvPr>
            <p:ph type="body" sz="quarter" idx="17" hasCustomPrompt="1"/>
          </p:nvPr>
        </p:nvSpPr>
        <p:spPr>
          <a:xfrm>
            <a:off x="6224451" y="4409966"/>
            <a:ext cx="2363257" cy="733534"/>
          </a:xfrm>
          <a:prstGeom prst="rect">
            <a:avLst/>
          </a:prstGeom>
        </p:spPr>
        <p:txBody>
          <a:bodyPr/>
          <a:lstStyle>
            <a:lvl1pPr marL="0" indent="0" algn="r">
              <a:spcBef>
                <a:spcPts val="600"/>
              </a:spcBef>
              <a:buNone/>
              <a:defRPr sz="1600" b="1">
                <a:solidFill>
                  <a:srgbClr val="282C5C"/>
                </a:solidFill>
                <a:latin typeface="Arial" panose="020B0604020202020204" pitchFamily="34" charset="0"/>
                <a:cs typeface="Arial" panose="020B0604020202020204" pitchFamily="34" charset="0"/>
              </a:defRPr>
            </a:lvl1pPr>
          </a:lstStyle>
          <a:p>
            <a:pPr lvl="0"/>
            <a:r>
              <a:rPr lang="en-US"/>
              <a:t>Please visit</a:t>
            </a:r>
          </a:p>
          <a:p>
            <a:pPr lvl="0"/>
            <a:r>
              <a:rPr lang="en-US" err="1"/>
              <a:t>sharedhealthmb.ca</a:t>
            </a:r>
            <a:endParaRPr lang="en-US"/>
          </a:p>
        </p:txBody>
      </p:sp>
      <p:pic>
        <p:nvPicPr>
          <p:cNvPr id="3" name="Picture 2">
            <a:extLst>
              <a:ext uri="{FF2B5EF4-FFF2-40B4-BE49-F238E27FC236}">
                <a16:creationId xmlns:a16="http://schemas.microsoft.com/office/drawing/2014/main" id="{999CD403-DF78-99A7-5EAC-3A15425F69FC}"/>
              </a:ext>
            </a:extLst>
          </p:cNvPr>
          <p:cNvPicPr>
            <a:picLocks noChangeAspect="1"/>
          </p:cNvPicPr>
          <p:nvPr userDrawn="1"/>
        </p:nvPicPr>
        <p:blipFill>
          <a:blip r:embed="rId2"/>
          <a:stretch>
            <a:fillRect/>
          </a:stretch>
        </p:blipFill>
        <p:spPr>
          <a:xfrm>
            <a:off x="628650" y="2772257"/>
            <a:ext cx="3275081" cy="916788"/>
          </a:xfrm>
          <a:prstGeom prst="rect">
            <a:avLst/>
          </a:prstGeom>
        </p:spPr>
      </p:pic>
    </p:spTree>
    <p:extLst>
      <p:ext uri="{BB962C8B-B14F-4D97-AF65-F5344CB8AC3E}">
        <p14:creationId xmlns:p14="http://schemas.microsoft.com/office/powerpoint/2010/main" val="83705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251E70B4-E2D5-3B46-9375-1F6AD3B21885}"/>
              </a:ext>
            </a:extLst>
          </p:cNvPr>
          <p:cNvSpPr>
            <a:spLocks noGrp="1"/>
          </p:cNvSpPr>
          <p:nvPr>
            <p:ph type="subTitle" idx="1" hasCustomPrompt="1"/>
          </p:nvPr>
        </p:nvSpPr>
        <p:spPr>
          <a:xfrm>
            <a:off x="628650" y="2777488"/>
            <a:ext cx="6297444" cy="299442"/>
          </a:xfrm>
          <a:prstGeom prst="rect">
            <a:avLst/>
          </a:prstGeom>
        </p:spPr>
        <p:txBody>
          <a:bodyPr/>
          <a:lstStyle>
            <a:lvl1pPr marL="0" indent="0" algn="l">
              <a:buNone/>
              <a:defRPr sz="2400" b="0" baseline="0">
                <a:solidFill>
                  <a:schemeClr val="bg1"/>
                </a:solidFill>
                <a:effectLst>
                  <a:outerShdw blurRad="88900" dist="38100" dir="2700000" algn="t" rotWithShape="0">
                    <a:prstClr val="black">
                      <a:alpha val="25000"/>
                    </a:prstClr>
                  </a:outerShdw>
                </a:effectLst>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Sub-heading goes here.</a:t>
            </a:r>
          </a:p>
        </p:txBody>
      </p:sp>
      <p:sp>
        <p:nvSpPr>
          <p:cNvPr id="36" name="Title 1">
            <a:extLst>
              <a:ext uri="{FF2B5EF4-FFF2-40B4-BE49-F238E27FC236}">
                <a16:creationId xmlns:a16="http://schemas.microsoft.com/office/drawing/2014/main" id="{F3E4F8D1-EE46-9942-B8ED-21E629D504CD}"/>
              </a:ext>
            </a:extLst>
          </p:cNvPr>
          <p:cNvSpPr>
            <a:spLocks noGrp="1"/>
          </p:cNvSpPr>
          <p:nvPr>
            <p:ph type="ctrTitle" hasCustomPrompt="1"/>
          </p:nvPr>
        </p:nvSpPr>
        <p:spPr>
          <a:xfrm>
            <a:off x="628650" y="1727627"/>
            <a:ext cx="6297444" cy="1001949"/>
          </a:xfrm>
          <a:prstGeom prst="rect">
            <a:avLst/>
          </a:prstGeom>
        </p:spPr>
        <p:txBody>
          <a:bodyPr anchor="b">
            <a:noAutofit/>
          </a:bodyPr>
          <a:lstStyle>
            <a:lvl1pPr algn="l">
              <a:lnSpc>
                <a:spcPts val="5800"/>
              </a:lnSpc>
              <a:defRPr sz="5400" b="1" i="0" baseline="0">
                <a:solidFill>
                  <a:schemeClr val="bg1"/>
                </a:solidFill>
                <a:effectLst>
                  <a:outerShdw blurRad="88900" dist="38100" dir="2700000" algn="t" rotWithShape="0">
                    <a:prstClr val="black">
                      <a:alpha val="25000"/>
                    </a:prstClr>
                  </a:outerShdw>
                </a:effectLst>
                <a:latin typeface="Arial" panose="020B0604020202020204" pitchFamily="34" charset="0"/>
                <a:cs typeface="Arial" panose="020B0604020202020204" pitchFamily="34" charset="0"/>
              </a:defRPr>
            </a:lvl1pPr>
          </a:lstStyle>
          <a:p>
            <a:r>
              <a:rPr lang="en-US"/>
              <a:t>Section divider</a:t>
            </a:r>
            <a:br>
              <a:rPr lang="en-US"/>
            </a:br>
            <a:r>
              <a:rPr lang="en-US"/>
              <a:t>title goes here.</a:t>
            </a:r>
          </a:p>
        </p:txBody>
      </p:sp>
      <p:pic>
        <p:nvPicPr>
          <p:cNvPr id="2" name="Picture 1">
            <a:extLst>
              <a:ext uri="{FF2B5EF4-FFF2-40B4-BE49-F238E27FC236}">
                <a16:creationId xmlns:a16="http://schemas.microsoft.com/office/drawing/2014/main" id="{6975FEE9-48A9-4DFB-5C16-C7869F8E08A6}"/>
              </a:ext>
            </a:extLst>
          </p:cNvPr>
          <p:cNvPicPr>
            <a:picLocks noChangeAspect="1"/>
          </p:cNvPicPr>
          <p:nvPr userDrawn="1"/>
        </p:nvPicPr>
        <p:blipFill>
          <a:blip r:embed="rId2"/>
          <a:stretch>
            <a:fillRect/>
          </a:stretch>
        </p:blipFill>
        <p:spPr>
          <a:xfrm>
            <a:off x="6446521" y="245202"/>
            <a:ext cx="2308860" cy="646315"/>
          </a:xfrm>
          <a:prstGeom prst="rect">
            <a:avLst/>
          </a:prstGeom>
        </p:spPr>
      </p:pic>
    </p:spTree>
    <p:extLst>
      <p:ext uri="{BB962C8B-B14F-4D97-AF65-F5344CB8AC3E}">
        <p14:creationId xmlns:p14="http://schemas.microsoft.com/office/powerpoint/2010/main" val="261740199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E6F5BBF-2861-EA45-B2C4-C31DBA1E0B98}"/>
              </a:ext>
            </a:extLst>
          </p:cNvPr>
          <p:cNvSpPr txBox="1">
            <a:spLocks/>
          </p:cNvSpPr>
          <p:nvPr userDrawn="1"/>
        </p:nvSpPr>
        <p:spPr>
          <a:xfrm>
            <a:off x="1" y="1783080"/>
            <a:ext cx="9143994" cy="1090422"/>
          </a:xfrm>
          <a:prstGeom prst="rect">
            <a:avLst/>
          </a:prstGeom>
        </p:spPr>
        <p:txBody>
          <a:bodyPr anchor="b">
            <a:noAutofit/>
          </a:bodyPr>
          <a:lstStyle>
            <a:lvl1pPr algn="l" defTabSz="914400" rtl="0" eaLnBrk="1" latinLnBrk="0" hangingPunct="1">
              <a:lnSpc>
                <a:spcPts val="5800"/>
              </a:lnSpc>
              <a:spcBef>
                <a:spcPct val="0"/>
              </a:spcBef>
              <a:buNone/>
              <a:defRPr sz="5400" b="1" i="0" kern="1200" baseline="0">
                <a:solidFill>
                  <a:schemeClr val="tx1"/>
                </a:solidFill>
                <a:latin typeface="+mj-lt"/>
                <a:ea typeface="+mj-ea"/>
                <a:cs typeface="+mj-cs"/>
              </a:defRPr>
            </a:lvl1pPr>
          </a:lstStyle>
          <a:p>
            <a:pPr algn="ctr"/>
            <a:r>
              <a:rPr lang="en-US" sz="6400">
                <a:solidFill>
                  <a:schemeClr val="bg1"/>
                </a:solidFill>
                <a:effectLst>
                  <a:outerShdw blurRad="88900" dist="38100" dir="2700000" algn="t" rotWithShape="0">
                    <a:prstClr val="black">
                      <a:alpha val="25000"/>
                    </a:prstClr>
                  </a:outerShdw>
                </a:effectLst>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51028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817-9D13-B6BD-3F9E-6BF6B56A12C9}"/>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B5AB44-22C9-8EB9-AC30-D9E7ABFFEC9A}"/>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105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79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Red Bar wit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669002"/>
            <a:ext cx="8008805" cy="1024340"/>
          </a:xfrm>
          <a:prstGeom prst="rect">
            <a:avLst/>
          </a:prstGeom>
          <a:noFill/>
          <a:ln>
            <a:noFill/>
          </a:ln>
        </p:spPr>
        <p:txBody>
          <a:bodyPr/>
          <a:lstStyle>
            <a:lvl1pPr>
              <a:lnSpc>
                <a:spcPts val="3200"/>
              </a:lnSpc>
              <a:defRPr sz="24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a:t>
            </a:r>
            <a:r>
              <a:rPr lang="en-US" err="1"/>
              <a:t>Buja</a:t>
            </a:r>
            <a:r>
              <a:rPr lang="en-US"/>
              <a:t> no </a:t>
            </a:r>
            <a:r>
              <a:rPr lang="en-US" err="1"/>
              <a:t>tupi</a:t>
            </a:r>
            <a:r>
              <a:rPr lang="en-US"/>
              <a:t> nut </a:t>
            </a:r>
            <a:r>
              <a:rPr lang="en-US" err="1"/>
              <a:t>beo</a:t>
            </a:r>
            <a:r>
              <a:rPr lang="en-US"/>
              <a:t> </a:t>
            </a:r>
            <a:r>
              <a:rPr lang="en-US" err="1"/>
              <a:t>modictier</a:t>
            </a:r>
            <a:r>
              <a:rPr lang="en-US"/>
              <a:t> </a:t>
            </a:r>
            <a:r>
              <a:rPr lang="en-US" err="1"/>
              <a:t>soluptar</a:t>
            </a:r>
            <a:r>
              <a:rPr lang="en-US"/>
              <a:t> </a:t>
            </a:r>
            <a:r>
              <a:rPr lang="en-US" err="1"/>
              <a:t>cusno</a:t>
            </a:r>
            <a:r>
              <a:rPr lang="en-US"/>
              <a:t> </a:t>
            </a:r>
            <a:r>
              <a:rPr lang="en-US" err="1"/>
              <a:t>bitop</a:t>
            </a:r>
            <a:r>
              <a:rPr lang="en-US"/>
              <a:t> </a:t>
            </a:r>
            <a:r>
              <a:rPr lang="en-US" err="1"/>
              <a:t>considti</a:t>
            </a:r>
            <a:r>
              <a:rPr lang="en-US"/>
              <a:t> </a:t>
            </a:r>
            <a:r>
              <a:rPr lang="en-US" err="1"/>
              <a:t>nupit</a:t>
            </a:r>
            <a:r>
              <a:rPr lang="en-US"/>
              <a:t>.</a:t>
            </a:r>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889762"/>
            <a:ext cx="8008805" cy="812306"/>
          </a:xfrm>
          <a:prstGeom prst="rect">
            <a:avLst/>
          </a:prstGeom>
        </p:spPr>
        <p:txBody>
          <a:bodyPr/>
          <a:lstStyle>
            <a:lvl1pPr>
              <a:lnSpc>
                <a:spcPts val="2600"/>
              </a:lnSpc>
              <a:defRPr sz="18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a:t>
            </a:r>
          </a:p>
        </p:txBody>
      </p:sp>
      <p:sp>
        <p:nvSpPr>
          <p:cNvPr id="9" name="Text Placeholder 9">
            <a:extLst>
              <a:ext uri="{FF2B5EF4-FFF2-40B4-BE49-F238E27FC236}">
                <a16:creationId xmlns:a16="http://schemas.microsoft.com/office/drawing/2014/main" id="{A9FD8E6B-7D5B-7E42-8F63-9CA8CC1EE773}"/>
              </a:ext>
            </a:extLst>
          </p:cNvPr>
          <p:cNvSpPr>
            <a:spLocks noGrp="1"/>
          </p:cNvSpPr>
          <p:nvPr>
            <p:ph type="body" sz="quarter" idx="13" hasCustomPrompt="1"/>
          </p:nvPr>
        </p:nvSpPr>
        <p:spPr>
          <a:xfrm>
            <a:off x="578911" y="417027"/>
            <a:ext cx="4881605" cy="432829"/>
          </a:xfrm>
          <a:prstGeom prst="rect">
            <a:avLst/>
          </a:prstGeom>
        </p:spPr>
        <p:txBody>
          <a:bodyPr>
            <a:normAutofit/>
          </a:bodyPr>
          <a:lstStyle>
            <a:lvl1pPr>
              <a:lnSpc>
                <a:spcPts val="3800"/>
              </a:lnSpc>
              <a:defRPr sz="3200">
                <a:solidFill>
                  <a:schemeClr val="bg1"/>
                </a:solidFill>
                <a:effectLst>
                  <a:outerShdw blurRad="88900" dist="38100" dir="2700000" algn="tr" rotWithShape="0">
                    <a:prstClr val="black">
                      <a:alpha val="25000"/>
                    </a:prst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2989F294-F149-EB2F-33E6-C81451268C26}"/>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249893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Text and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5" name="Text Placeholder 4">
            <a:extLst>
              <a:ext uri="{FF2B5EF4-FFF2-40B4-BE49-F238E27FC236}">
                <a16:creationId xmlns:a16="http://schemas.microsoft.com/office/drawing/2014/main" id="{6E5090E7-1513-7647-A3E9-C5538EA2AC66}"/>
              </a:ext>
            </a:extLst>
          </p:cNvPr>
          <p:cNvSpPr>
            <a:spLocks noGrp="1"/>
          </p:cNvSpPr>
          <p:nvPr>
            <p:ph type="body" sz="quarter" idx="23" hasCustomPrompt="1"/>
          </p:nvPr>
        </p:nvSpPr>
        <p:spPr>
          <a:xfrm>
            <a:off x="5861866" y="1562193"/>
            <a:ext cx="2653493" cy="2742169"/>
          </a:xfrm>
          <a:prstGeom prst="rect">
            <a:avLst/>
          </a:prstGeom>
        </p:spPr>
        <p:txBody>
          <a:bodyPr/>
          <a:lstStyle>
            <a:lvl1pPr marL="457189" indent="-457189">
              <a:lnSpc>
                <a:spcPts val="2200"/>
              </a:lnSpc>
              <a:buFont typeface="Arial" panose="020B0604020202020204" pitchFamily="34" charset="0"/>
              <a:buChar char="•"/>
              <a:defRPr sz="1600">
                <a:solidFill>
                  <a:srgbClr val="3A3B3B"/>
                </a:solidFill>
              </a:defRPr>
            </a:lvl1pPr>
          </a:lstStyle>
          <a:p>
            <a:pPr lvl="0"/>
            <a:r>
              <a:rPr lang="en-US"/>
              <a:t>Bulleted text</a:t>
            </a:r>
          </a:p>
          <a:p>
            <a:pPr lvl="0"/>
            <a:r>
              <a:rPr lang="en-US"/>
              <a:t>Bulleted text 2</a:t>
            </a:r>
          </a:p>
          <a:p>
            <a:pPr lvl="0"/>
            <a:r>
              <a:rPr lang="en-US" err="1"/>
              <a:t>Custem</a:t>
            </a:r>
            <a:r>
              <a:rPr lang="en-US"/>
              <a:t> </a:t>
            </a:r>
            <a:r>
              <a:rPr lang="en-US" err="1"/>
              <a:t>unt</a:t>
            </a:r>
            <a:r>
              <a:rPr lang="en-US"/>
              <a:t> </a:t>
            </a:r>
            <a:r>
              <a:rPr lang="en-US" err="1"/>
              <a:t>im</a:t>
            </a:r>
            <a:r>
              <a:rPr lang="en-US"/>
              <a:t> </a:t>
            </a:r>
            <a:r>
              <a:rPr lang="en-US" err="1"/>
              <a:t>unt</a:t>
            </a:r>
            <a:endParaRPr lang="en-US"/>
          </a:p>
          <a:p>
            <a:pPr lvl="0"/>
            <a:r>
              <a:rPr lang="en-US" err="1"/>
              <a:t>Bearum</a:t>
            </a:r>
            <a:r>
              <a:rPr lang="en-US"/>
              <a:t> </a:t>
            </a:r>
            <a:r>
              <a:rPr lang="en-US" err="1"/>
              <a:t>consendit</a:t>
            </a:r>
            <a:endParaRPr lang="en-US"/>
          </a:p>
          <a:p>
            <a:pPr lvl="0"/>
            <a:r>
              <a:rPr lang="en-US" err="1"/>
              <a:t>Modicicietur</a:t>
            </a:r>
            <a:r>
              <a:rPr lang="en-US"/>
              <a:t> </a:t>
            </a:r>
            <a:r>
              <a:rPr lang="en-US" err="1"/>
              <a:t>solupta</a:t>
            </a:r>
            <a:endParaRPr lang="en-US"/>
          </a:p>
          <a:p>
            <a:pPr lvl="0"/>
            <a:r>
              <a:rPr lang="en-US"/>
              <a:t>Nis et </a:t>
            </a:r>
            <a:r>
              <a:rPr lang="en-US" err="1"/>
              <a:t>dolo</a:t>
            </a:r>
            <a:r>
              <a:rPr lang="en-US"/>
              <a:t> tum</a:t>
            </a:r>
          </a:p>
          <a:p>
            <a:pPr lvl="0"/>
            <a:r>
              <a:rPr lang="en-US"/>
              <a:t>Di </a:t>
            </a:r>
            <a:r>
              <a:rPr lang="en-US" err="1"/>
              <a:t>omnimoluptur</a:t>
            </a:r>
            <a:endParaRPr lang="en-US"/>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FBEA62D9-BB45-D38D-5BCF-A54D88E12247}"/>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86785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 - Text and Bulle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cxnSp>
        <p:nvCxnSpPr>
          <p:cNvPr id="12" name="Straight Connector 11">
            <a:extLst>
              <a:ext uri="{FF2B5EF4-FFF2-40B4-BE49-F238E27FC236}">
                <a16:creationId xmlns:a16="http://schemas.microsoft.com/office/drawing/2014/main" id="{E0FC2A11-C06C-D798-8C20-6563E0FC5951}"/>
              </a:ext>
            </a:extLst>
          </p:cNvPr>
          <p:cNvCxnSpPr>
            <a:cxnSpLocks/>
          </p:cNvCxnSpPr>
          <p:nvPr userDrawn="1"/>
        </p:nvCxnSpPr>
        <p:spPr>
          <a:xfrm>
            <a:off x="5566229" y="1669143"/>
            <a:ext cx="0" cy="2582593"/>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6">
            <a:extLst>
              <a:ext uri="{FF2B5EF4-FFF2-40B4-BE49-F238E27FC236}">
                <a16:creationId xmlns:a16="http://schemas.microsoft.com/office/drawing/2014/main" id="{B92D07B2-085D-774E-A021-7E6DCDD11389}"/>
              </a:ext>
            </a:extLst>
          </p:cNvPr>
          <p:cNvSpPr>
            <a:spLocks noGrp="1"/>
          </p:cNvSpPr>
          <p:nvPr>
            <p:ph type="body" sz="quarter" idx="23"/>
          </p:nvPr>
        </p:nvSpPr>
        <p:spPr>
          <a:xfrm>
            <a:off x="5861866" y="1562193"/>
            <a:ext cx="2653493" cy="2742169"/>
          </a:xfrm>
          <a:prstGeom prst="rect">
            <a:avLst/>
          </a:prstGeom>
        </p:spPr>
        <p:txBody>
          <a:bodyPr/>
          <a:lstStyle>
            <a:lvl1pPr>
              <a:defRPr sz="1600"/>
            </a:lvl1pPr>
          </a:lstStyle>
          <a:p>
            <a:endParaRPr lang="en-CA"/>
          </a:p>
        </p:txBody>
      </p:sp>
      <p:sp>
        <p:nvSpPr>
          <p:cNvPr id="14" name="Text Placeholder 8">
            <a:extLst>
              <a:ext uri="{FF2B5EF4-FFF2-40B4-BE49-F238E27FC236}">
                <a16:creationId xmlns:a16="http://schemas.microsoft.com/office/drawing/2014/main" id="{B4DCBAAE-F270-CC5D-24D5-6D968E1FC479}"/>
              </a:ext>
            </a:extLst>
          </p:cNvPr>
          <p:cNvSpPr>
            <a:spLocks noGrp="1"/>
          </p:cNvSpPr>
          <p:nvPr>
            <p:ph type="body" sz="quarter" idx="22"/>
          </p:nvPr>
        </p:nvSpPr>
        <p:spPr>
          <a:xfrm>
            <a:off x="578911" y="1562196"/>
            <a:ext cx="4566403" cy="851225"/>
          </a:xfrm>
          <a:prstGeom prst="rect">
            <a:avLst/>
          </a:prstGeom>
        </p:spPr>
        <p:txBody>
          <a:bodyPr/>
          <a:lstStyle>
            <a:lvl1pPr>
              <a:defRPr sz="1800"/>
            </a:lvl1pPr>
          </a:lstStyle>
          <a:p>
            <a:endParaRPr lang="en-CA"/>
          </a:p>
        </p:txBody>
      </p:sp>
      <p:sp>
        <p:nvSpPr>
          <p:cNvPr id="15" name="Text Placeholder 3">
            <a:extLst>
              <a:ext uri="{FF2B5EF4-FFF2-40B4-BE49-F238E27FC236}">
                <a16:creationId xmlns:a16="http://schemas.microsoft.com/office/drawing/2014/main" id="{2530D7D4-BA05-FE47-5B36-AB994EB8CFF0}"/>
              </a:ext>
            </a:extLst>
          </p:cNvPr>
          <p:cNvSpPr>
            <a:spLocks noGrp="1"/>
          </p:cNvSpPr>
          <p:nvPr>
            <p:ph type="body" sz="quarter" idx="24"/>
          </p:nvPr>
        </p:nvSpPr>
        <p:spPr>
          <a:xfrm>
            <a:off x="578911" y="2586587"/>
            <a:ext cx="4566403" cy="1717770"/>
          </a:xfrm>
          <a:prstGeom prst="rect">
            <a:avLst/>
          </a:prstGeom>
        </p:spPr>
        <p:txBody>
          <a:bodyPr/>
          <a:lstStyle>
            <a:lvl1pPr>
              <a:defRPr sz="1400"/>
            </a:lvl1pPr>
          </a:lstStyle>
          <a:p>
            <a:endParaRPr lang="en-CA"/>
          </a:p>
        </p:txBody>
      </p:sp>
      <p:sp>
        <p:nvSpPr>
          <p:cNvPr id="2" name="Text Placeholder 27">
            <a:extLst>
              <a:ext uri="{FF2B5EF4-FFF2-40B4-BE49-F238E27FC236}">
                <a16:creationId xmlns:a16="http://schemas.microsoft.com/office/drawing/2014/main" id="{68F0CB04-080D-9C0E-1787-7C642CD029C3}"/>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400587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 2 Images and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A8AD54B-2AAA-1A4A-A30C-A71C4B2E85AA}"/>
              </a:ext>
            </a:extLst>
          </p:cNvPr>
          <p:cNvSpPr>
            <a:spLocks noGrp="1"/>
          </p:cNvSpPr>
          <p:nvPr>
            <p:ph type="body" sz="quarter" idx="14" hasCustomPrompt="1"/>
          </p:nvPr>
        </p:nvSpPr>
        <p:spPr>
          <a:xfrm>
            <a:off x="578902" y="3709289"/>
            <a:ext cx="7936448" cy="618847"/>
          </a:xfrm>
          <a:prstGeom prst="rect">
            <a:avLst/>
          </a:prstGeom>
        </p:spPr>
        <p:txBody>
          <a:bodyPr/>
          <a:lstStyle>
            <a:lvl1pPr marL="0" marR="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sz="1800">
                <a:solidFill>
                  <a:srgbClr val="3A3B3B"/>
                </a:solidFill>
              </a:defRPr>
            </a:lvl1pPr>
          </a:lstStyle>
          <a:p>
            <a:pPr lvl="0"/>
            <a:r>
              <a:rPr lang="en-CA"/>
              <a:t>Body copy text, </a:t>
            </a:r>
            <a:r>
              <a:rPr lang="en-CA" err="1"/>
              <a:t>titop</a:t>
            </a:r>
            <a:r>
              <a:rPr lang="en-CA"/>
              <a:t> </a:t>
            </a:r>
            <a:r>
              <a:rPr lang="en-CA" err="1"/>
              <a:t>unt</a:t>
            </a:r>
            <a:r>
              <a:rPr lang="en-CA"/>
              <a:t> ad </a:t>
            </a:r>
            <a:r>
              <a:rPr lang="en-CA" err="1"/>
              <a:t>rup</a:t>
            </a:r>
            <a:r>
              <a:rPr lang="en-CA"/>
              <a:t>. </a:t>
            </a:r>
            <a:r>
              <a:rPr lang="en-CA" err="1"/>
              <a:t>Bearum</a:t>
            </a:r>
            <a:r>
              <a:rPr lang="en-CA"/>
              <a:t> </a:t>
            </a:r>
            <a:r>
              <a:rPr lang="en-CA" err="1"/>
              <a:t>consendit</a:t>
            </a:r>
            <a:r>
              <a:rPr lang="en-CA"/>
              <a:t> </a:t>
            </a:r>
            <a:r>
              <a:rPr lang="en-CA" err="1"/>
              <a:t>modicietur</a:t>
            </a:r>
            <a:r>
              <a:rPr lang="en-CA"/>
              <a:t> </a:t>
            </a:r>
            <a:r>
              <a:rPr lang="en-CA" err="1"/>
              <a:t>soluptatur</a:t>
            </a:r>
            <a:r>
              <a:rPr lang="en-CA"/>
              <a:t>, </a:t>
            </a:r>
            <a:r>
              <a:rPr lang="en-CA" err="1"/>
              <a:t>nis</a:t>
            </a:r>
            <a:r>
              <a:rPr lang="en-CA"/>
              <a:t> et </a:t>
            </a:r>
            <a:r>
              <a:rPr lang="en-CA" err="1"/>
              <a:t>dolo</a:t>
            </a:r>
            <a:r>
              <a:rPr lang="en-CA"/>
              <a:t> rum di </a:t>
            </a:r>
            <a:r>
              <a:rPr lang="en-CA" err="1"/>
              <a:t>omnimoluptur</a:t>
            </a:r>
            <a:r>
              <a:rPr lang="en-CA"/>
              <a:t> </a:t>
            </a:r>
            <a:r>
              <a:rPr lang="en-CA" err="1"/>
              <a:t>molupta</a:t>
            </a:r>
            <a:r>
              <a:rPr lang="en-CA"/>
              <a:t> </a:t>
            </a:r>
            <a:r>
              <a:rPr lang="en-CA" err="1"/>
              <a:t>tibusam</a:t>
            </a:r>
            <a:r>
              <a:rPr lang="en-CA"/>
              <a:t> </a:t>
            </a:r>
            <a:r>
              <a:rPr lang="en-CA" err="1"/>
              <a:t>coreped</a:t>
            </a:r>
            <a:r>
              <a:rPr lang="en-CA"/>
              <a:t> </a:t>
            </a:r>
            <a:r>
              <a:rPr lang="en-CA" err="1"/>
              <a:t>ionsed</a:t>
            </a:r>
            <a:r>
              <a:rPr lang="en-CA"/>
              <a:t> et </a:t>
            </a:r>
            <a:r>
              <a:rPr lang="en-CA" err="1"/>
              <a:t>quunto</a:t>
            </a:r>
            <a:r>
              <a:rPr lang="en-CA"/>
              <a:t>.</a:t>
            </a:r>
            <a:endParaRPr lang="en-US"/>
          </a:p>
        </p:txBody>
      </p:sp>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126312"/>
          </a:xfrm>
          <a:prstGeom prst="rect">
            <a:avLst/>
          </a:prstGeom>
          <a:solidFill>
            <a:schemeClr val="bg2">
              <a:lumMod val="90000"/>
            </a:schemeClr>
          </a:solidFill>
        </p:spPr>
        <p:txBody>
          <a:bodyPr/>
          <a:lstStyle/>
          <a:p>
            <a:endParaRPr lang="en-US"/>
          </a:p>
        </p:txBody>
      </p:sp>
      <p:sp>
        <p:nvSpPr>
          <p:cNvPr id="17" name="Picture Placeholder 16">
            <a:extLst>
              <a:ext uri="{FF2B5EF4-FFF2-40B4-BE49-F238E27FC236}">
                <a16:creationId xmlns:a16="http://schemas.microsoft.com/office/drawing/2014/main" id="{71699D55-B25B-5343-B84E-6F2453565ED0}"/>
              </a:ext>
            </a:extLst>
          </p:cNvPr>
          <p:cNvSpPr>
            <a:spLocks noGrp="1"/>
          </p:cNvSpPr>
          <p:nvPr>
            <p:ph type="pic" sz="quarter" idx="16"/>
          </p:nvPr>
        </p:nvSpPr>
        <p:spPr>
          <a:xfrm>
            <a:off x="3108968" y="1466115"/>
            <a:ext cx="5357463" cy="2126312"/>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9C188CC5-8DE0-4416-523F-E994C84D9D1B}"/>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1542391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 2 Images and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862020"/>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13" name="Text Placeholder 2">
            <a:extLst>
              <a:ext uri="{FF2B5EF4-FFF2-40B4-BE49-F238E27FC236}">
                <a16:creationId xmlns:a16="http://schemas.microsoft.com/office/drawing/2014/main" id="{A6982E3C-CA22-8D43-B567-2B3DD7AD5AA1}"/>
              </a:ext>
            </a:extLst>
          </p:cNvPr>
          <p:cNvSpPr>
            <a:spLocks noGrp="1"/>
          </p:cNvSpPr>
          <p:nvPr>
            <p:ph type="body" sz="quarter" idx="22" hasCustomPrompt="1"/>
          </p:nvPr>
        </p:nvSpPr>
        <p:spPr>
          <a:xfrm>
            <a:off x="3209553"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16" name="Text Placeholder 6">
            <a:extLst>
              <a:ext uri="{FF2B5EF4-FFF2-40B4-BE49-F238E27FC236}">
                <a16:creationId xmlns:a16="http://schemas.microsoft.com/office/drawing/2014/main" id="{06501CFA-64E9-434C-906E-0FC59C43E0D1}"/>
              </a:ext>
            </a:extLst>
          </p:cNvPr>
          <p:cNvSpPr>
            <a:spLocks noGrp="1"/>
          </p:cNvSpPr>
          <p:nvPr>
            <p:ph type="body" sz="quarter" idx="24" hasCustomPrompt="1"/>
          </p:nvPr>
        </p:nvSpPr>
        <p:spPr>
          <a:xfrm>
            <a:off x="3209553"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2" name="Text Placeholder 27">
            <a:extLst>
              <a:ext uri="{FF2B5EF4-FFF2-40B4-BE49-F238E27FC236}">
                <a16:creationId xmlns:a16="http://schemas.microsoft.com/office/drawing/2014/main" id="{133BEF9B-1829-5C79-ECDC-79CCF5803DC1}"/>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78734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 5 Imag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8493D2-0BB1-E94C-9BA8-27F0E0AD628E}"/>
              </a:ext>
            </a:extLst>
          </p:cNvPr>
          <p:cNvSpPr>
            <a:spLocks noGrp="1"/>
          </p:cNvSpPr>
          <p:nvPr>
            <p:ph type="pic" sz="quarter" idx="25"/>
          </p:nvPr>
        </p:nvSpPr>
        <p:spPr>
          <a:xfrm>
            <a:off x="9" y="1280912"/>
            <a:ext cx="2944427" cy="1694733"/>
          </a:xfrm>
          <a:prstGeom prst="rect">
            <a:avLst/>
          </a:prstGeom>
          <a:solidFill>
            <a:schemeClr val="bg2">
              <a:lumMod val="90000"/>
            </a:schemeClr>
          </a:solidFill>
        </p:spPr>
        <p:txBody>
          <a:bodyPr/>
          <a:lstStyle/>
          <a:p>
            <a:endParaRPr lang="en-US"/>
          </a:p>
        </p:txBody>
      </p:sp>
      <p:sp>
        <p:nvSpPr>
          <p:cNvPr id="18" name="Picture Placeholder 16">
            <a:extLst>
              <a:ext uri="{FF2B5EF4-FFF2-40B4-BE49-F238E27FC236}">
                <a16:creationId xmlns:a16="http://schemas.microsoft.com/office/drawing/2014/main" id="{E51FB95D-A686-7A4A-A978-B1D8C3B2FF5F}"/>
              </a:ext>
            </a:extLst>
          </p:cNvPr>
          <p:cNvSpPr>
            <a:spLocks noGrp="1"/>
          </p:cNvSpPr>
          <p:nvPr>
            <p:ph type="pic" sz="quarter" idx="26"/>
          </p:nvPr>
        </p:nvSpPr>
        <p:spPr>
          <a:xfrm>
            <a:off x="3020302" y="1280912"/>
            <a:ext cx="6123698" cy="1694733"/>
          </a:xfrm>
          <a:prstGeom prst="rect">
            <a:avLst/>
          </a:prstGeom>
          <a:solidFill>
            <a:schemeClr val="bg2">
              <a:lumMod val="90000"/>
            </a:schemeClr>
          </a:solidFill>
        </p:spPr>
        <p:txBody>
          <a:bodyPr/>
          <a:lstStyle/>
          <a:p>
            <a:endParaRPr lang="en-US"/>
          </a:p>
        </p:txBody>
      </p:sp>
      <p:sp>
        <p:nvSpPr>
          <p:cNvPr id="21" name="Picture Placeholder 16">
            <a:extLst>
              <a:ext uri="{FF2B5EF4-FFF2-40B4-BE49-F238E27FC236}">
                <a16:creationId xmlns:a16="http://schemas.microsoft.com/office/drawing/2014/main" id="{FFB5A77A-5B32-1B4F-B936-EC31B1EB84AF}"/>
              </a:ext>
            </a:extLst>
          </p:cNvPr>
          <p:cNvSpPr>
            <a:spLocks noGrp="1"/>
          </p:cNvSpPr>
          <p:nvPr>
            <p:ph type="pic" sz="quarter" idx="28"/>
          </p:nvPr>
        </p:nvSpPr>
        <p:spPr>
          <a:xfrm>
            <a:off x="9" y="3038790"/>
            <a:ext cx="2944427" cy="2104715"/>
          </a:xfrm>
          <a:prstGeom prst="rect">
            <a:avLst/>
          </a:prstGeom>
          <a:solidFill>
            <a:schemeClr val="bg2">
              <a:lumMod val="90000"/>
            </a:schemeClr>
          </a:solidFill>
        </p:spPr>
        <p:txBody>
          <a:bodyPr/>
          <a:lstStyle/>
          <a:p>
            <a:endParaRPr lang="en-US"/>
          </a:p>
        </p:txBody>
      </p:sp>
      <p:sp>
        <p:nvSpPr>
          <p:cNvPr id="24" name="Picture Placeholder 16">
            <a:extLst>
              <a:ext uri="{FF2B5EF4-FFF2-40B4-BE49-F238E27FC236}">
                <a16:creationId xmlns:a16="http://schemas.microsoft.com/office/drawing/2014/main" id="{664519DD-577D-B649-BF05-CEC2FBA64249}"/>
              </a:ext>
            </a:extLst>
          </p:cNvPr>
          <p:cNvSpPr>
            <a:spLocks noGrp="1"/>
          </p:cNvSpPr>
          <p:nvPr>
            <p:ph type="pic" sz="quarter" idx="29"/>
          </p:nvPr>
        </p:nvSpPr>
        <p:spPr>
          <a:xfrm>
            <a:off x="3020305" y="3038790"/>
            <a:ext cx="3023912" cy="2104715"/>
          </a:xfrm>
          <a:prstGeom prst="rect">
            <a:avLst/>
          </a:prstGeom>
          <a:solidFill>
            <a:schemeClr val="bg2">
              <a:lumMod val="90000"/>
            </a:schemeClr>
          </a:solidFill>
        </p:spPr>
        <p:txBody>
          <a:bodyPr/>
          <a:lstStyle/>
          <a:p>
            <a:endParaRPr lang="en-US"/>
          </a:p>
        </p:txBody>
      </p:sp>
      <p:sp>
        <p:nvSpPr>
          <p:cNvPr id="25" name="Picture Placeholder 16">
            <a:extLst>
              <a:ext uri="{FF2B5EF4-FFF2-40B4-BE49-F238E27FC236}">
                <a16:creationId xmlns:a16="http://schemas.microsoft.com/office/drawing/2014/main" id="{892DB1AF-3EA5-6243-AF7A-A39946DA6AC6}"/>
              </a:ext>
            </a:extLst>
          </p:cNvPr>
          <p:cNvSpPr>
            <a:spLocks noGrp="1"/>
          </p:cNvSpPr>
          <p:nvPr>
            <p:ph type="pic" sz="quarter" idx="30"/>
          </p:nvPr>
        </p:nvSpPr>
        <p:spPr>
          <a:xfrm>
            <a:off x="6117999" y="3038790"/>
            <a:ext cx="3026002" cy="2104715"/>
          </a:xfrm>
          <a:prstGeom prst="rect">
            <a:avLst/>
          </a:prstGeom>
          <a:solidFill>
            <a:schemeClr val="bg2">
              <a:lumMod val="90000"/>
            </a:schemeClr>
          </a:solidFill>
        </p:spPr>
        <p:txBody>
          <a:bodyPr/>
          <a:lstStyle/>
          <a:p>
            <a:endParaRPr lang="en-US"/>
          </a:p>
        </p:txBody>
      </p:sp>
      <p:sp>
        <p:nvSpPr>
          <p:cNvPr id="14" name="Text Placeholder 9">
            <a:extLst>
              <a:ext uri="{FF2B5EF4-FFF2-40B4-BE49-F238E27FC236}">
                <a16:creationId xmlns:a16="http://schemas.microsoft.com/office/drawing/2014/main" id="{3A47CC96-429D-2E44-9A61-BBB921356FE4}"/>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65766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 Red Bar wit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669002"/>
            <a:ext cx="8008805" cy="1024340"/>
          </a:xfrm>
          <a:prstGeom prst="rect">
            <a:avLst/>
          </a:prstGeom>
          <a:noFill/>
          <a:ln>
            <a:noFill/>
          </a:ln>
        </p:spPr>
        <p:txBody>
          <a:bodyPr/>
          <a:lstStyle>
            <a:lvl1pPr>
              <a:lnSpc>
                <a:spcPts val="3200"/>
              </a:lnSpc>
              <a:defRPr sz="24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a:t>
            </a:r>
            <a:r>
              <a:rPr lang="en-US" err="1"/>
              <a:t>Buja</a:t>
            </a:r>
            <a:r>
              <a:rPr lang="en-US"/>
              <a:t> no </a:t>
            </a:r>
            <a:r>
              <a:rPr lang="en-US" err="1"/>
              <a:t>tupi</a:t>
            </a:r>
            <a:r>
              <a:rPr lang="en-US"/>
              <a:t> nut </a:t>
            </a:r>
            <a:r>
              <a:rPr lang="en-US" err="1"/>
              <a:t>beo</a:t>
            </a:r>
            <a:r>
              <a:rPr lang="en-US"/>
              <a:t> </a:t>
            </a:r>
            <a:r>
              <a:rPr lang="en-US" err="1"/>
              <a:t>modictier</a:t>
            </a:r>
            <a:r>
              <a:rPr lang="en-US"/>
              <a:t> </a:t>
            </a:r>
            <a:r>
              <a:rPr lang="en-US" err="1"/>
              <a:t>soluptar</a:t>
            </a:r>
            <a:r>
              <a:rPr lang="en-US"/>
              <a:t> </a:t>
            </a:r>
            <a:r>
              <a:rPr lang="en-US" err="1"/>
              <a:t>cusno</a:t>
            </a:r>
            <a:r>
              <a:rPr lang="en-US"/>
              <a:t> </a:t>
            </a:r>
            <a:r>
              <a:rPr lang="en-US" err="1"/>
              <a:t>bitop</a:t>
            </a:r>
            <a:r>
              <a:rPr lang="en-US"/>
              <a:t> </a:t>
            </a:r>
            <a:r>
              <a:rPr lang="en-US" err="1"/>
              <a:t>considti</a:t>
            </a:r>
            <a:r>
              <a:rPr lang="en-US"/>
              <a:t> </a:t>
            </a:r>
            <a:r>
              <a:rPr lang="en-US" err="1"/>
              <a:t>nupit</a:t>
            </a:r>
            <a:r>
              <a:rPr lang="en-US"/>
              <a:t>.</a:t>
            </a:r>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889762"/>
            <a:ext cx="8008805" cy="812306"/>
          </a:xfrm>
          <a:prstGeom prst="rect">
            <a:avLst/>
          </a:prstGeom>
        </p:spPr>
        <p:txBody>
          <a:bodyPr/>
          <a:lstStyle>
            <a:lvl1pPr>
              <a:lnSpc>
                <a:spcPts val="2600"/>
              </a:lnSpc>
              <a:defRPr sz="18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a:t>
            </a:r>
          </a:p>
        </p:txBody>
      </p:sp>
      <p:sp>
        <p:nvSpPr>
          <p:cNvPr id="9" name="Text Placeholder 9">
            <a:extLst>
              <a:ext uri="{FF2B5EF4-FFF2-40B4-BE49-F238E27FC236}">
                <a16:creationId xmlns:a16="http://schemas.microsoft.com/office/drawing/2014/main" id="{A9FD8E6B-7D5B-7E42-8F63-9CA8CC1EE773}"/>
              </a:ext>
            </a:extLst>
          </p:cNvPr>
          <p:cNvSpPr>
            <a:spLocks noGrp="1"/>
          </p:cNvSpPr>
          <p:nvPr>
            <p:ph type="body" sz="quarter" idx="13" hasCustomPrompt="1"/>
          </p:nvPr>
        </p:nvSpPr>
        <p:spPr>
          <a:xfrm>
            <a:off x="578911" y="417027"/>
            <a:ext cx="4881605" cy="432829"/>
          </a:xfrm>
          <a:prstGeom prst="rect">
            <a:avLst/>
          </a:prstGeom>
        </p:spPr>
        <p:txBody>
          <a:bodyPr>
            <a:normAutofit/>
          </a:bodyPr>
          <a:lstStyle>
            <a:lvl1pPr>
              <a:lnSpc>
                <a:spcPts val="3800"/>
              </a:lnSpc>
              <a:defRPr sz="3200">
                <a:solidFill>
                  <a:schemeClr val="bg1"/>
                </a:solidFill>
                <a:effectLst>
                  <a:outerShdw blurRad="88900" dist="38100" dir="2700000" algn="tr" rotWithShape="0">
                    <a:prstClr val="black">
                      <a:alpha val="25000"/>
                    </a:prst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2989F294-F149-EB2F-33E6-C81451268C26}"/>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73968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 Full Image 2">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777ED8DE-7DDF-FF42-991F-7BB8F2AADBE4}"/>
              </a:ext>
            </a:extLst>
          </p:cNvPr>
          <p:cNvSpPr>
            <a:spLocks noGrp="1"/>
          </p:cNvSpPr>
          <p:nvPr>
            <p:ph type="pic" sz="quarter" idx="16"/>
          </p:nvPr>
        </p:nvSpPr>
        <p:spPr>
          <a:xfrm>
            <a:off x="0" y="1282446"/>
            <a:ext cx="9144000" cy="3874770"/>
          </a:xfrm>
          <a:prstGeom prst="rect">
            <a:avLst/>
          </a:prstGeom>
          <a:solidFill>
            <a:schemeClr val="bg2">
              <a:lumMod val="90000"/>
            </a:schemeClr>
          </a:solidFill>
        </p:spPr>
        <p:txBody>
          <a:bodyPr/>
          <a:lstStyle/>
          <a:p>
            <a:endParaRPr lang="en-US"/>
          </a:p>
        </p:txBody>
      </p:sp>
      <p:sp>
        <p:nvSpPr>
          <p:cNvPr id="8" name="Text Placeholder 9">
            <a:extLst>
              <a:ext uri="{FF2B5EF4-FFF2-40B4-BE49-F238E27FC236}">
                <a16:creationId xmlns:a16="http://schemas.microsoft.com/office/drawing/2014/main" id="{E15A9BF6-3A6F-AC4A-8DC8-9EF1E9C8421A}"/>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1686372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 Full Image 1">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07446919-31F1-A94A-A029-05EB7454BBD2}"/>
              </a:ext>
            </a:extLst>
          </p:cNvPr>
          <p:cNvSpPr>
            <a:spLocks noGrp="1"/>
          </p:cNvSpPr>
          <p:nvPr>
            <p:ph type="pic" sz="quarter" idx="16"/>
          </p:nvPr>
        </p:nvSpPr>
        <p:spPr>
          <a:xfrm>
            <a:off x="0" y="1282447"/>
            <a:ext cx="9144000" cy="3184046"/>
          </a:xfrm>
          <a:prstGeom prst="rect">
            <a:avLst/>
          </a:prstGeom>
          <a:solidFill>
            <a:schemeClr val="bg2">
              <a:lumMod val="90000"/>
            </a:schemeClr>
          </a:solidFill>
        </p:spPr>
        <p:txBody>
          <a:bodyPr/>
          <a:lstStyle/>
          <a:p>
            <a:endParaRPr lang="en-US"/>
          </a:p>
        </p:txBody>
      </p:sp>
      <p:sp>
        <p:nvSpPr>
          <p:cNvPr id="9" name="Text Placeholder 9">
            <a:extLst>
              <a:ext uri="{FF2B5EF4-FFF2-40B4-BE49-F238E27FC236}">
                <a16:creationId xmlns:a16="http://schemas.microsoft.com/office/drawing/2014/main" id="{F616A676-C95E-B44C-A077-01FD8B6A4987}"/>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12392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 Red Bar wit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669002"/>
            <a:ext cx="8008805" cy="1024340"/>
          </a:xfrm>
          <a:prstGeom prst="rect">
            <a:avLst/>
          </a:prstGeom>
          <a:noFill/>
          <a:ln>
            <a:noFill/>
          </a:ln>
        </p:spPr>
        <p:txBody>
          <a:bodyPr/>
          <a:lstStyle>
            <a:lvl1pPr>
              <a:lnSpc>
                <a:spcPts val="3200"/>
              </a:lnSpc>
              <a:defRPr sz="24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a:t>
            </a:r>
            <a:r>
              <a:rPr lang="en-US" err="1"/>
              <a:t>Buja</a:t>
            </a:r>
            <a:r>
              <a:rPr lang="en-US"/>
              <a:t> no </a:t>
            </a:r>
            <a:r>
              <a:rPr lang="en-US" err="1"/>
              <a:t>tupi</a:t>
            </a:r>
            <a:r>
              <a:rPr lang="en-US"/>
              <a:t> nut </a:t>
            </a:r>
            <a:r>
              <a:rPr lang="en-US" err="1"/>
              <a:t>beo</a:t>
            </a:r>
            <a:r>
              <a:rPr lang="en-US"/>
              <a:t> </a:t>
            </a:r>
            <a:r>
              <a:rPr lang="en-US" err="1"/>
              <a:t>modictier</a:t>
            </a:r>
            <a:r>
              <a:rPr lang="en-US"/>
              <a:t> </a:t>
            </a:r>
            <a:r>
              <a:rPr lang="en-US" err="1"/>
              <a:t>soluptar</a:t>
            </a:r>
            <a:r>
              <a:rPr lang="en-US"/>
              <a:t> </a:t>
            </a:r>
            <a:r>
              <a:rPr lang="en-US" err="1"/>
              <a:t>cusno</a:t>
            </a:r>
            <a:r>
              <a:rPr lang="en-US"/>
              <a:t> </a:t>
            </a:r>
            <a:r>
              <a:rPr lang="en-US" err="1"/>
              <a:t>bitop</a:t>
            </a:r>
            <a:r>
              <a:rPr lang="en-US"/>
              <a:t> </a:t>
            </a:r>
            <a:r>
              <a:rPr lang="en-US" err="1"/>
              <a:t>considti</a:t>
            </a:r>
            <a:r>
              <a:rPr lang="en-US"/>
              <a:t> </a:t>
            </a:r>
            <a:r>
              <a:rPr lang="en-US" err="1"/>
              <a:t>nupit</a:t>
            </a:r>
            <a:r>
              <a:rPr lang="en-US"/>
              <a:t>.</a:t>
            </a:r>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889762"/>
            <a:ext cx="8008805" cy="812306"/>
          </a:xfrm>
          <a:prstGeom prst="rect">
            <a:avLst/>
          </a:prstGeom>
        </p:spPr>
        <p:txBody>
          <a:bodyPr/>
          <a:lstStyle>
            <a:lvl1pPr>
              <a:lnSpc>
                <a:spcPts val="2600"/>
              </a:lnSpc>
              <a:defRPr sz="18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a:t>
            </a:r>
          </a:p>
        </p:txBody>
      </p:sp>
      <p:sp>
        <p:nvSpPr>
          <p:cNvPr id="9" name="Text Placeholder 9">
            <a:extLst>
              <a:ext uri="{FF2B5EF4-FFF2-40B4-BE49-F238E27FC236}">
                <a16:creationId xmlns:a16="http://schemas.microsoft.com/office/drawing/2014/main" id="{A9FD8E6B-7D5B-7E42-8F63-9CA8CC1EE773}"/>
              </a:ext>
            </a:extLst>
          </p:cNvPr>
          <p:cNvSpPr>
            <a:spLocks noGrp="1"/>
          </p:cNvSpPr>
          <p:nvPr>
            <p:ph type="body" sz="quarter" idx="13" hasCustomPrompt="1"/>
          </p:nvPr>
        </p:nvSpPr>
        <p:spPr>
          <a:xfrm>
            <a:off x="578911" y="417027"/>
            <a:ext cx="4881605" cy="432829"/>
          </a:xfrm>
          <a:prstGeom prst="rect">
            <a:avLst/>
          </a:prstGeom>
        </p:spPr>
        <p:txBody>
          <a:bodyPr>
            <a:normAutofit/>
          </a:bodyPr>
          <a:lstStyle>
            <a:lvl1pPr>
              <a:lnSpc>
                <a:spcPts val="3800"/>
              </a:lnSpc>
              <a:defRPr sz="3200">
                <a:solidFill>
                  <a:schemeClr val="bg1"/>
                </a:solidFill>
                <a:effectLst>
                  <a:outerShdw blurRad="88900" dist="38100" dir="2700000" algn="tr" rotWithShape="0">
                    <a:prstClr val="black">
                      <a:alpha val="25000"/>
                    </a:prst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2989F294-F149-EB2F-33E6-C81451268C26}"/>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202516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 Text and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5" name="Text Placeholder 4">
            <a:extLst>
              <a:ext uri="{FF2B5EF4-FFF2-40B4-BE49-F238E27FC236}">
                <a16:creationId xmlns:a16="http://schemas.microsoft.com/office/drawing/2014/main" id="{6E5090E7-1513-7647-A3E9-C5538EA2AC66}"/>
              </a:ext>
            </a:extLst>
          </p:cNvPr>
          <p:cNvSpPr>
            <a:spLocks noGrp="1"/>
          </p:cNvSpPr>
          <p:nvPr>
            <p:ph type="body" sz="quarter" idx="23" hasCustomPrompt="1"/>
          </p:nvPr>
        </p:nvSpPr>
        <p:spPr>
          <a:xfrm>
            <a:off x="5861866" y="1562193"/>
            <a:ext cx="2653493" cy="2742169"/>
          </a:xfrm>
          <a:prstGeom prst="rect">
            <a:avLst/>
          </a:prstGeom>
        </p:spPr>
        <p:txBody>
          <a:bodyPr/>
          <a:lstStyle>
            <a:lvl1pPr marL="457189" indent="-457189">
              <a:lnSpc>
                <a:spcPts val="2200"/>
              </a:lnSpc>
              <a:buFont typeface="Arial" panose="020B0604020202020204" pitchFamily="34" charset="0"/>
              <a:buChar char="•"/>
              <a:defRPr sz="1600">
                <a:solidFill>
                  <a:srgbClr val="3A3B3B"/>
                </a:solidFill>
              </a:defRPr>
            </a:lvl1pPr>
          </a:lstStyle>
          <a:p>
            <a:pPr lvl="0"/>
            <a:r>
              <a:rPr lang="en-US"/>
              <a:t>Bulleted text</a:t>
            </a:r>
          </a:p>
          <a:p>
            <a:pPr lvl="0"/>
            <a:r>
              <a:rPr lang="en-US"/>
              <a:t>Bulleted text 2</a:t>
            </a:r>
          </a:p>
          <a:p>
            <a:pPr lvl="0"/>
            <a:r>
              <a:rPr lang="en-US" err="1"/>
              <a:t>Custem</a:t>
            </a:r>
            <a:r>
              <a:rPr lang="en-US"/>
              <a:t> </a:t>
            </a:r>
            <a:r>
              <a:rPr lang="en-US" err="1"/>
              <a:t>unt</a:t>
            </a:r>
            <a:r>
              <a:rPr lang="en-US"/>
              <a:t> </a:t>
            </a:r>
            <a:r>
              <a:rPr lang="en-US" err="1"/>
              <a:t>im</a:t>
            </a:r>
            <a:r>
              <a:rPr lang="en-US"/>
              <a:t> </a:t>
            </a:r>
            <a:r>
              <a:rPr lang="en-US" err="1"/>
              <a:t>unt</a:t>
            </a:r>
            <a:endParaRPr lang="en-US"/>
          </a:p>
          <a:p>
            <a:pPr lvl="0"/>
            <a:r>
              <a:rPr lang="en-US" err="1"/>
              <a:t>Bearum</a:t>
            </a:r>
            <a:r>
              <a:rPr lang="en-US"/>
              <a:t> </a:t>
            </a:r>
            <a:r>
              <a:rPr lang="en-US" err="1"/>
              <a:t>consendit</a:t>
            </a:r>
            <a:endParaRPr lang="en-US"/>
          </a:p>
          <a:p>
            <a:pPr lvl="0"/>
            <a:r>
              <a:rPr lang="en-US" err="1"/>
              <a:t>Modicicietur</a:t>
            </a:r>
            <a:r>
              <a:rPr lang="en-US"/>
              <a:t> </a:t>
            </a:r>
            <a:r>
              <a:rPr lang="en-US" err="1"/>
              <a:t>solupta</a:t>
            </a:r>
            <a:endParaRPr lang="en-US"/>
          </a:p>
          <a:p>
            <a:pPr lvl="0"/>
            <a:r>
              <a:rPr lang="en-US"/>
              <a:t>Nis et </a:t>
            </a:r>
            <a:r>
              <a:rPr lang="en-US" err="1"/>
              <a:t>dolo</a:t>
            </a:r>
            <a:r>
              <a:rPr lang="en-US"/>
              <a:t> tum</a:t>
            </a:r>
          </a:p>
          <a:p>
            <a:pPr lvl="0"/>
            <a:r>
              <a:rPr lang="en-US"/>
              <a:t>Di </a:t>
            </a:r>
            <a:r>
              <a:rPr lang="en-US" err="1"/>
              <a:t>omnimoluptur</a:t>
            </a:r>
            <a:endParaRPr lang="en-US"/>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FBEA62D9-BB45-D38D-5BCF-A54D88E12247}"/>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385242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lide - Text and Bulle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cxnSp>
        <p:nvCxnSpPr>
          <p:cNvPr id="12" name="Straight Connector 11">
            <a:extLst>
              <a:ext uri="{FF2B5EF4-FFF2-40B4-BE49-F238E27FC236}">
                <a16:creationId xmlns:a16="http://schemas.microsoft.com/office/drawing/2014/main" id="{E0FC2A11-C06C-D798-8C20-6563E0FC5951}"/>
              </a:ext>
            </a:extLst>
          </p:cNvPr>
          <p:cNvCxnSpPr>
            <a:cxnSpLocks/>
          </p:cNvCxnSpPr>
          <p:nvPr userDrawn="1"/>
        </p:nvCxnSpPr>
        <p:spPr>
          <a:xfrm>
            <a:off x="5566229" y="1669143"/>
            <a:ext cx="0" cy="2582593"/>
          </a:xfrm>
          <a:prstGeom prst="line">
            <a:avLst/>
          </a:prstGeom>
          <a:ln>
            <a:solidFill>
              <a:srgbClr val="282C5C"/>
            </a:solidFill>
          </a:ln>
        </p:spPr>
        <p:style>
          <a:lnRef idx="1">
            <a:schemeClr val="accent2"/>
          </a:lnRef>
          <a:fillRef idx="0">
            <a:schemeClr val="accent2"/>
          </a:fillRef>
          <a:effectRef idx="0">
            <a:schemeClr val="accent2"/>
          </a:effectRef>
          <a:fontRef idx="minor">
            <a:schemeClr val="tx1"/>
          </a:fontRef>
        </p:style>
      </p:cxnSp>
      <p:sp>
        <p:nvSpPr>
          <p:cNvPr id="13" name="Text Placeholder 6">
            <a:extLst>
              <a:ext uri="{FF2B5EF4-FFF2-40B4-BE49-F238E27FC236}">
                <a16:creationId xmlns:a16="http://schemas.microsoft.com/office/drawing/2014/main" id="{B92D07B2-085D-774E-A021-7E6DCDD11389}"/>
              </a:ext>
            </a:extLst>
          </p:cNvPr>
          <p:cNvSpPr>
            <a:spLocks noGrp="1"/>
          </p:cNvSpPr>
          <p:nvPr>
            <p:ph type="body" sz="quarter" idx="23"/>
          </p:nvPr>
        </p:nvSpPr>
        <p:spPr>
          <a:xfrm>
            <a:off x="5861866" y="1562193"/>
            <a:ext cx="2653493" cy="2742169"/>
          </a:xfrm>
          <a:prstGeom prst="rect">
            <a:avLst/>
          </a:prstGeom>
        </p:spPr>
        <p:txBody>
          <a:bodyPr/>
          <a:lstStyle>
            <a:lvl1pPr>
              <a:defRPr sz="1600"/>
            </a:lvl1pPr>
          </a:lstStyle>
          <a:p>
            <a:endParaRPr lang="en-CA"/>
          </a:p>
        </p:txBody>
      </p:sp>
      <p:sp>
        <p:nvSpPr>
          <p:cNvPr id="14" name="Text Placeholder 8">
            <a:extLst>
              <a:ext uri="{FF2B5EF4-FFF2-40B4-BE49-F238E27FC236}">
                <a16:creationId xmlns:a16="http://schemas.microsoft.com/office/drawing/2014/main" id="{B4DCBAAE-F270-CC5D-24D5-6D968E1FC479}"/>
              </a:ext>
            </a:extLst>
          </p:cNvPr>
          <p:cNvSpPr>
            <a:spLocks noGrp="1"/>
          </p:cNvSpPr>
          <p:nvPr>
            <p:ph type="body" sz="quarter" idx="22"/>
          </p:nvPr>
        </p:nvSpPr>
        <p:spPr>
          <a:xfrm>
            <a:off x="578911" y="1562196"/>
            <a:ext cx="4566403" cy="851225"/>
          </a:xfrm>
          <a:prstGeom prst="rect">
            <a:avLst/>
          </a:prstGeom>
        </p:spPr>
        <p:txBody>
          <a:bodyPr/>
          <a:lstStyle>
            <a:lvl1pPr>
              <a:defRPr sz="1800"/>
            </a:lvl1pPr>
          </a:lstStyle>
          <a:p>
            <a:endParaRPr lang="en-CA"/>
          </a:p>
        </p:txBody>
      </p:sp>
      <p:sp>
        <p:nvSpPr>
          <p:cNvPr id="15" name="Text Placeholder 3">
            <a:extLst>
              <a:ext uri="{FF2B5EF4-FFF2-40B4-BE49-F238E27FC236}">
                <a16:creationId xmlns:a16="http://schemas.microsoft.com/office/drawing/2014/main" id="{2530D7D4-BA05-FE47-5B36-AB994EB8CFF0}"/>
              </a:ext>
            </a:extLst>
          </p:cNvPr>
          <p:cNvSpPr>
            <a:spLocks noGrp="1"/>
          </p:cNvSpPr>
          <p:nvPr>
            <p:ph type="body" sz="quarter" idx="24"/>
          </p:nvPr>
        </p:nvSpPr>
        <p:spPr>
          <a:xfrm>
            <a:off x="578911" y="2586587"/>
            <a:ext cx="4566403" cy="1717770"/>
          </a:xfrm>
          <a:prstGeom prst="rect">
            <a:avLst/>
          </a:prstGeom>
        </p:spPr>
        <p:txBody>
          <a:bodyPr/>
          <a:lstStyle>
            <a:lvl1pPr>
              <a:defRPr sz="1400"/>
            </a:lvl1pPr>
          </a:lstStyle>
          <a:p>
            <a:endParaRPr lang="en-CA"/>
          </a:p>
        </p:txBody>
      </p:sp>
      <p:sp>
        <p:nvSpPr>
          <p:cNvPr id="2" name="Text Placeholder 27">
            <a:extLst>
              <a:ext uri="{FF2B5EF4-FFF2-40B4-BE49-F238E27FC236}">
                <a16:creationId xmlns:a16="http://schemas.microsoft.com/office/drawing/2014/main" id="{68F0CB04-080D-9C0E-1787-7C642CD029C3}"/>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3541592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 2 Images and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A8AD54B-2AAA-1A4A-A30C-A71C4B2E85AA}"/>
              </a:ext>
            </a:extLst>
          </p:cNvPr>
          <p:cNvSpPr>
            <a:spLocks noGrp="1"/>
          </p:cNvSpPr>
          <p:nvPr>
            <p:ph type="body" sz="quarter" idx="14" hasCustomPrompt="1"/>
          </p:nvPr>
        </p:nvSpPr>
        <p:spPr>
          <a:xfrm>
            <a:off x="578902" y="3709289"/>
            <a:ext cx="7936448" cy="618847"/>
          </a:xfrm>
          <a:prstGeom prst="rect">
            <a:avLst/>
          </a:prstGeom>
        </p:spPr>
        <p:txBody>
          <a:bodyPr/>
          <a:lstStyle>
            <a:lvl1pPr marL="0" marR="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sz="1800">
                <a:solidFill>
                  <a:srgbClr val="3A3B3B"/>
                </a:solidFill>
              </a:defRPr>
            </a:lvl1pPr>
          </a:lstStyle>
          <a:p>
            <a:pPr lvl="0"/>
            <a:r>
              <a:rPr lang="en-CA"/>
              <a:t>Body copy text, </a:t>
            </a:r>
            <a:r>
              <a:rPr lang="en-CA" err="1"/>
              <a:t>titop</a:t>
            </a:r>
            <a:r>
              <a:rPr lang="en-CA"/>
              <a:t> </a:t>
            </a:r>
            <a:r>
              <a:rPr lang="en-CA" err="1"/>
              <a:t>unt</a:t>
            </a:r>
            <a:r>
              <a:rPr lang="en-CA"/>
              <a:t> ad </a:t>
            </a:r>
            <a:r>
              <a:rPr lang="en-CA" err="1"/>
              <a:t>rup</a:t>
            </a:r>
            <a:r>
              <a:rPr lang="en-CA"/>
              <a:t>. </a:t>
            </a:r>
            <a:r>
              <a:rPr lang="en-CA" err="1"/>
              <a:t>Bearum</a:t>
            </a:r>
            <a:r>
              <a:rPr lang="en-CA"/>
              <a:t> </a:t>
            </a:r>
            <a:r>
              <a:rPr lang="en-CA" err="1"/>
              <a:t>consendit</a:t>
            </a:r>
            <a:r>
              <a:rPr lang="en-CA"/>
              <a:t> </a:t>
            </a:r>
            <a:r>
              <a:rPr lang="en-CA" err="1"/>
              <a:t>modicietur</a:t>
            </a:r>
            <a:r>
              <a:rPr lang="en-CA"/>
              <a:t> </a:t>
            </a:r>
            <a:r>
              <a:rPr lang="en-CA" err="1"/>
              <a:t>soluptatur</a:t>
            </a:r>
            <a:r>
              <a:rPr lang="en-CA"/>
              <a:t>, </a:t>
            </a:r>
            <a:r>
              <a:rPr lang="en-CA" err="1"/>
              <a:t>nis</a:t>
            </a:r>
            <a:r>
              <a:rPr lang="en-CA"/>
              <a:t> et </a:t>
            </a:r>
            <a:r>
              <a:rPr lang="en-CA" err="1"/>
              <a:t>dolo</a:t>
            </a:r>
            <a:r>
              <a:rPr lang="en-CA"/>
              <a:t> rum di </a:t>
            </a:r>
            <a:r>
              <a:rPr lang="en-CA" err="1"/>
              <a:t>omnimoluptur</a:t>
            </a:r>
            <a:r>
              <a:rPr lang="en-CA"/>
              <a:t> </a:t>
            </a:r>
            <a:r>
              <a:rPr lang="en-CA" err="1"/>
              <a:t>molupta</a:t>
            </a:r>
            <a:r>
              <a:rPr lang="en-CA"/>
              <a:t> </a:t>
            </a:r>
            <a:r>
              <a:rPr lang="en-CA" err="1"/>
              <a:t>tibusam</a:t>
            </a:r>
            <a:r>
              <a:rPr lang="en-CA"/>
              <a:t> </a:t>
            </a:r>
            <a:r>
              <a:rPr lang="en-CA" err="1"/>
              <a:t>coreped</a:t>
            </a:r>
            <a:r>
              <a:rPr lang="en-CA"/>
              <a:t> </a:t>
            </a:r>
            <a:r>
              <a:rPr lang="en-CA" err="1"/>
              <a:t>ionsed</a:t>
            </a:r>
            <a:r>
              <a:rPr lang="en-CA"/>
              <a:t> et </a:t>
            </a:r>
            <a:r>
              <a:rPr lang="en-CA" err="1"/>
              <a:t>quunto</a:t>
            </a:r>
            <a:r>
              <a:rPr lang="en-CA"/>
              <a:t>.</a:t>
            </a:r>
            <a:endParaRPr lang="en-US"/>
          </a:p>
        </p:txBody>
      </p:sp>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126312"/>
          </a:xfrm>
          <a:prstGeom prst="rect">
            <a:avLst/>
          </a:prstGeom>
          <a:solidFill>
            <a:schemeClr val="bg2">
              <a:lumMod val="90000"/>
            </a:schemeClr>
          </a:solidFill>
        </p:spPr>
        <p:txBody>
          <a:bodyPr/>
          <a:lstStyle/>
          <a:p>
            <a:endParaRPr lang="en-US"/>
          </a:p>
        </p:txBody>
      </p:sp>
      <p:sp>
        <p:nvSpPr>
          <p:cNvPr id="17" name="Picture Placeholder 16">
            <a:extLst>
              <a:ext uri="{FF2B5EF4-FFF2-40B4-BE49-F238E27FC236}">
                <a16:creationId xmlns:a16="http://schemas.microsoft.com/office/drawing/2014/main" id="{71699D55-B25B-5343-B84E-6F2453565ED0}"/>
              </a:ext>
            </a:extLst>
          </p:cNvPr>
          <p:cNvSpPr>
            <a:spLocks noGrp="1"/>
          </p:cNvSpPr>
          <p:nvPr>
            <p:ph type="pic" sz="quarter" idx="16"/>
          </p:nvPr>
        </p:nvSpPr>
        <p:spPr>
          <a:xfrm>
            <a:off x="3108968" y="1466115"/>
            <a:ext cx="5357463" cy="2126312"/>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9C188CC5-8DE0-4416-523F-E994C84D9D1B}"/>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66520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ide - 2 Images and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862020"/>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13" name="Text Placeholder 2">
            <a:extLst>
              <a:ext uri="{FF2B5EF4-FFF2-40B4-BE49-F238E27FC236}">
                <a16:creationId xmlns:a16="http://schemas.microsoft.com/office/drawing/2014/main" id="{A6982E3C-CA22-8D43-B567-2B3DD7AD5AA1}"/>
              </a:ext>
            </a:extLst>
          </p:cNvPr>
          <p:cNvSpPr>
            <a:spLocks noGrp="1"/>
          </p:cNvSpPr>
          <p:nvPr>
            <p:ph type="body" sz="quarter" idx="22" hasCustomPrompt="1"/>
          </p:nvPr>
        </p:nvSpPr>
        <p:spPr>
          <a:xfrm>
            <a:off x="3209553"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16" name="Text Placeholder 6">
            <a:extLst>
              <a:ext uri="{FF2B5EF4-FFF2-40B4-BE49-F238E27FC236}">
                <a16:creationId xmlns:a16="http://schemas.microsoft.com/office/drawing/2014/main" id="{06501CFA-64E9-434C-906E-0FC59C43E0D1}"/>
              </a:ext>
            </a:extLst>
          </p:cNvPr>
          <p:cNvSpPr>
            <a:spLocks noGrp="1"/>
          </p:cNvSpPr>
          <p:nvPr>
            <p:ph type="body" sz="quarter" idx="24" hasCustomPrompt="1"/>
          </p:nvPr>
        </p:nvSpPr>
        <p:spPr>
          <a:xfrm>
            <a:off x="3209553"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2" name="Text Placeholder 27">
            <a:extLst>
              <a:ext uri="{FF2B5EF4-FFF2-40B4-BE49-F238E27FC236}">
                <a16:creationId xmlns:a16="http://schemas.microsoft.com/office/drawing/2014/main" id="{133BEF9B-1829-5C79-ECDC-79CCF5803DC1}"/>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746969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 5 Imag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8493D2-0BB1-E94C-9BA8-27F0E0AD628E}"/>
              </a:ext>
            </a:extLst>
          </p:cNvPr>
          <p:cNvSpPr>
            <a:spLocks noGrp="1"/>
          </p:cNvSpPr>
          <p:nvPr>
            <p:ph type="pic" sz="quarter" idx="25"/>
          </p:nvPr>
        </p:nvSpPr>
        <p:spPr>
          <a:xfrm>
            <a:off x="9" y="1280912"/>
            <a:ext cx="2944427" cy="1694733"/>
          </a:xfrm>
          <a:prstGeom prst="rect">
            <a:avLst/>
          </a:prstGeom>
          <a:solidFill>
            <a:schemeClr val="bg2">
              <a:lumMod val="90000"/>
            </a:schemeClr>
          </a:solidFill>
        </p:spPr>
        <p:txBody>
          <a:bodyPr/>
          <a:lstStyle/>
          <a:p>
            <a:endParaRPr lang="en-US"/>
          </a:p>
        </p:txBody>
      </p:sp>
      <p:sp>
        <p:nvSpPr>
          <p:cNvPr id="18" name="Picture Placeholder 16">
            <a:extLst>
              <a:ext uri="{FF2B5EF4-FFF2-40B4-BE49-F238E27FC236}">
                <a16:creationId xmlns:a16="http://schemas.microsoft.com/office/drawing/2014/main" id="{E51FB95D-A686-7A4A-A978-B1D8C3B2FF5F}"/>
              </a:ext>
            </a:extLst>
          </p:cNvPr>
          <p:cNvSpPr>
            <a:spLocks noGrp="1"/>
          </p:cNvSpPr>
          <p:nvPr>
            <p:ph type="pic" sz="quarter" idx="26"/>
          </p:nvPr>
        </p:nvSpPr>
        <p:spPr>
          <a:xfrm>
            <a:off x="3020302" y="1280912"/>
            <a:ext cx="6123698" cy="1694733"/>
          </a:xfrm>
          <a:prstGeom prst="rect">
            <a:avLst/>
          </a:prstGeom>
          <a:solidFill>
            <a:schemeClr val="bg2">
              <a:lumMod val="90000"/>
            </a:schemeClr>
          </a:solidFill>
        </p:spPr>
        <p:txBody>
          <a:bodyPr/>
          <a:lstStyle/>
          <a:p>
            <a:endParaRPr lang="en-US"/>
          </a:p>
        </p:txBody>
      </p:sp>
      <p:sp>
        <p:nvSpPr>
          <p:cNvPr id="21" name="Picture Placeholder 16">
            <a:extLst>
              <a:ext uri="{FF2B5EF4-FFF2-40B4-BE49-F238E27FC236}">
                <a16:creationId xmlns:a16="http://schemas.microsoft.com/office/drawing/2014/main" id="{FFB5A77A-5B32-1B4F-B936-EC31B1EB84AF}"/>
              </a:ext>
            </a:extLst>
          </p:cNvPr>
          <p:cNvSpPr>
            <a:spLocks noGrp="1"/>
          </p:cNvSpPr>
          <p:nvPr>
            <p:ph type="pic" sz="quarter" idx="28"/>
          </p:nvPr>
        </p:nvSpPr>
        <p:spPr>
          <a:xfrm>
            <a:off x="9" y="3038790"/>
            <a:ext cx="2944427" cy="2104715"/>
          </a:xfrm>
          <a:prstGeom prst="rect">
            <a:avLst/>
          </a:prstGeom>
          <a:solidFill>
            <a:schemeClr val="bg2">
              <a:lumMod val="90000"/>
            </a:schemeClr>
          </a:solidFill>
        </p:spPr>
        <p:txBody>
          <a:bodyPr/>
          <a:lstStyle/>
          <a:p>
            <a:endParaRPr lang="en-US"/>
          </a:p>
        </p:txBody>
      </p:sp>
      <p:sp>
        <p:nvSpPr>
          <p:cNvPr id="24" name="Picture Placeholder 16">
            <a:extLst>
              <a:ext uri="{FF2B5EF4-FFF2-40B4-BE49-F238E27FC236}">
                <a16:creationId xmlns:a16="http://schemas.microsoft.com/office/drawing/2014/main" id="{664519DD-577D-B649-BF05-CEC2FBA64249}"/>
              </a:ext>
            </a:extLst>
          </p:cNvPr>
          <p:cNvSpPr>
            <a:spLocks noGrp="1"/>
          </p:cNvSpPr>
          <p:nvPr>
            <p:ph type="pic" sz="quarter" idx="29"/>
          </p:nvPr>
        </p:nvSpPr>
        <p:spPr>
          <a:xfrm>
            <a:off x="3020305" y="3038790"/>
            <a:ext cx="3023912" cy="2104715"/>
          </a:xfrm>
          <a:prstGeom prst="rect">
            <a:avLst/>
          </a:prstGeom>
          <a:solidFill>
            <a:schemeClr val="bg2">
              <a:lumMod val="90000"/>
            </a:schemeClr>
          </a:solidFill>
        </p:spPr>
        <p:txBody>
          <a:bodyPr/>
          <a:lstStyle/>
          <a:p>
            <a:endParaRPr lang="en-US"/>
          </a:p>
        </p:txBody>
      </p:sp>
      <p:sp>
        <p:nvSpPr>
          <p:cNvPr id="25" name="Picture Placeholder 16">
            <a:extLst>
              <a:ext uri="{FF2B5EF4-FFF2-40B4-BE49-F238E27FC236}">
                <a16:creationId xmlns:a16="http://schemas.microsoft.com/office/drawing/2014/main" id="{892DB1AF-3EA5-6243-AF7A-A39946DA6AC6}"/>
              </a:ext>
            </a:extLst>
          </p:cNvPr>
          <p:cNvSpPr>
            <a:spLocks noGrp="1"/>
          </p:cNvSpPr>
          <p:nvPr>
            <p:ph type="pic" sz="quarter" idx="30"/>
          </p:nvPr>
        </p:nvSpPr>
        <p:spPr>
          <a:xfrm>
            <a:off x="6117999" y="3038790"/>
            <a:ext cx="3026002" cy="2104715"/>
          </a:xfrm>
          <a:prstGeom prst="rect">
            <a:avLst/>
          </a:prstGeom>
          <a:solidFill>
            <a:schemeClr val="bg2">
              <a:lumMod val="90000"/>
            </a:schemeClr>
          </a:solidFill>
        </p:spPr>
        <p:txBody>
          <a:bodyPr/>
          <a:lstStyle/>
          <a:p>
            <a:endParaRPr lang="en-US"/>
          </a:p>
        </p:txBody>
      </p:sp>
      <p:sp>
        <p:nvSpPr>
          <p:cNvPr id="14" name="Text Placeholder 9">
            <a:extLst>
              <a:ext uri="{FF2B5EF4-FFF2-40B4-BE49-F238E27FC236}">
                <a16:creationId xmlns:a16="http://schemas.microsoft.com/office/drawing/2014/main" id="{3A47CC96-429D-2E44-9A61-BBB921356FE4}"/>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186492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 Full Image 2">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777ED8DE-7DDF-FF42-991F-7BB8F2AADBE4}"/>
              </a:ext>
            </a:extLst>
          </p:cNvPr>
          <p:cNvSpPr>
            <a:spLocks noGrp="1"/>
          </p:cNvSpPr>
          <p:nvPr>
            <p:ph type="pic" sz="quarter" idx="16"/>
          </p:nvPr>
        </p:nvSpPr>
        <p:spPr>
          <a:xfrm>
            <a:off x="0" y="1282446"/>
            <a:ext cx="9144000" cy="3874770"/>
          </a:xfrm>
          <a:prstGeom prst="rect">
            <a:avLst/>
          </a:prstGeom>
          <a:solidFill>
            <a:schemeClr val="bg2">
              <a:lumMod val="90000"/>
            </a:schemeClr>
          </a:solidFill>
        </p:spPr>
        <p:txBody>
          <a:bodyPr/>
          <a:lstStyle/>
          <a:p>
            <a:endParaRPr lang="en-US"/>
          </a:p>
        </p:txBody>
      </p:sp>
      <p:sp>
        <p:nvSpPr>
          <p:cNvPr id="8" name="Text Placeholder 9">
            <a:extLst>
              <a:ext uri="{FF2B5EF4-FFF2-40B4-BE49-F238E27FC236}">
                <a16:creationId xmlns:a16="http://schemas.microsoft.com/office/drawing/2014/main" id="{E15A9BF6-3A6F-AC4A-8DC8-9EF1E9C8421A}"/>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123495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 Full Image 1">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07446919-31F1-A94A-A029-05EB7454BBD2}"/>
              </a:ext>
            </a:extLst>
          </p:cNvPr>
          <p:cNvSpPr>
            <a:spLocks noGrp="1"/>
          </p:cNvSpPr>
          <p:nvPr>
            <p:ph type="pic" sz="quarter" idx="16"/>
          </p:nvPr>
        </p:nvSpPr>
        <p:spPr>
          <a:xfrm>
            <a:off x="0" y="1282447"/>
            <a:ext cx="9144000" cy="3184046"/>
          </a:xfrm>
          <a:prstGeom prst="rect">
            <a:avLst/>
          </a:prstGeom>
          <a:solidFill>
            <a:schemeClr val="bg2">
              <a:lumMod val="90000"/>
            </a:schemeClr>
          </a:solidFill>
        </p:spPr>
        <p:txBody>
          <a:bodyPr/>
          <a:lstStyle/>
          <a:p>
            <a:endParaRPr lang="en-US"/>
          </a:p>
        </p:txBody>
      </p:sp>
      <p:sp>
        <p:nvSpPr>
          <p:cNvPr id="9" name="Text Placeholder 9">
            <a:extLst>
              <a:ext uri="{FF2B5EF4-FFF2-40B4-BE49-F238E27FC236}">
                <a16:creationId xmlns:a16="http://schemas.microsoft.com/office/drawing/2014/main" id="{F616A676-C95E-B44C-A077-01FD8B6A4987}"/>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54891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 Text and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5" name="Text Placeholder 4">
            <a:extLst>
              <a:ext uri="{FF2B5EF4-FFF2-40B4-BE49-F238E27FC236}">
                <a16:creationId xmlns:a16="http://schemas.microsoft.com/office/drawing/2014/main" id="{6E5090E7-1513-7647-A3E9-C5538EA2AC66}"/>
              </a:ext>
            </a:extLst>
          </p:cNvPr>
          <p:cNvSpPr>
            <a:spLocks noGrp="1"/>
          </p:cNvSpPr>
          <p:nvPr>
            <p:ph type="body" sz="quarter" idx="23" hasCustomPrompt="1"/>
          </p:nvPr>
        </p:nvSpPr>
        <p:spPr>
          <a:xfrm>
            <a:off x="5861866" y="1562193"/>
            <a:ext cx="2653493" cy="2742169"/>
          </a:xfrm>
          <a:prstGeom prst="rect">
            <a:avLst/>
          </a:prstGeom>
        </p:spPr>
        <p:txBody>
          <a:bodyPr/>
          <a:lstStyle>
            <a:lvl1pPr marL="457189" indent="-457189">
              <a:lnSpc>
                <a:spcPts val="2200"/>
              </a:lnSpc>
              <a:buFont typeface="Arial" panose="020B0604020202020204" pitchFamily="34" charset="0"/>
              <a:buChar char="•"/>
              <a:defRPr sz="1600">
                <a:solidFill>
                  <a:srgbClr val="3A3B3B"/>
                </a:solidFill>
              </a:defRPr>
            </a:lvl1pPr>
          </a:lstStyle>
          <a:p>
            <a:pPr lvl="0"/>
            <a:r>
              <a:rPr lang="en-US"/>
              <a:t>Bulleted text</a:t>
            </a:r>
          </a:p>
          <a:p>
            <a:pPr lvl="0"/>
            <a:r>
              <a:rPr lang="en-US"/>
              <a:t>Bulleted text 2</a:t>
            </a:r>
          </a:p>
          <a:p>
            <a:pPr lvl="0"/>
            <a:r>
              <a:rPr lang="en-US" err="1"/>
              <a:t>Custem</a:t>
            </a:r>
            <a:r>
              <a:rPr lang="en-US"/>
              <a:t> </a:t>
            </a:r>
            <a:r>
              <a:rPr lang="en-US" err="1"/>
              <a:t>unt</a:t>
            </a:r>
            <a:r>
              <a:rPr lang="en-US"/>
              <a:t> </a:t>
            </a:r>
            <a:r>
              <a:rPr lang="en-US" err="1"/>
              <a:t>im</a:t>
            </a:r>
            <a:r>
              <a:rPr lang="en-US"/>
              <a:t> </a:t>
            </a:r>
            <a:r>
              <a:rPr lang="en-US" err="1"/>
              <a:t>unt</a:t>
            </a:r>
            <a:endParaRPr lang="en-US"/>
          </a:p>
          <a:p>
            <a:pPr lvl="0"/>
            <a:r>
              <a:rPr lang="en-US" err="1"/>
              <a:t>Bearum</a:t>
            </a:r>
            <a:r>
              <a:rPr lang="en-US"/>
              <a:t> </a:t>
            </a:r>
            <a:r>
              <a:rPr lang="en-US" err="1"/>
              <a:t>consendit</a:t>
            </a:r>
            <a:endParaRPr lang="en-US"/>
          </a:p>
          <a:p>
            <a:pPr lvl="0"/>
            <a:r>
              <a:rPr lang="en-US" err="1"/>
              <a:t>Modicicietur</a:t>
            </a:r>
            <a:r>
              <a:rPr lang="en-US"/>
              <a:t> </a:t>
            </a:r>
            <a:r>
              <a:rPr lang="en-US" err="1"/>
              <a:t>solupta</a:t>
            </a:r>
            <a:endParaRPr lang="en-US"/>
          </a:p>
          <a:p>
            <a:pPr lvl="0"/>
            <a:r>
              <a:rPr lang="en-US"/>
              <a:t>Nis et </a:t>
            </a:r>
            <a:r>
              <a:rPr lang="en-US" err="1"/>
              <a:t>dolo</a:t>
            </a:r>
            <a:r>
              <a:rPr lang="en-US"/>
              <a:t> tum</a:t>
            </a:r>
          </a:p>
          <a:p>
            <a:pPr lvl="0"/>
            <a:r>
              <a:rPr lang="en-US"/>
              <a:t>Di </a:t>
            </a:r>
            <a:r>
              <a:rPr lang="en-US" err="1"/>
              <a:t>omnimoluptur</a:t>
            </a:r>
            <a:endParaRPr lang="en-US"/>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FBEA62D9-BB45-D38D-5BCF-A54D88E12247}"/>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3663773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251E70B4-E2D5-3B46-9375-1F6AD3B21885}"/>
              </a:ext>
            </a:extLst>
          </p:cNvPr>
          <p:cNvSpPr>
            <a:spLocks noGrp="1"/>
          </p:cNvSpPr>
          <p:nvPr>
            <p:ph type="subTitle" idx="1" hasCustomPrompt="1"/>
          </p:nvPr>
        </p:nvSpPr>
        <p:spPr>
          <a:xfrm>
            <a:off x="628650" y="2777488"/>
            <a:ext cx="6297444" cy="299442"/>
          </a:xfrm>
          <a:prstGeom prst="rect">
            <a:avLst/>
          </a:prstGeom>
        </p:spPr>
        <p:txBody>
          <a:bodyPr/>
          <a:lstStyle>
            <a:lvl1pPr marL="0" indent="0" algn="l">
              <a:buNone/>
              <a:defRPr sz="2400" b="0" baseline="0">
                <a:solidFill>
                  <a:schemeClr val="bg1"/>
                </a:solidFill>
                <a:effectLst>
                  <a:outerShdw blurRad="88900" dist="38100" dir="2700000" algn="t" rotWithShape="0">
                    <a:prstClr val="black">
                      <a:alpha val="25000"/>
                    </a:prstClr>
                  </a:outerShdw>
                </a:effectLst>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Sub-heading goes here.</a:t>
            </a:r>
          </a:p>
        </p:txBody>
      </p:sp>
      <p:sp>
        <p:nvSpPr>
          <p:cNvPr id="36" name="Title 1">
            <a:extLst>
              <a:ext uri="{FF2B5EF4-FFF2-40B4-BE49-F238E27FC236}">
                <a16:creationId xmlns:a16="http://schemas.microsoft.com/office/drawing/2014/main" id="{F3E4F8D1-EE46-9942-B8ED-21E629D504CD}"/>
              </a:ext>
            </a:extLst>
          </p:cNvPr>
          <p:cNvSpPr>
            <a:spLocks noGrp="1"/>
          </p:cNvSpPr>
          <p:nvPr>
            <p:ph type="ctrTitle" hasCustomPrompt="1"/>
          </p:nvPr>
        </p:nvSpPr>
        <p:spPr>
          <a:xfrm>
            <a:off x="628650" y="1727627"/>
            <a:ext cx="6297444" cy="1001949"/>
          </a:xfrm>
          <a:prstGeom prst="rect">
            <a:avLst/>
          </a:prstGeom>
        </p:spPr>
        <p:txBody>
          <a:bodyPr anchor="b">
            <a:noAutofit/>
          </a:bodyPr>
          <a:lstStyle>
            <a:lvl1pPr algn="l">
              <a:lnSpc>
                <a:spcPts val="5800"/>
              </a:lnSpc>
              <a:defRPr sz="5400" b="1" i="0" baseline="0">
                <a:solidFill>
                  <a:schemeClr val="bg1"/>
                </a:solidFill>
                <a:effectLst>
                  <a:outerShdw blurRad="88900" dist="38100" dir="2700000" algn="t" rotWithShape="0">
                    <a:prstClr val="black">
                      <a:alpha val="25000"/>
                    </a:prstClr>
                  </a:outerShdw>
                </a:effectLst>
                <a:latin typeface="Arial" panose="020B0604020202020204" pitchFamily="34" charset="0"/>
                <a:cs typeface="Arial" panose="020B0604020202020204" pitchFamily="34" charset="0"/>
              </a:defRPr>
            </a:lvl1pPr>
          </a:lstStyle>
          <a:p>
            <a:r>
              <a:rPr lang="en-US"/>
              <a:t>Section divider</a:t>
            </a:r>
            <a:br>
              <a:rPr lang="en-US"/>
            </a:br>
            <a:r>
              <a:rPr lang="en-US"/>
              <a:t>title goes here.</a:t>
            </a:r>
          </a:p>
        </p:txBody>
      </p:sp>
      <p:pic>
        <p:nvPicPr>
          <p:cNvPr id="2" name="Picture 1">
            <a:extLst>
              <a:ext uri="{FF2B5EF4-FFF2-40B4-BE49-F238E27FC236}">
                <a16:creationId xmlns:a16="http://schemas.microsoft.com/office/drawing/2014/main" id="{6975FEE9-48A9-4DFB-5C16-C7869F8E08A6}"/>
              </a:ext>
            </a:extLst>
          </p:cNvPr>
          <p:cNvPicPr>
            <a:picLocks noChangeAspect="1"/>
          </p:cNvPicPr>
          <p:nvPr userDrawn="1"/>
        </p:nvPicPr>
        <p:blipFill>
          <a:blip r:embed="rId2"/>
          <a:stretch>
            <a:fillRect/>
          </a:stretch>
        </p:blipFill>
        <p:spPr>
          <a:xfrm>
            <a:off x="6446521" y="245202"/>
            <a:ext cx="2308860" cy="646315"/>
          </a:xfrm>
          <a:prstGeom prst="rect">
            <a:avLst/>
          </a:prstGeom>
        </p:spPr>
      </p:pic>
    </p:spTree>
    <p:extLst>
      <p:ext uri="{BB962C8B-B14F-4D97-AF65-F5344CB8AC3E}">
        <p14:creationId xmlns:p14="http://schemas.microsoft.com/office/powerpoint/2010/main" val="3955250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 Red Bar wit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669002"/>
            <a:ext cx="8008805" cy="1024340"/>
          </a:xfrm>
          <a:prstGeom prst="rect">
            <a:avLst/>
          </a:prstGeom>
          <a:noFill/>
          <a:ln>
            <a:noFill/>
          </a:ln>
        </p:spPr>
        <p:txBody>
          <a:bodyPr/>
          <a:lstStyle>
            <a:lvl1pPr>
              <a:lnSpc>
                <a:spcPts val="3200"/>
              </a:lnSpc>
              <a:defRPr sz="24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a:t>
            </a:r>
            <a:r>
              <a:rPr lang="en-US" err="1"/>
              <a:t>Buja</a:t>
            </a:r>
            <a:r>
              <a:rPr lang="en-US"/>
              <a:t> no </a:t>
            </a:r>
            <a:r>
              <a:rPr lang="en-US" err="1"/>
              <a:t>tupi</a:t>
            </a:r>
            <a:r>
              <a:rPr lang="en-US"/>
              <a:t> nut </a:t>
            </a:r>
            <a:r>
              <a:rPr lang="en-US" err="1"/>
              <a:t>beo</a:t>
            </a:r>
            <a:r>
              <a:rPr lang="en-US"/>
              <a:t> </a:t>
            </a:r>
            <a:r>
              <a:rPr lang="en-US" err="1"/>
              <a:t>modictier</a:t>
            </a:r>
            <a:r>
              <a:rPr lang="en-US"/>
              <a:t> </a:t>
            </a:r>
            <a:r>
              <a:rPr lang="en-US" err="1"/>
              <a:t>soluptar</a:t>
            </a:r>
            <a:r>
              <a:rPr lang="en-US"/>
              <a:t> </a:t>
            </a:r>
            <a:r>
              <a:rPr lang="en-US" err="1"/>
              <a:t>cusno</a:t>
            </a:r>
            <a:r>
              <a:rPr lang="en-US"/>
              <a:t> </a:t>
            </a:r>
            <a:r>
              <a:rPr lang="en-US" err="1"/>
              <a:t>bitop</a:t>
            </a:r>
            <a:r>
              <a:rPr lang="en-US"/>
              <a:t> </a:t>
            </a:r>
            <a:r>
              <a:rPr lang="en-US" err="1"/>
              <a:t>considti</a:t>
            </a:r>
            <a:r>
              <a:rPr lang="en-US"/>
              <a:t> </a:t>
            </a:r>
            <a:r>
              <a:rPr lang="en-US" err="1"/>
              <a:t>nupit</a:t>
            </a:r>
            <a:r>
              <a:rPr lang="en-US"/>
              <a:t>.</a:t>
            </a:r>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889762"/>
            <a:ext cx="8008805" cy="812306"/>
          </a:xfrm>
          <a:prstGeom prst="rect">
            <a:avLst/>
          </a:prstGeom>
        </p:spPr>
        <p:txBody>
          <a:bodyPr/>
          <a:lstStyle>
            <a:lvl1pPr>
              <a:lnSpc>
                <a:spcPts val="2600"/>
              </a:lnSpc>
              <a:defRPr sz="18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a:t>
            </a:r>
          </a:p>
        </p:txBody>
      </p:sp>
      <p:sp>
        <p:nvSpPr>
          <p:cNvPr id="9" name="Text Placeholder 9">
            <a:extLst>
              <a:ext uri="{FF2B5EF4-FFF2-40B4-BE49-F238E27FC236}">
                <a16:creationId xmlns:a16="http://schemas.microsoft.com/office/drawing/2014/main" id="{A9FD8E6B-7D5B-7E42-8F63-9CA8CC1EE773}"/>
              </a:ext>
            </a:extLst>
          </p:cNvPr>
          <p:cNvSpPr>
            <a:spLocks noGrp="1"/>
          </p:cNvSpPr>
          <p:nvPr>
            <p:ph type="body" sz="quarter" idx="13" hasCustomPrompt="1"/>
          </p:nvPr>
        </p:nvSpPr>
        <p:spPr>
          <a:xfrm>
            <a:off x="578911" y="417027"/>
            <a:ext cx="4881605" cy="432829"/>
          </a:xfrm>
          <a:prstGeom prst="rect">
            <a:avLst/>
          </a:prstGeom>
        </p:spPr>
        <p:txBody>
          <a:bodyPr>
            <a:normAutofit/>
          </a:bodyPr>
          <a:lstStyle>
            <a:lvl1pPr>
              <a:lnSpc>
                <a:spcPts val="3800"/>
              </a:lnSpc>
              <a:defRPr sz="3200">
                <a:solidFill>
                  <a:schemeClr val="bg1"/>
                </a:solidFill>
                <a:effectLst>
                  <a:outerShdw blurRad="88900" dist="38100" dir="2700000" algn="tr" rotWithShape="0">
                    <a:prstClr val="black">
                      <a:alpha val="25000"/>
                    </a:prst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2989F294-F149-EB2F-33E6-C81451268C26}"/>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73968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 Text and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0E772-7789-0741-87B3-C160AE519AD0}"/>
              </a:ext>
            </a:extLst>
          </p:cNvPr>
          <p:cNvSpPr>
            <a:spLocks noGrp="1"/>
          </p:cNvSpPr>
          <p:nvPr>
            <p:ph type="body" sz="quarter" idx="22" hasCustomPrompt="1"/>
          </p:nvPr>
        </p:nvSpPr>
        <p:spPr>
          <a:xfrm>
            <a:off x="578911"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5" name="Text Placeholder 4">
            <a:extLst>
              <a:ext uri="{FF2B5EF4-FFF2-40B4-BE49-F238E27FC236}">
                <a16:creationId xmlns:a16="http://schemas.microsoft.com/office/drawing/2014/main" id="{6E5090E7-1513-7647-A3E9-C5538EA2AC66}"/>
              </a:ext>
            </a:extLst>
          </p:cNvPr>
          <p:cNvSpPr>
            <a:spLocks noGrp="1"/>
          </p:cNvSpPr>
          <p:nvPr>
            <p:ph type="body" sz="quarter" idx="23" hasCustomPrompt="1"/>
          </p:nvPr>
        </p:nvSpPr>
        <p:spPr>
          <a:xfrm>
            <a:off x="5861866" y="1562193"/>
            <a:ext cx="2653493" cy="2742169"/>
          </a:xfrm>
          <a:prstGeom prst="rect">
            <a:avLst/>
          </a:prstGeom>
        </p:spPr>
        <p:txBody>
          <a:bodyPr/>
          <a:lstStyle>
            <a:lvl1pPr marL="457189" indent="-457189">
              <a:lnSpc>
                <a:spcPts val="2200"/>
              </a:lnSpc>
              <a:buFont typeface="Arial" panose="020B0604020202020204" pitchFamily="34" charset="0"/>
              <a:buChar char="•"/>
              <a:defRPr sz="1600">
                <a:solidFill>
                  <a:srgbClr val="3A3B3B"/>
                </a:solidFill>
              </a:defRPr>
            </a:lvl1pPr>
          </a:lstStyle>
          <a:p>
            <a:pPr lvl="0"/>
            <a:r>
              <a:rPr lang="en-US"/>
              <a:t>Bulleted text</a:t>
            </a:r>
          </a:p>
          <a:p>
            <a:pPr lvl="0"/>
            <a:r>
              <a:rPr lang="en-US"/>
              <a:t>Bulleted text 2</a:t>
            </a:r>
          </a:p>
          <a:p>
            <a:pPr lvl="0"/>
            <a:r>
              <a:rPr lang="en-US" err="1"/>
              <a:t>Custem</a:t>
            </a:r>
            <a:r>
              <a:rPr lang="en-US"/>
              <a:t> </a:t>
            </a:r>
            <a:r>
              <a:rPr lang="en-US" err="1"/>
              <a:t>unt</a:t>
            </a:r>
            <a:r>
              <a:rPr lang="en-US"/>
              <a:t> </a:t>
            </a:r>
            <a:r>
              <a:rPr lang="en-US" err="1"/>
              <a:t>im</a:t>
            </a:r>
            <a:r>
              <a:rPr lang="en-US"/>
              <a:t> </a:t>
            </a:r>
            <a:r>
              <a:rPr lang="en-US" err="1"/>
              <a:t>unt</a:t>
            </a:r>
            <a:endParaRPr lang="en-US"/>
          </a:p>
          <a:p>
            <a:pPr lvl="0"/>
            <a:r>
              <a:rPr lang="en-US" err="1"/>
              <a:t>Bearum</a:t>
            </a:r>
            <a:r>
              <a:rPr lang="en-US"/>
              <a:t> </a:t>
            </a:r>
            <a:r>
              <a:rPr lang="en-US" err="1"/>
              <a:t>consendit</a:t>
            </a:r>
            <a:endParaRPr lang="en-US"/>
          </a:p>
          <a:p>
            <a:pPr lvl="0"/>
            <a:r>
              <a:rPr lang="en-US" err="1"/>
              <a:t>Modicicietur</a:t>
            </a:r>
            <a:r>
              <a:rPr lang="en-US"/>
              <a:t> </a:t>
            </a:r>
            <a:r>
              <a:rPr lang="en-US" err="1"/>
              <a:t>solupta</a:t>
            </a:r>
            <a:endParaRPr lang="en-US"/>
          </a:p>
          <a:p>
            <a:pPr lvl="0"/>
            <a:r>
              <a:rPr lang="en-US"/>
              <a:t>Nis et </a:t>
            </a:r>
            <a:r>
              <a:rPr lang="en-US" err="1"/>
              <a:t>dolo</a:t>
            </a:r>
            <a:r>
              <a:rPr lang="en-US"/>
              <a:t> tum</a:t>
            </a:r>
          </a:p>
          <a:p>
            <a:pPr lvl="0"/>
            <a:r>
              <a:rPr lang="en-US"/>
              <a:t>Di </a:t>
            </a:r>
            <a:r>
              <a:rPr lang="en-US" err="1"/>
              <a:t>omnimoluptur</a:t>
            </a:r>
            <a:endParaRPr lang="en-US"/>
          </a:p>
        </p:txBody>
      </p:sp>
      <p:sp>
        <p:nvSpPr>
          <p:cNvPr id="7" name="Text Placeholder 6">
            <a:extLst>
              <a:ext uri="{FF2B5EF4-FFF2-40B4-BE49-F238E27FC236}">
                <a16:creationId xmlns:a16="http://schemas.microsoft.com/office/drawing/2014/main" id="{A813531A-1203-5646-808A-354DE274B09E}"/>
              </a:ext>
            </a:extLst>
          </p:cNvPr>
          <p:cNvSpPr>
            <a:spLocks noGrp="1"/>
          </p:cNvSpPr>
          <p:nvPr>
            <p:ph type="body" sz="quarter" idx="24" hasCustomPrompt="1"/>
          </p:nvPr>
        </p:nvSpPr>
        <p:spPr>
          <a:xfrm>
            <a:off x="578911"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FBEA62D9-BB45-D38D-5BCF-A54D88E12247}"/>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3663773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 - Text and Bulle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cxnSp>
        <p:nvCxnSpPr>
          <p:cNvPr id="12" name="Straight Connector 11">
            <a:extLst>
              <a:ext uri="{FF2B5EF4-FFF2-40B4-BE49-F238E27FC236}">
                <a16:creationId xmlns:a16="http://schemas.microsoft.com/office/drawing/2014/main" id="{E0FC2A11-C06C-D798-8C20-6563E0FC5951}"/>
              </a:ext>
            </a:extLst>
          </p:cNvPr>
          <p:cNvCxnSpPr>
            <a:cxnSpLocks/>
          </p:cNvCxnSpPr>
          <p:nvPr userDrawn="1"/>
        </p:nvCxnSpPr>
        <p:spPr>
          <a:xfrm>
            <a:off x="5566229" y="1669143"/>
            <a:ext cx="0" cy="2582593"/>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6">
            <a:extLst>
              <a:ext uri="{FF2B5EF4-FFF2-40B4-BE49-F238E27FC236}">
                <a16:creationId xmlns:a16="http://schemas.microsoft.com/office/drawing/2014/main" id="{B92D07B2-085D-774E-A021-7E6DCDD11389}"/>
              </a:ext>
            </a:extLst>
          </p:cNvPr>
          <p:cNvSpPr>
            <a:spLocks noGrp="1"/>
          </p:cNvSpPr>
          <p:nvPr>
            <p:ph type="body" sz="quarter" idx="23"/>
          </p:nvPr>
        </p:nvSpPr>
        <p:spPr>
          <a:xfrm>
            <a:off x="5861866" y="1562193"/>
            <a:ext cx="2653493" cy="2742169"/>
          </a:xfrm>
          <a:prstGeom prst="rect">
            <a:avLst/>
          </a:prstGeom>
        </p:spPr>
        <p:txBody>
          <a:bodyPr/>
          <a:lstStyle>
            <a:lvl1pPr>
              <a:defRPr sz="1600"/>
            </a:lvl1pPr>
          </a:lstStyle>
          <a:p>
            <a:endParaRPr lang="en-CA"/>
          </a:p>
        </p:txBody>
      </p:sp>
      <p:sp>
        <p:nvSpPr>
          <p:cNvPr id="14" name="Text Placeholder 8">
            <a:extLst>
              <a:ext uri="{FF2B5EF4-FFF2-40B4-BE49-F238E27FC236}">
                <a16:creationId xmlns:a16="http://schemas.microsoft.com/office/drawing/2014/main" id="{B4DCBAAE-F270-CC5D-24D5-6D968E1FC479}"/>
              </a:ext>
            </a:extLst>
          </p:cNvPr>
          <p:cNvSpPr>
            <a:spLocks noGrp="1"/>
          </p:cNvSpPr>
          <p:nvPr>
            <p:ph type="body" sz="quarter" idx="22"/>
          </p:nvPr>
        </p:nvSpPr>
        <p:spPr>
          <a:xfrm>
            <a:off x="578911" y="1562196"/>
            <a:ext cx="4566403" cy="851225"/>
          </a:xfrm>
          <a:prstGeom prst="rect">
            <a:avLst/>
          </a:prstGeom>
        </p:spPr>
        <p:txBody>
          <a:bodyPr/>
          <a:lstStyle>
            <a:lvl1pPr>
              <a:defRPr sz="1800"/>
            </a:lvl1pPr>
          </a:lstStyle>
          <a:p>
            <a:endParaRPr lang="en-CA"/>
          </a:p>
        </p:txBody>
      </p:sp>
      <p:sp>
        <p:nvSpPr>
          <p:cNvPr id="15" name="Text Placeholder 3">
            <a:extLst>
              <a:ext uri="{FF2B5EF4-FFF2-40B4-BE49-F238E27FC236}">
                <a16:creationId xmlns:a16="http://schemas.microsoft.com/office/drawing/2014/main" id="{2530D7D4-BA05-FE47-5B36-AB994EB8CFF0}"/>
              </a:ext>
            </a:extLst>
          </p:cNvPr>
          <p:cNvSpPr>
            <a:spLocks noGrp="1"/>
          </p:cNvSpPr>
          <p:nvPr>
            <p:ph type="body" sz="quarter" idx="24"/>
          </p:nvPr>
        </p:nvSpPr>
        <p:spPr>
          <a:xfrm>
            <a:off x="578911" y="2586587"/>
            <a:ext cx="4566403" cy="1717770"/>
          </a:xfrm>
          <a:prstGeom prst="rect">
            <a:avLst/>
          </a:prstGeom>
        </p:spPr>
        <p:txBody>
          <a:bodyPr/>
          <a:lstStyle>
            <a:lvl1pPr>
              <a:defRPr sz="1400"/>
            </a:lvl1pPr>
          </a:lstStyle>
          <a:p>
            <a:endParaRPr lang="en-CA"/>
          </a:p>
        </p:txBody>
      </p:sp>
      <p:sp>
        <p:nvSpPr>
          <p:cNvPr id="2" name="Text Placeholder 27">
            <a:extLst>
              <a:ext uri="{FF2B5EF4-FFF2-40B4-BE49-F238E27FC236}">
                <a16:creationId xmlns:a16="http://schemas.microsoft.com/office/drawing/2014/main" id="{68F0CB04-080D-9C0E-1787-7C642CD029C3}"/>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2446297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 2 Images and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A8AD54B-2AAA-1A4A-A30C-A71C4B2E85AA}"/>
              </a:ext>
            </a:extLst>
          </p:cNvPr>
          <p:cNvSpPr>
            <a:spLocks noGrp="1"/>
          </p:cNvSpPr>
          <p:nvPr>
            <p:ph type="body" sz="quarter" idx="14" hasCustomPrompt="1"/>
          </p:nvPr>
        </p:nvSpPr>
        <p:spPr>
          <a:xfrm>
            <a:off x="578902" y="3709289"/>
            <a:ext cx="7936448" cy="618847"/>
          </a:xfrm>
          <a:prstGeom prst="rect">
            <a:avLst/>
          </a:prstGeom>
        </p:spPr>
        <p:txBody>
          <a:bodyPr/>
          <a:lstStyle>
            <a:lvl1pPr marL="0" marR="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sz="1800">
                <a:solidFill>
                  <a:srgbClr val="3A3B3B"/>
                </a:solidFill>
              </a:defRPr>
            </a:lvl1pPr>
          </a:lstStyle>
          <a:p>
            <a:pPr lvl="0"/>
            <a:r>
              <a:rPr lang="en-CA"/>
              <a:t>Body copy text, </a:t>
            </a:r>
            <a:r>
              <a:rPr lang="en-CA" err="1"/>
              <a:t>titop</a:t>
            </a:r>
            <a:r>
              <a:rPr lang="en-CA"/>
              <a:t> </a:t>
            </a:r>
            <a:r>
              <a:rPr lang="en-CA" err="1"/>
              <a:t>unt</a:t>
            </a:r>
            <a:r>
              <a:rPr lang="en-CA"/>
              <a:t> ad </a:t>
            </a:r>
            <a:r>
              <a:rPr lang="en-CA" err="1"/>
              <a:t>rup</a:t>
            </a:r>
            <a:r>
              <a:rPr lang="en-CA"/>
              <a:t>. </a:t>
            </a:r>
            <a:r>
              <a:rPr lang="en-CA" err="1"/>
              <a:t>Bearum</a:t>
            </a:r>
            <a:r>
              <a:rPr lang="en-CA"/>
              <a:t> </a:t>
            </a:r>
            <a:r>
              <a:rPr lang="en-CA" err="1"/>
              <a:t>consendit</a:t>
            </a:r>
            <a:r>
              <a:rPr lang="en-CA"/>
              <a:t> </a:t>
            </a:r>
            <a:r>
              <a:rPr lang="en-CA" err="1"/>
              <a:t>modicietur</a:t>
            </a:r>
            <a:r>
              <a:rPr lang="en-CA"/>
              <a:t> </a:t>
            </a:r>
            <a:r>
              <a:rPr lang="en-CA" err="1"/>
              <a:t>soluptatur</a:t>
            </a:r>
            <a:r>
              <a:rPr lang="en-CA"/>
              <a:t>, </a:t>
            </a:r>
            <a:r>
              <a:rPr lang="en-CA" err="1"/>
              <a:t>nis</a:t>
            </a:r>
            <a:r>
              <a:rPr lang="en-CA"/>
              <a:t> et </a:t>
            </a:r>
            <a:r>
              <a:rPr lang="en-CA" err="1"/>
              <a:t>dolo</a:t>
            </a:r>
            <a:r>
              <a:rPr lang="en-CA"/>
              <a:t> rum di </a:t>
            </a:r>
            <a:r>
              <a:rPr lang="en-CA" err="1"/>
              <a:t>omnimoluptur</a:t>
            </a:r>
            <a:r>
              <a:rPr lang="en-CA"/>
              <a:t> </a:t>
            </a:r>
            <a:r>
              <a:rPr lang="en-CA" err="1"/>
              <a:t>molupta</a:t>
            </a:r>
            <a:r>
              <a:rPr lang="en-CA"/>
              <a:t> </a:t>
            </a:r>
            <a:r>
              <a:rPr lang="en-CA" err="1"/>
              <a:t>tibusam</a:t>
            </a:r>
            <a:r>
              <a:rPr lang="en-CA"/>
              <a:t> </a:t>
            </a:r>
            <a:r>
              <a:rPr lang="en-CA" err="1"/>
              <a:t>coreped</a:t>
            </a:r>
            <a:r>
              <a:rPr lang="en-CA"/>
              <a:t> </a:t>
            </a:r>
            <a:r>
              <a:rPr lang="en-CA" err="1"/>
              <a:t>ionsed</a:t>
            </a:r>
            <a:r>
              <a:rPr lang="en-CA"/>
              <a:t> et </a:t>
            </a:r>
            <a:r>
              <a:rPr lang="en-CA" err="1"/>
              <a:t>quunto</a:t>
            </a:r>
            <a:r>
              <a:rPr lang="en-CA"/>
              <a:t>.</a:t>
            </a:r>
            <a:endParaRPr lang="en-US"/>
          </a:p>
        </p:txBody>
      </p:sp>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126312"/>
          </a:xfrm>
          <a:prstGeom prst="rect">
            <a:avLst/>
          </a:prstGeom>
          <a:solidFill>
            <a:schemeClr val="bg2">
              <a:lumMod val="90000"/>
            </a:schemeClr>
          </a:solidFill>
        </p:spPr>
        <p:txBody>
          <a:bodyPr/>
          <a:lstStyle/>
          <a:p>
            <a:endParaRPr lang="en-US"/>
          </a:p>
        </p:txBody>
      </p:sp>
      <p:sp>
        <p:nvSpPr>
          <p:cNvPr id="17" name="Picture Placeholder 16">
            <a:extLst>
              <a:ext uri="{FF2B5EF4-FFF2-40B4-BE49-F238E27FC236}">
                <a16:creationId xmlns:a16="http://schemas.microsoft.com/office/drawing/2014/main" id="{71699D55-B25B-5343-B84E-6F2453565ED0}"/>
              </a:ext>
            </a:extLst>
          </p:cNvPr>
          <p:cNvSpPr>
            <a:spLocks noGrp="1"/>
          </p:cNvSpPr>
          <p:nvPr>
            <p:ph type="pic" sz="quarter" idx="16"/>
          </p:nvPr>
        </p:nvSpPr>
        <p:spPr>
          <a:xfrm>
            <a:off x="3108968" y="1466115"/>
            <a:ext cx="5357463" cy="2126312"/>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9C188CC5-8DE0-4416-523F-E994C84D9D1B}"/>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608527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 2 Images and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862020"/>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13" name="Text Placeholder 2">
            <a:extLst>
              <a:ext uri="{FF2B5EF4-FFF2-40B4-BE49-F238E27FC236}">
                <a16:creationId xmlns:a16="http://schemas.microsoft.com/office/drawing/2014/main" id="{A6982E3C-CA22-8D43-B567-2B3DD7AD5AA1}"/>
              </a:ext>
            </a:extLst>
          </p:cNvPr>
          <p:cNvSpPr>
            <a:spLocks noGrp="1"/>
          </p:cNvSpPr>
          <p:nvPr>
            <p:ph type="body" sz="quarter" idx="22" hasCustomPrompt="1"/>
          </p:nvPr>
        </p:nvSpPr>
        <p:spPr>
          <a:xfrm>
            <a:off x="3209553"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16" name="Text Placeholder 6">
            <a:extLst>
              <a:ext uri="{FF2B5EF4-FFF2-40B4-BE49-F238E27FC236}">
                <a16:creationId xmlns:a16="http://schemas.microsoft.com/office/drawing/2014/main" id="{06501CFA-64E9-434C-906E-0FC59C43E0D1}"/>
              </a:ext>
            </a:extLst>
          </p:cNvPr>
          <p:cNvSpPr>
            <a:spLocks noGrp="1"/>
          </p:cNvSpPr>
          <p:nvPr>
            <p:ph type="body" sz="quarter" idx="24" hasCustomPrompt="1"/>
          </p:nvPr>
        </p:nvSpPr>
        <p:spPr>
          <a:xfrm>
            <a:off x="3209553"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2" name="Text Placeholder 27">
            <a:extLst>
              <a:ext uri="{FF2B5EF4-FFF2-40B4-BE49-F238E27FC236}">
                <a16:creationId xmlns:a16="http://schemas.microsoft.com/office/drawing/2014/main" id="{133BEF9B-1829-5C79-ECDC-79CCF5803DC1}"/>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1981546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 5 Imag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8493D2-0BB1-E94C-9BA8-27F0E0AD628E}"/>
              </a:ext>
            </a:extLst>
          </p:cNvPr>
          <p:cNvSpPr>
            <a:spLocks noGrp="1"/>
          </p:cNvSpPr>
          <p:nvPr>
            <p:ph type="pic" sz="quarter" idx="25"/>
          </p:nvPr>
        </p:nvSpPr>
        <p:spPr>
          <a:xfrm>
            <a:off x="9" y="1280912"/>
            <a:ext cx="2944427" cy="1694733"/>
          </a:xfrm>
          <a:prstGeom prst="rect">
            <a:avLst/>
          </a:prstGeom>
          <a:solidFill>
            <a:schemeClr val="bg2">
              <a:lumMod val="90000"/>
            </a:schemeClr>
          </a:solidFill>
        </p:spPr>
        <p:txBody>
          <a:bodyPr/>
          <a:lstStyle/>
          <a:p>
            <a:endParaRPr lang="en-US"/>
          </a:p>
        </p:txBody>
      </p:sp>
      <p:sp>
        <p:nvSpPr>
          <p:cNvPr id="18" name="Picture Placeholder 16">
            <a:extLst>
              <a:ext uri="{FF2B5EF4-FFF2-40B4-BE49-F238E27FC236}">
                <a16:creationId xmlns:a16="http://schemas.microsoft.com/office/drawing/2014/main" id="{E51FB95D-A686-7A4A-A978-B1D8C3B2FF5F}"/>
              </a:ext>
            </a:extLst>
          </p:cNvPr>
          <p:cNvSpPr>
            <a:spLocks noGrp="1"/>
          </p:cNvSpPr>
          <p:nvPr>
            <p:ph type="pic" sz="quarter" idx="26"/>
          </p:nvPr>
        </p:nvSpPr>
        <p:spPr>
          <a:xfrm>
            <a:off x="3020302" y="1280912"/>
            <a:ext cx="6123698" cy="1694733"/>
          </a:xfrm>
          <a:prstGeom prst="rect">
            <a:avLst/>
          </a:prstGeom>
          <a:solidFill>
            <a:schemeClr val="bg2">
              <a:lumMod val="90000"/>
            </a:schemeClr>
          </a:solidFill>
        </p:spPr>
        <p:txBody>
          <a:bodyPr/>
          <a:lstStyle/>
          <a:p>
            <a:endParaRPr lang="en-US"/>
          </a:p>
        </p:txBody>
      </p:sp>
      <p:sp>
        <p:nvSpPr>
          <p:cNvPr id="21" name="Picture Placeholder 16">
            <a:extLst>
              <a:ext uri="{FF2B5EF4-FFF2-40B4-BE49-F238E27FC236}">
                <a16:creationId xmlns:a16="http://schemas.microsoft.com/office/drawing/2014/main" id="{FFB5A77A-5B32-1B4F-B936-EC31B1EB84AF}"/>
              </a:ext>
            </a:extLst>
          </p:cNvPr>
          <p:cNvSpPr>
            <a:spLocks noGrp="1"/>
          </p:cNvSpPr>
          <p:nvPr>
            <p:ph type="pic" sz="quarter" idx="28"/>
          </p:nvPr>
        </p:nvSpPr>
        <p:spPr>
          <a:xfrm>
            <a:off x="9" y="3038790"/>
            <a:ext cx="2944427" cy="2104715"/>
          </a:xfrm>
          <a:prstGeom prst="rect">
            <a:avLst/>
          </a:prstGeom>
          <a:solidFill>
            <a:schemeClr val="bg2">
              <a:lumMod val="90000"/>
            </a:schemeClr>
          </a:solidFill>
        </p:spPr>
        <p:txBody>
          <a:bodyPr/>
          <a:lstStyle/>
          <a:p>
            <a:endParaRPr lang="en-US"/>
          </a:p>
        </p:txBody>
      </p:sp>
      <p:sp>
        <p:nvSpPr>
          <p:cNvPr id="24" name="Picture Placeholder 16">
            <a:extLst>
              <a:ext uri="{FF2B5EF4-FFF2-40B4-BE49-F238E27FC236}">
                <a16:creationId xmlns:a16="http://schemas.microsoft.com/office/drawing/2014/main" id="{664519DD-577D-B649-BF05-CEC2FBA64249}"/>
              </a:ext>
            </a:extLst>
          </p:cNvPr>
          <p:cNvSpPr>
            <a:spLocks noGrp="1"/>
          </p:cNvSpPr>
          <p:nvPr>
            <p:ph type="pic" sz="quarter" idx="29"/>
          </p:nvPr>
        </p:nvSpPr>
        <p:spPr>
          <a:xfrm>
            <a:off x="3020305" y="3038790"/>
            <a:ext cx="3023912" cy="2104715"/>
          </a:xfrm>
          <a:prstGeom prst="rect">
            <a:avLst/>
          </a:prstGeom>
          <a:solidFill>
            <a:schemeClr val="bg2">
              <a:lumMod val="90000"/>
            </a:schemeClr>
          </a:solidFill>
        </p:spPr>
        <p:txBody>
          <a:bodyPr/>
          <a:lstStyle/>
          <a:p>
            <a:endParaRPr lang="en-US"/>
          </a:p>
        </p:txBody>
      </p:sp>
      <p:sp>
        <p:nvSpPr>
          <p:cNvPr id="25" name="Picture Placeholder 16">
            <a:extLst>
              <a:ext uri="{FF2B5EF4-FFF2-40B4-BE49-F238E27FC236}">
                <a16:creationId xmlns:a16="http://schemas.microsoft.com/office/drawing/2014/main" id="{892DB1AF-3EA5-6243-AF7A-A39946DA6AC6}"/>
              </a:ext>
            </a:extLst>
          </p:cNvPr>
          <p:cNvSpPr>
            <a:spLocks noGrp="1"/>
          </p:cNvSpPr>
          <p:nvPr>
            <p:ph type="pic" sz="quarter" idx="30"/>
          </p:nvPr>
        </p:nvSpPr>
        <p:spPr>
          <a:xfrm>
            <a:off x="6117999" y="3038790"/>
            <a:ext cx="3026002" cy="2104715"/>
          </a:xfrm>
          <a:prstGeom prst="rect">
            <a:avLst/>
          </a:prstGeom>
          <a:solidFill>
            <a:schemeClr val="bg2">
              <a:lumMod val="90000"/>
            </a:schemeClr>
          </a:solidFill>
        </p:spPr>
        <p:txBody>
          <a:bodyPr/>
          <a:lstStyle/>
          <a:p>
            <a:endParaRPr lang="en-US"/>
          </a:p>
        </p:txBody>
      </p:sp>
      <p:sp>
        <p:nvSpPr>
          <p:cNvPr id="14" name="Text Placeholder 9">
            <a:extLst>
              <a:ext uri="{FF2B5EF4-FFF2-40B4-BE49-F238E27FC236}">
                <a16:creationId xmlns:a16="http://schemas.microsoft.com/office/drawing/2014/main" id="{3A47CC96-429D-2E44-9A61-BBB921356FE4}"/>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4288605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 Full Image 2">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777ED8DE-7DDF-FF42-991F-7BB8F2AADBE4}"/>
              </a:ext>
            </a:extLst>
          </p:cNvPr>
          <p:cNvSpPr>
            <a:spLocks noGrp="1"/>
          </p:cNvSpPr>
          <p:nvPr>
            <p:ph type="pic" sz="quarter" idx="16"/>
          </p:nvPr>
        </p:nvSpPr>
        <p:spPr>
          <a:xfrm>
            <a:off x="0" y="1282446"/>
            <a:ext cx="9144000" cy="3874770"/>
          </a:xfrm>
          <a:prstGeom prst="rect">
            <a:avLst/>
          </a:prstGeom>
          <a:solidFill>
            <a:schemeClr val="bg2">
              <a:lumMod val="90000"/>
            </a:schemeClr>
          </a:solidFill>
        </p:spPr>
        <p:txBody>
          <a:bodyPr/>
          <a:lstStyle/>
          <a:p>
            <a:endParaRPr lang="en-US"/>
          </a:p>
        </p:txBody>
      </p:sp>
      <p:sp>
        <p:nvSpPr>
          <p:cNvPr id="8" name="Text Placeholder 9">
            <a:extLst>
              <a:ext uri="{FF2B5EF4-FFF2-40B4-BE49-F238E27FC236}">
                <a16:creationId xmlns:a16="http://schemas.microsoft.com/office/drawing/2014/main" id="{E15A9BF6-3A6F-AC4A-8DC8-9EF1E9C8421A}"/>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82277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 Full Image 1">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07446919-31F1-A94A-A029-05EB7454BBD2}"/>
              </a:ext>
            </a:extLst>
          </p:cNvPr>
          <p:cNvSpPr>
            <a:spLocks noGrp="1"/>
          </p:cNvSpPr>
          <p:nvPr>
            <p:ph type="pic" sz="quarter" idx="16"/>
          </p:nvPr>
        </p:nvSpPr>
        <p:spPr>
          <a:xfrm>
            <a:off x="0" y="1282447"/>
            <a:ext cx="9144000" cy="3184046"/>
          </a:xfrm>
          <a:prstGeom prst="rect">
            <a:avLst/>
          </a:prstGeom>
          <a:solidFill>
            <a:schemeClr val="bg2">
              <a:lumMod val="90000"/>
            </a:schemeClr>
          </a:solidFill>
        </p:spPr>
        <p:txBody>
          <a:bodyPr/>
          <a:lstStyle/>
          <a:p>
            <a:endParaRPr lang="en-US"/>
          </a:p>
        </p:txBody>
      </p:sp>
      <p:sp>
        <p:nvSpPr>
          <p:cNvPr id="9" name="Text Placeholder 9">
            <a:extLst>
              <a:ext uri="{FF2B5EF4-FFF2-40B4-BE49-F238E27FC236}">
                <a16:creationId xmlns:a16="http://schemas.microsoft.com/office/drawing/2014/main" id="{F616A676-C95E-B44C-A077-01FD8B6A4987}"/>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8414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 Text and Bulle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C96DEB14-A13B-1D44-BFA2-839CA2F1873B}"/>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cxnSp>
        <p:nvCxnSpPr>
          <p:cNvPr id="12" name="Straight Connector 11">
            <a:extLst>
              <a:ext uri="{FF2B5EF4-FFF2-40B4-BE49-F238E27FC236}">
                <a16:creationId xmlns:a16="http://schemas.microsoft.com/office/drawing/2014/main" id="{E0FC2A11-C06C-D798-8C20-6563E0FC5951}"/>
              </a:ext>
            </a:extLst>
          </p:cNvPr>
          <p:cNvCxnSpPr>
            <a:cxnSpLocks/>
          </p:cNvCxnSpPr>
          <p:nvPr userDrawn="1"/>
        </p:nvCxnSpPr>
        <p:spPr>
          <a:xfrm>
            <a:off x="5566229" y="1669143"/>
            <a:ext cx="0" cy="2582593"/>
          </a:xfrm>
          <a:prstGeom prst="line">
            <a:avLst/>
          </a:prstGeom>
          <a:ln>
            <a:solidFill>
              <a:srgbClr val="282C5C"/>
            </a:solidFill>
          </a:ln>
        </p:spPr>
        <p:style>
          <a:lnRef idx="1">
            <a:schemeClr val="accent2"/>
          </a:lnRef>
          <a:fillRef idx="0">
            <a:schemeClr val="accent2"/>
          </a:fillRef>
          <a:effectRef idx="0">
            <a:schemeClr val="accent2"/>
          </a:effectRef>
          <a:fontRef idx="minor">
            <a:schemeClr val="tx1"/>
          </a:fontRef>
        </p:style>
      </p:cxnSp>
      <p:sp>
        <p:nvSpPr>
          <p:cNvPr id="13" name="Text Placeholder 6">
            <a:extLst>
              <a:ext uri="{FF2B5EF4-FFF2-40B4-BE49-F238E27FC236}">
                <a16:creationId xmlns:a16="http://schemas.microsoft.com/office/drawing/2014/main" id="{B92D07B2-085D-774E-A021-7E6DCDD11389}"/>
              </a:ext>
            </a:extLst>
          </p:cNvPr>
          <p:cNvSpPr>
            <a:spLocks noGrp="1"/>
          </p:cNvSpPr>
          <p:nvPr>
            <p:ph type="body" sz="quarter" idx="23"/>
          </p:nvPr>
        </p:nvSpPr>
        <p:spPr>
          <a:xfrm>
            <a:off x="5861866" y="1562193"/>
            <a:ext cx="2653493" cy="2742169"/>
          </a:xfrm>
          <a:prstGeom prst="rect">
            <a:avLst/>
          </a:prstGeom>
        </p:spPr>
        <p:txBody>
          <a:bodyPr/>
          <a:lstStyle>
            <a:lvl1pPr>
              <a:defRPr sz="1600"/>
            </a:lvl1pPr>
          </a:lstStyle>
          <a:p>
            <a:endParaRPr lang="en-CA"/>
          </a:p>
        </p:txBody>
      </p:sp>
      <p:sp>
        <p:nvSpPr>
          <p:cNvPr id="14" name="Text Placeholder 8">
            <a:extLst>
              <a:ext uri="{FF2B5EF4-FFF2-40B4-BE49-F238E27FC236}">
                <a16:creationId xmlns:a16="http://schemas.microsoft.com/office/drawing/2014/main" id="{B4DCBAAE-F270-CC5D-24D5-6D968E1FC479}"/>
              </a:ext>
            </a:extLst>
          </p:cNvPr>
          <p:cNvSpPr>
            <a:spLocks noGrp="1"/>
          </p:cNvSpPr>
          <p:nvPr>
            <p:ph type="body" sz="quarter" idx="22"/>
          </p:nvPr>
        </p:nvSpPr>
        <p:spPr>
          <a:xfrm>
            <a:off x="578911" y="1562196"/>
            <a:ext cx="4566403" cy="851225"/>
          </a:xfrm>
          <a:prstGeom prst="rect">
            <a:avLst/>
          </a:prstGeom>
        </p:spPr>
        <p:txBody>
          <a:bodyPr/>
          <a:lstStyle>
            <a:lvl1pPr>
              <a:defRPr sz="1800"/>
            </a:lvl1pPr>
          </a:lstStyle>
          <a:p>
            <a:endParaRPr lang="en-CA"/>
          </a:p>
        </p:txBody>
      </p:sp>
      <p:sp>
        <p:nvSpPr>
          <p:cNvPr id="15" name="Text Placeholder 3">
            <a:extLst>
              <a:ext uri="{FF2B5EF4-FFF2-40B4-BE49-F238E27FC236}">
                <a16:creationId xmlns:a16="http://schemas.microsoft.com/office/drawing/2014/main" id="{2530D7D4-BA05-FE47-5B36-AB994EB8CFF0}"/>
              </a:ext>
            </a:extLst>
          </p:cNvPr>
          <p:cNvSpPr>
            <a:spLocks noGrp="1"/>
          </p:cNvSpPr>
          <p:nvPr>
            <p:ph type="body" sz="quarter" idx="24"/>
          </p:nvPr>
        </p:nvSpPr>
        <p:spPr>
          <a:xfrm>
            <a:off x="578911" y="2586587"/>
            <a:ext cx="4566403" cy="1717770"/>
          </a:xfrm>
          <a:prstGeom prst="rect">
            <a:avLst/>
          </a:prstGeom>
        </p:spPr>
        <p:txBody>
          <a:bodyPr/>
          <a:lstStyle>
            <a:lvl1pPr>
              <a:defRPr sz="1400"/>
            </a:lvl1pPr>
          </a:lstStyle>
          <a:p>
            <a:endParaRPr lang="en-CA"/>
          </a:p>
        </p:txBody>
      </p:sp>
      <p:sp>
        <p:nvSpPr>
          <p:cNvPr id="2" name="Text Placeholder 27">
            <a:extLst>
              <a:ext uri="{FF2B5EF4-FFF2-40B4-BE49-F238E27FC236}">
                <a16:creationId xmlns:a16="http://schemas.microsoft.com/office/drawing/2014/main" id="{68F0CB04-080D-9C0E-1787-7C642CD029C3}"/>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244629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 2 Images and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A8AD54B-2AAA-1A4A-A30C-A71C4B2E85AA}"/>
              </a:ext>
            </a:extLst>
          </p:cNvPr>
          <p:cNvSpPr>
            <a:spLocks noGrp="1"/>
          </p:cNvSpPr>
          <p:nvPr>
            <p:ph type="body" sz="quarter" idx="14" hasCustomPrompt="1"/>
          </p:nvPr>
        </p:nvSpPr>
        <p:spPr>
          <a:xfrm>
            <a:off x="578902" y="3709289"/>
            <a:ext cx="7936448" cy="618847"/>
          </a:xfrm>
          <a:prstGeom prst="rect">
            <a:avLst/>
          </a:prstGeom>
        </p:spPr>
        <p:txBody>
          <a:bodyPr/>
          <a:lstStyle>
            <a:lvl1pPr marL="0" marR="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sz="1800">
                <a:solidFill>
                  <a:srgbClr val="3A3B3B"/>
                </a:solidFill>
              </a:defRPr>
            </a:lvl1pPr>
          </a:lstStyle>
          <a:p>
            <a:pPr lvl="0"/>
            <a:r>
              <a:rPr lang="en-CA"/>
              <a:t>Body copy text, </a:t>
            </a:r>
            <a:r>
              <a:rPr lang="en-CA" err="1"/>
              <a:t>titop</a:t>
            </a:r>
            <a:r>
              <a:rPr lang="en-CA"/>
              <a:t> </a:t>
            </a:r>
            <a:r>
              <a:rPr lang="en-CA" err="1"/>
              <a:t>unt</a:t>
            </a:r>
            <a:r>
              <a:rPr lang="en-CA"/>
              <a:t> ad </a:t>
            </a:r>
            <a:r>
              <a:rPr lang="en-CA" err="1"/>
              <a:t>rup</a:t>
            </a:r>
            <a:r>
              <a:rPr lang="en-CA"/>
              <a:t>. </a:t>
            </a:r>
            <a:r>
              <a:rPr lang="en-CA" err="1"/>
              <a:t>Bearum</a:t>
            </a:r>
            <a:r>
              <a:rPr lang="en-CA"/>
              <a:t> </a:t>
            </a:r>
            <a:r>
              <a:rPr lang="en-CA" err="1"/>
              <a:t>consendit</a:t>
            </a:r>
            <a:r>
              <a:rPr lang="en-CA"/>
              <a:t> </a:t>
            </a:r>
            <a:r>
              <a:rPr lang="en-CA" err="1"/>
              <a:t>modicietur</a:t>
            </a:r>
            <a:r>
              <a:rPr lang="en-CA"/>
              <a:t> </a:t>
            </a:r>
            <a:r>
              <a:rPr lang="en-CA" err="1"/>
              <a:t>soluptatur</a:t>
            </a:r>
            <a:r>
              <a:rPr lang="en-CA"/>
              <a:t>, </a:t>
            </a:r>
            <a:r>
              <a:rPr lang="en-CA" err="1"/>
              <a:t>nis</a:t>
            </a:r>
            <a:r>
              <a:rPr lang="en-CA"/>
              <a:t> et </a:t>
            </a:r>
            <a:r>
              <a:rPr lang="en-CA" err="1"/>
              <a:t>dolo</a:t>
            </a:r>
            <a:r>
              <a:rPr lang="en-CA"/>
              <a:t> rum di </a:t>
            </a:r>
            <a:r>
              <a:rPr lang="en-CA" err="1"/>
              <a:t>omnimoluptur</a:t>
            </a:r>
            <a:r>
              <a:rPr lang="en-CA"/>
              <a:t> </a:t>
            </a:r>
            <a:r>
              <a:rPr lang="en-CA" err="1"/>
              <a:t>molupta</a:t>
            </a:r>
            <a:r>
              <a:rPr lang="en-CA"/>
              <a:t> </a:t>
            </a:r>
            <a:r>
              <a:rPr lang="en-CA" err="1"/>
              <a:t>tibusam</a:t>
            </a:r>
            <a:r>
              <a:rPr lang="en-CA"/>
              <a:t> </a:t>
            </a:r>
            <a:r>
              <a:rPr lang="en-CA" err="1"/>
              <a:t>coreped</a:t>
            </a:r>
            <a:r>
              <a:rPr lang="en-CA"/>
              <a:t> </a:t>
            </a:r>
            <a:r>
              <a:rPr lang="en-CA" err="1"/>
              <a:t>ionsed</a:t>
            </a:r>
            <a:r>
              <a:rPr lang="en-CA"/>
              <a:t> et </a:t>
            </a:r>
            <a:r>
              <a:rPr lang="en-CA" err="1"/>
              <a:t>quunto</a:t>
            </a:r>
            <a:r>
              <a:rPr lang="en-CA"/>
              <a:t>.</a:t>
            </a:r>
            <a:endParaRPr lang="en-US"/>
          </a:p>
        </p:txBody>
      </p:sp>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126312"/>
          </a:xfrm>
          <a:prstGeom prst="rect">
            <a:avLst/>
          </a:prstGeom>
          <a:solidFill>
            <a:schemeClr val="bg2">
              <a:lumMod val="90000"/>
            </a:schemeClr>
          </a:solidFill>
        </p:spPr>
        <p:txBody>
          <a:bodyPr/>
          <a:lstStyle/>
          <a:p>
            <a:endParaRPr lang="en-US"/>
          </a:p>
        </p:txBody>
      </p:sp>
      <p:sp>
        <p:nvSpPr>
          <p:cNvPr id="17" name="Picture Placeholder 16">
            <a:extLst>
              <a:ext uri="{FF2B5EF4-FFF2-40B4-BE49-F238E27FC236}">
                <a16:creationId xmlns:a16="http://schemas.microsoft.com/office/drawing/2014/main" id="{71699D55-B25B-5343-B84E-6F2453565ED0}"/>
              </a:ext>
            </a:extLst>
          </p:cNvPr>
          <p:cNvSpPr>
            <a:spLocks noGrp="1"/>
          </p:cNvSpPr>
          <p:nvPr>
            <p:ph type="pic" sz="quarter" idx="16"/>
          </p:nvPr>
        </p:nvSpPr>
        <p:spPr>
          <a:xfrm>
            <a:off x="3108968" y="1466115"/>
            <a:ext cx="5357463" cy="2126312"/>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2" name="Text Placeholder 27">
            <a:extLst>
              <a:ext uri="{FF2B5EF4-FFF2-40B4-BE49-F238E27FC236}">
                <a16:creationId xmlns:a16="http://schemas.microsoft.com/office/drawing/2014/main" id="{9C188CC5-8DE0-4416-523F-E994C84D9D1B}"/>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60852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 2 Images and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65375D5-C959-DF44-886D-2F1B6BBA3DAE}"/>
              </a:ext>
            </a:extLst>
          </p:cNvPr>
          <p:cNvSpPr>
            <a:spLocks noGrp="1"/>
          </p:cNvSpPr>
          <p:nvPr>
            <p:ph type="pic" sz="quarter" idx="15"/>
          </p:nvPr>
        </p:nvSpPr>
        <p:spPr>
          <a:xfrm>
            <a:off x="677583" y="1466115"/>
            <a:ext cx="2341917" cy="2862020"/>
          </a:xfrm>
          <a:prstGeom prst="rect">
            <a:avLst/>
          </a:prstGeom>
          <a:solidFill>
            <a:schemeClr val="bg2">
              <a:lumMod val="90000"/>
            </a:schemeClr>
          </a:solidFill>
        </p:spPr>
        <p:txBody>
          <a:bodyPr/>
          <a:lstStyle/>
          <a:p>
            <a:endParaRPr lang="en-US"/>
          </a:p>
        </p:txBody>
      </p:sp>
      <p:sp>
        <p:nvSpPr>
          <p:cNvPr id="11" name="Text Placeholder 9">
            <a:extLst>
              <a:ext uri="{FF2B5EF4-FFF2-40B4-BE49-F238E27FC236}">
                <a16:creationId xmlns:a16="http://schemas.microsoft.com/office/drawing/2014/main" id="{7843FF39-39A3-BC40-9E39-A3BF80BE5879}"/>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ctr" rotWithShape="0">
                    <a:srgbClr val="000000">
                      <a:alpha val="25000"/>
                    </a:srgbClr>
                  </a:outerShdw>
                </a:effectLst>
              </a:defRPr>
            </a:lvl1pPr>
          </a:lstStyle>
          <a:p>
            <a:pPr lvl="0"/>
            <a:r>
              <a:rPr lang="en-US"/>
              <a:t>The page title goes here</a:t>
            </a:r>
          </a:p>
        </p:txBody>
      </p:sp>
      <p:sp>
        <p:nvSpPr>
          <p:cNvPr id="13" name="Text Placeholder 2">
            <a:extLst>
              <a:ext uri="{FF2B5EF4-FFF2-40B4-BE49-F238E27FC236}">
                <a16:creationId xmlns:a16="http://schemas.microsoft.com/office/drawing/2014/main" id="{A6982E3C-CA22-8D43-B567-2B3DD7AD5AA1}"/>
              </a:ext>
            </a:extLst>
          </p:cNvPr>
          <p:cNvSpPr>
            <a:spLocks noGrp="1"/>
          </p:cNvSpPr>
          <p:nvPr>
            <p:ph type="body" sz="quarter" idx="22" hasCustomPrompt="1"/>
          </p:nvPr>
        </p:nvSpPr>
        <p:spPr>
          <a:xfrm>
            <a:off x="3209553" y="1562196"/>
            <a:ext cx="5075237" cy="851225"/>
          </a:xfrm>
          <a:prstGeom prst="rect">
            <a:avLst/>
          </a:prstGeom>
        </p:spPr>
        <p:txBody>
          <a:bodyPr/>
          <a:lstStyle>
            <a:lvl1pPr>
              <a:lnSpc>
                <a:spcPts val="2600"/>
              </a:lnSpc>
              <a:defRPr sz="1800">
                <a:solidFill>
                  <a:srgbClr val="3A3B3B"/>
                </a:solidFill>
              </a:defRPr>
            </a:lvl1pPr>
          </a:lstStyle>
          <a:p>
            <a:pPr lvl="0"/>
            <a:r>
              <a:rPr lang="en-US"/>
              <a:t>Opening paragraph text. </a:t>
            </a:r>
            <a:r>
              <a:rPr lang="en-US" err="1"/>
              <a:t>Custem</a:t>
            </a:r>
            <a:r>
              <a:rPr lang="en-US"/>
              <a:t> </a:t>
            </a:r>
            <a:r>
              <a:rPr lang="en-US" err="1"/>
              <a:t>unt</a:t>
            </a:r>
            <a:r>
              <a:rPr lang="en-US"/>
              <a:t> </a:t>
            </a:r>
            <a:r>
              <a:rPr lang="en-US" err="1"/>
              <a:t>imunt</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a:t>
            </a:r>
          </a:p>
        </p:txBody>
      </p:sp>
      <p:sp>
        <p:nvSpPr>
          <p:cNvPr id="16" name="Text Placeholder 6">
            <a:extLst>
              <a:ext uri="{FF2B5EF4-FFF2-40B4-BE49-F238E27FC236}">
                <a16:creationId xmlns:a16="http://schemas.microsoft.com/office/drawing/2014/main" id="{06501CFA-64E9-434C-906E-0FC59C43E0D1}"/>
              </a:ext>
            </a:extLst>
          </p:cNvPr>
          <p:cNvSpPr>
            <a:spLocks noGrp="1"/>
          </p:cNvSpPr>
          <p:nvPr>
            <p:ph type="body" sz="quarter" idx="24" hasCustomPrompt="1"/>
          </p:nvPr>
        </p:nvSpPr>
        <p:spPr>
          <a:xfrm>
            <a:off x="3209553" y="2586587"/>
            <a:ext cx="5075237" cy="1717770"/>
          </a:xfrm>
          <a:prstGeom prst="rect">
            <a:avLst/>
          </a:prstGeom>
        </p:spPr>
        <p:txBody>
          <a:bodyPr/>
          <a:lstStyle>
            <a:lvl1pPr>
              <a:lnSpc>
                <a:spcPts val="2200"/>
              </a:lnSpc>
              <a:defRPr sz="1400">
                <a:solidFill>
                  <a:srgbClr val="3A3B3B"/>
                </a:solidFill>
              </a:defRPr>
            </a:lvl1pPr>
          </a:lstStyle>
          <a:p>
            <a:pPr lvl="0"/>
            <a:r>
              <a:rPr lang="en-US"/>
              <a:t>Body copy text, </a:t>
            </a:r>
            <a:r>
              <a:rPr lang="en-US" err="1"/>
              <a:t>titop</a:t>
            </a:r>
            <a:r>
              <a:rPr lang="en-US"/>
              <a:t> </a:t>
            </a:r>
            <a:r>
              <a:rPr lang="en-US" err="1"/>
              <a:t>unt</a:t>
            </a:r>
            <a:r>
              <a:rPr lang="en-US"/>
              <a:t> ad </a:t>
            </a:r>
            <a:r>
              <a:rPr lang="en-US" err="1"/>
              <a:t>rup</a:t>
            </a:r>
            <a:r>
              <a:rPr lang="en-US"/>
              <a:t>. </a:t>
            </a:r>
            <a:r>
              <a:rPr lang="en-US" err="1"/>
              <a:t>Bearum</a:t>
            </a:r>
            <a:r>
              <a:rPr lang="en-US"/>
              <a:t> </a:t>
            </a:r>
            <a:r>
              <a:rPr lang="en-US" err="1"/>
              <a:t>consendit</a:t>
            </a:r>
            <a:r>
              <a:rPr lang="en-US"/>
              <a:t> </a:t>
            </a:r>
            <a:r>
              <a:rPr lang="en-US" err="1"/>
              <a:t>modicietur</a:t>
            </a:r>
            <a:r>
              <a:rPr lang="en-US"/>
              <a:t> </a:t>
            </a:r>
            <a:r>
              <a:rPr lang="en-US" err="1"/>
              <a:t>soluptatur</a:t>
            </a:r>
            <a:r>
              <a:rPr lang="en-US"/>
              <a:t>, </a:t>
            </a:r>
            <a:r>
              <a:rPr lang="en-US" err="1"/>
              <a:t>nis</a:t>
            </a:r>
            <a:r>
              <a:rPr lang="en-US"/>
              <a:t> et </a:t>
            </a:r>
            <a:r>
              <a:rPr lang="en-US" err="1"/>
              <a:t>dolo</a:t>
            </a:r>
            <a:r>
              <a:rPr lang="en-US"/>
              <a:t> rum di </a:t>
            </a:r>
            <a:r>
              <a:rPr lang="en-US" err="1"/>
              <a:t>omnimoluptur</a:t>
            </a:r>
            <a:r>
              <a:rPr lang="en-US"/>
              <a:t> </a:t>
            </a:r>
            <a:r>
              <a:rPr lang="en-US" err="1"/>
              <a:t>molupta</a:t>
            </a:r>
            <a:r>
              <a:rPr lang="en-US"/>
              <a:t> </a:t>
            </a:r>
            <a:r>
              <a:rPr lang="en-US" err="1"/>
              <a:t>tibusam</a:t>
            </a:r>
            <a:r>
              <a:rPr lang="en-US"/>
              <a:t> </a:t>
            </a:r>
            <a:r>
              <a:rPr lang="en-US" err="1"/>
              <a:t>coreped</a:t>
            </a:r>
            <a:r>
              <a:rPr lang="en-US"/>
              <a:t> </a:t>
            </a:r>
            <a:r>
              <a:rPr lang="en-US" err="1"/>
              <a:t>ionsed</a:t>
            </a:r>
            <a:r>
              <a:rPr lang="en-US"/>
              <a:t> et </a:t>
            </a:r>
            <a:r>
              <a:rPr lang="en-US" err="1"/>
              <a:t>quunto</a:t>
            </a:r>
            <a:r>
              <a:rPr lang="en-US"/>
              <a:t> </a:t>
            </a:r>
            <a:r>
              <a:rPr lang="en-US" err="1"/>
              <a:t>volum</a:t>
            </a:r>
            <a:r>
              <a:rPr lang="en-US"/>
              <a:t> et que </a:t>
            </a:r>
            <a:r>
              <a:rPr lang="en-US" err="1"/>
              <a:t>offictaquodi</a:t>
            </a:r>
            <a:r>
              <a:rPr lang="en-US"/>
              <a:t> </a:t>
            </a:r>
            <a:r>
              <a:rPr lang="en-US" err="1"/>
              <a:t>tem</a:t>
            </a:r>
            <a:r>
              <a:rPr lang="en-US"/>
              <a:t> </a:t>
            </a:r>
            <a:r>
              <a:rPr lang="en-US" err="1"/>
              <a:t>doluptur</a:t>
            </a:r>
            <a:r>
              <a:rPr lang="en-US"/>
              <a:t> </a:t>
            </a:r>
            <a:r>
              <a:rPr lang="en-US" err="1"/>
              <a:t>autem</a:t>
            </a:r>
            <a:r>
              <a:rPr lang="en-US"/>
              <a:t> </a:t>
            </a:r>
            <a:r>
              <a:rPr lang="en-US" err="1"/>
              <a:t>ut</a:t>
            </a:r>
            <a:r>
              <a:rPr lang="en-US"/>
              <a:t> </a:t>
            </a:r>
            <a:r>
              <a:rPr lang="en-US" err="1"/>
              <a:t>magnimi</a:t>
            </a:r>
            <a:r>
              <a:rPr lang="en-US"/>
              <a:t> </a:t>
            </a:r>
            <a:r>
              <a:rPr lang="en-US" err="1"/>
              <a:t>litamne</a:t>
            </a:r>
            <a:r>
              <a:rPr lang="en-US"/>
              <a:t> </a:t>
            </a:r>
            <a:r>
              <a:rPr lang="en-US" err="1"/>
              <a:t>quam</a:t>
            </a:r>
            <a:r>
              <a:rPr lang="en-US"/>
              <a:t> </a:t>
            </a:r>
            <a:r>
              <a:rPr lang="en-US" err="1"/>
              <a:t>esturs</a:t>
            </a:r>
            <a:r>
              <a:rPr lang="en-US"/>
              <a:t>. Am , sum </a:t>
            </a:r>
            <a:r>
              <a:rPr lang="en-US" err="1"/>
              <a:t>altita</a:t>
            </a:r>
            <a:r>
              <a:rPr lang="en-US"/>
              <a:t> </a:t>
            </a:r>
            <a:r>
              <a:rPr lang="en-US" err="1"/>
              <a:t>eosto</a:t>
            </a:r>
            <a:r>
              <a:rPr lang="en-US"/>
              <a:t> </a:t>
            </a:r>
            <a:r>
              <a:rPr lang="en-US" err="1"/>
              <a:t>berrum</a:t>
            </a:r>
            <a:r>
              <a:rPr lang="en-US"/>
              <a:t> </a:t>
            </a:r>
            <a:r>
              <a:rPr lang="en-US" err="1"/>
              <a:t>iluptatur</a:t>
            </a:r>
            <a:r>
              <a:rPr lang="en-US"/>
              <a:t> </a:t>
            </a:r>
            <a:r>
              <a:rPr lang="en-US" err="1"/>
              <a:t>mo</a:t>
            </a:r>
            <a:r>
              <a:rPr lang="en-US"/>
              <a:t> </a:t>
            </a:r>
            <a:r>
              <a:rPr lang="en-US" err="1"/>
              <a:t>quisba</a:t>
            </a:r>
            <a:r>
              <a:rPr lang="en-US"/>
              <a:t> </a:t>
            </a:r>
            <a:r>
              <a:rPr lang="en-US" err="1"/>
              <a:t>aur</a:t>
            </a:r>
            <a:r>
              <a:rPr lang="en-US"/>
              <a:t> </a:t>
            </a:r>
            <a:r>
              <a:rPr lang="en-US" err="1"/>
              <a:t>easuro</a:t>
            </a:r>
            <a:r>
              <a:rPr lang="en-US"/>
              <a:t> </a:t>
            </a:r>
            <a:r>
              <a:rPr lang="en-US" err="1"/>
              <a:t>sincipasum</a:t>
            </a:r>
            <a:r>
              <a:rPr lang="en-US"/>
              <a:t> </a:t>
            </a:r>
            <a:r>
              <a:rPr lang="en-US" err="1"/>
              <a:t>fuga</a:t>
            </a:r>
            <a:r>
              <a:rPr lang="en-US"/>
              <a:t>. </a:t>
            </a:r>
            <a:r>
              <a:rPr lang="en-US" err="1"/>
              <a:t>Riore</a:t>
            </a:r>
            <a:r>
              <a:rPr lang="en-US"/>
              <a:t> </a:t>
            </a:r>
            <a:r>
              <a:rPr lang="en-US" err="1"/>
              <a:t>cust</a:t>
            </a:r>
            <a:r>
              <a:rPr lang="en-US"/>
              <a:t> et </a:t>
            </a:r>
            <a:r>
              <a:rPr lang="en-US" err="1"/>
              <a:t>occusapel</a:t>
            </a:r>
            <a:r>
              <a:rPr lang="en-US"/>
              <a:t> id </a:t>
            </a:r>
            <a:r>
              <a:rPr lang="en-US" err="1"/>
              <a:t>etur</a:t>
            </a:r>
            <a:r>
              <a:rPr lang="en-US"/>
              <a:t> am </a:t>
            </a:r>
            <a:r>
              <a:rPr lang="en-US" err="1"/>
              <a:t>estia</a:t>
            </a:r>
            <a:r>
              <a:rPr lang="en-US"/>
              <a:t> </a:t>
            </a:r>
            <a:r>
              <a:rPr lang="en-US" err="1"/>
              <a:t>nonsenets</a:t>
            </a:r>
            <a:r>
              <a:rPr lang="en-US"/>
              <a:t> </a:t>
            </a:r>
            <a:r>
              <a:rPr lang="en-US" err="1"/>
              <a:t>omnit</a:t>
            </a:r>
            <a:r>
              <a:rPr lang="en-US"/>
              <a:t> </a:t>
            </a:r>
            <a:r>
              <a:rPr lang="en-US" err="1"/>
              <a:t>audii</a:t>
            </a:r>
            <a:r>
              <a:rPr lang="en-US"/>
              <a:t> </a:t>
            </a:r>
            <a:r>
              <a:rPr lang="en-US" err="1"/>
              <a:t>tem</a:t>
            </a:r>
            <a:r>
              <a:rPr lang="en-US"/>
              <a:t> </a:t>
            </a:r>
            <a:r>
              <a:rPr lang="en-US" err="1"/>
              <a:t>intem</a:t>
            </a:r>
            <a:r>
              <a:rPr lang="en-US"/>
              <a:t>.</a:t>
            </a:r>
          </a:p>
        </p:txBody>
      </p:sp>
      <p:sp>
        <p:nvSpPr>
          <p:cNvPr id="2" name="Text Placeholder 27">
            <a:extLst>
              <a:ext uri="{FF2B5EF4-FFF2-40B4-BE49-F238E27FC236}">
                <a16:creationId xmlns:a16="http://schemas.microsoft.com/office/drawing/2014/main" id="{133BEF9B-1829-5C79-ECDC-79CCF5803DC1}"/>
              </a:ext>
            </a:extLst>
          </p:cNvPr>
          <p:cNvSpPr>
            <a:spLocks noGrp="1"/>
          </p:cNvSpPr>
          <p:nvPr>
            <p:ph type="body" sz="quarter" idx="19" hasCustomPrompt="1"/>
          </p:nvPr>
        </p:nvSpPr>
        <p:spPr>
          <a:xfrm>
            <a:off x="8203288" y="4679726"/>
            <a:ext cx="384422" cy="273844"/>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198154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5 Imag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8493D2-0BB1-E94C-9BA8-27F0E0AD628E}"/>
              </a:ext>
            </a:extLst>
          </p:cNvPr>
          <p:cNvSpPr>
            <a:spLocks noGrp="1"/>
          </p:cNvSpPr>
          <p:nvPr>
            <p:ph type="pic" sz="quarter" idx="25"/>
          </p:nvPr>
        </p:nvSpPr>
        <p:spPr>
          <a:xfrm>
            <a:off x="9" y="1280912"/>
            <a:ext cx="2944427" cy="1694733"/>
          </a:xfrm>
          <a:prstGeom prst="rect">
            <a:avLst/>
          </a:prstGeom>
          <a:solidFill>
            <a:schemeClr val="bg2">
              <a:lumMod val="90000"/>
            </a:schemeClr>
          </a:solidFill>
        </p:spPr>
        <p:txBody>
          <a:bodyPr/>
          <a:lstStyle/>
          <a:p>
            <a:endParaRPr lang="en-US"/>
          </a:p>
        </p:txBody>
      </p:sp>
      <p:sp>
        <p:nvSpPr>
          <p:cNvPr id="18" name="Picture Placeholder 16">
            <a:extLst>
              <a:ext uri="{FF2B5EF4-FFF2-40B4-BE49-F238E27FC236}">
                <a16:creationId xmlns:a16="http://schemas.microsoft.com/office/drawing/2014/main" id="{E51FB95D-A686-7A4A-A978-B1D8C3B2FF5F}"/>
              </a:ext>
            </a:extLst>
          </p:cNvPr>
          <p:cNvSpPr>
            <a:spLocks noGrp="1"/>
          </p:cNvSpPr>
          <p:nvPr>
            <p:ph type="pic" sz="quarter" idx="26"/>
          </p:nvPr>
        </p:nvSpPr>
        <p:spPr>
          <a:xfrm>
            <a:off x="3020302" y="1280912"/>
            <a:ext cx="6123698" cy="1694733"/>
          </a:xfrm>
          <a:prstGeom prst="rect">
            <a:avLst/>
          </a:prstGeom>
          <a:solidFill>
            <a:schemeClr val="bg2">
              <a:lumMod val="90000"/>
            </a:schemeClr>
          </a:solidFill>
        </p:spPr>
        <p:txBody>
          <a:bodyPr/>
          <a:lstStyle/>
          <a:p>
            <a:endParaRPr lang="en-US"/>
          </a:p>
        </p:txBody>
      </p:sp>
      <p:sp>
        <p:nvSpPr>
          <p:cNvPr id="21" name="Picture Placeholder 16">
            <a:extLst>
              <a:ext uri="{FF2B5EF4-FFF2-40B4-BE49-F238E27FC236}">
                <a16:creationId xmlns:a16="http://schemas.microsoft.com/office/drawing/2014/main" id="{FFB5A77A-5B32-1B4F-B936-EC31B1EB84AF}"/>
              </a:ext>
            </a:extLst>
          </p:cNvPr>
          <p:cNvSpPr>
            <a:spLocks noGrp="1"/>
          </p:cNvSpPr>
          <p:nvPr>
            <p:ph type="pic" sz="quarter" idx="28"/>
          </p:nvPr>
        </p:nvSpPr>
        <p:spPr>
          <a:xfrm>
            <a:off x="9" y="3038790"/>
            <a:ext cx="2944427" cy="2104715"/>
          </a:xfrm>
          <a:prstGeom prst="rect">
            <a:avLst/>
          </a:prstGeom>
          <a:solidFill>
            <a:schemeClr val="bg2">
              <a:lumMod val="90000"/>
            </a:schemeClr>
          </a:solidFill>
        </p:spPr>
        <p:txBody>
          <a:bodyPr/>
          <a:lstStyle/>
          <a:p>
            <a:endParaRPr lang="en-US"/>
          </a:p>
        </p:txBody>
      </p:sp>
      <p:sp>
        <p:nvSpPr>
          <p:cNvPr id="24" name="Picture Placeholder 16">
            <a:extLst>
              <a:ext uri="{FF2B5EF4-FFF2-40B4-BE49-F238E27FC236}">
                <a16:creationId xmlns:a16="http://schemas.microsoft.com/office/drawing/2014/main" id="{664519DD-577D-B649-BF05-CEC2FBA64249}"/>
              </a:ext>
            </a:extLst>
          </p:cNvPr>
          <p:cNvSpPr>
            <a:spLocks noGrp="1"/>
          </p:cNvSpPr>
          <p:nvPr>
            <p:ph type="pic" sz="quarter" idx="29"/>
          </p:nvPr>
        </p:nvSpPr>
        <p:spPr>
          <a:xfrm>
            <a:off x="3020305" y="3038790"/>
            <a:ext cx="3023912" cy="2104715"/>
          </a:xfrm>
          <a:prstGeom prst="rect">
            <a:avLst/>
          </a:prstGeom>
          <a:solidFill>
            <a:schemeClr val="bg2">
              <a:lumMod val="90000"/>
            </a:schemeClr>
          </a:solidFill>
        </p:spPr>
        <p:txBody>
          <a:bodyPr/>
          <a:lstStyle/>
          <a:p>
            <a:endParaRPr lang="en-US"/>
          </a:p>
        </p:txBody>
      </p:sp>
      <p:sp>
        <p:nvSpPr>
          <p:cNvPr id="25" name="Picture Placeholder 16">
            <a:extLst>
              <a:ext uri="{FF2B5EF4-FFF2-40B4-BE49-F238E27FC236}">
                <a16:creationId xmlns:a16="http://schemas.microsoft.com/office/drawing/2014/main" id="{892DB1AF-3EA5-6243-AF7A-A39946DA6AC6}"/>
              </a:ext>
            </a:extLst>
          </p:cNvPr>
          <p:cNvSpPr>
            <a:spLocks noGrp="1"/>
          </p:cNvSpPr>
          <p:nvPr>
            <p:ph type="pic" sz="quarter" idx="30"/>
          </p:nvPr>
        </p:nvSpPr>
        <p:spPr>
          <a:xfrm>
            <a:off x="6117999" y="3038790"/>
            <a:ext cx="3026002" cy="2104715"/>
          </a:xfrm>
          <a:prstGeom prst="rect">
            <a:avLst/>
          </a:prstGeom>
          <a:solidFill>
            <a:schemeClr val="bg2">
              <a:lumMod val="90000"/>
            </a:schemeClr>
          </a:solidFill>
        </p:spPr>
        <p:txBody>
          <a:bodyPr/>
          <a:lstStyle/>
          <a:p>
            <a:endParaRPr lang="en-US"/>
          </a:p>
        </p:txBody>
      </p:sp>
      <p:sp>
        <p:nvSpPr>
          <p:cNvPr id="14" name="Text Placeholder 9">
            <a:extLst>
              <a:ext uri="{FF2B5EF4-FFF2-40B4-BE49-F238E27FC236}">
                <a16:creationId xmlns:a16="http://schemas.microsoft.com/office/drawing/2014/main" id="{3A47CC96-429D-2E44-9A61-BBB921356FE4}"/>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428860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Full Image 2">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777ED8DE-7DDF-FF42-991F-7BB8F2AADBE4}"/>
              </a:ext>
            </a:extLst>
          </p:cNvPr>
          <p:cNvSpPr>
            <a:spLocks noGrp="1"/>
          </p:cNvSpPr>
          <p:nvPr>
            <p:ph type="pic" sz="quarter" idx="16"/>
          </p:nvPr>
        </p:nvSpPr>
        <p:spPr>
          <a:xfrm>
            <a:off x="0" y="1282446"/>
            <a:ext cx="9144000" cy="3874770"/>
          </a:xfrm>
          <a:prstGeom prst="rect">
            <a:avLst/>
          </a:prstGeom>
          <a:solidFill>
            <a:schemeClr val="bg2">
              <a:lumMod val="90000"/>
            </a:schemeClr>
          </a:solidFill>
        </p:spPr>
        <p:txBody>
          <a:bodyPr/>
          <a:lstStyle/>
          <a:p>
            <a:endParaRPr lang="en-US"/>
          </a:p>
        </p:txBody>
      </p:sp>
      <p:sp>
        <p:nvSpPr>
          <p:cNvPr id="8" name="Text Placeholder 9">
            <a:extLst>
              <a:ext uri="{FF2B5EF4-FFF2-40B4-BE49-F238E27FC236}">
                <a16:creationId xmlns:a16="http://schemas.microsoft.com/office/drawing/2014/main" id="{E15A9BF6-3A6F-AC4A-8DC8-9EF1E9C8421A}"/>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8227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Full Image 1">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07446919-31F1-A94A-A029-05EB7454BBD2}"/>
              </a:ext>
            </a:extLst>
          </p:cNvPr>
          <p:cNvSpPr>
            <a:spLocks noGrp="1"/>
          </p:cNvSpPr>
          <p:nvPr>
            <p:ph type="pic" sz="quarter" idx="16"/>
          </p:nvPr>
        </p:nvSpPr>
        <p:spPr>
          <a:xfrm>
            <a:off x="0" y="1282447"/>
            <a:ext cx="9144000" cy="3184046"/>
          </a:xfrm>
          <a:prstGeom prst="rect">
            <a:avLst/>
          </a:prstGeom>
          <a:solidFill>
            <a:schemeClr val="bg2">
              <a:lumMod val="90000"/>
            </a:schemeClr>
          </a:solidFill>
        </p:spPr>
        <p:txBody>
          <a:bodyPr/>
          <a:lstStyle/>
          <a:p>
            <a:endParaRPr lang="en-US"/>
          </a:p>
        </p:txBody>
      </p:sp>
      <p:sp>
        <p:nvSpPr>
          <p:cNvPr id="9" name="Text Placeholder 9">
            <a:extLst>
              <a:ext uri="{FF2B5EF4-FFF2-40B4-BE49-F238E27FC236}">
                <a16:creationId xmlns:a16="http://schemas.microsoft.com/office/drawing/2014/main" id="{F616A676-C95E-B44C-A077-01FD8B6A4987}"/>
              </a:ext>
            </a:extLst>
          </p:cNvPr>
          <p:cNvSpPr>
            <a:spLocks noGrp="1"/>
          </p:cNvSpPr>
          <p:nvPr>
            <p:ph type="body" sz="quarter" idx="13" hasCustomPrompt="1"/>
          </p:nvPr>
        </p:nvSpPr>
        <p:spPr>
          <a:xfrm>
            <a:off x="578911" y="413007"/>
            <a:ext cx="4881605" cy="432829"/>
          </a:xfrm>
          <a:prstGeom prst="rect">
            <a:avLst/>
          </a:prstGeom>
        </p:spPr>
        <p:txBody>
          <a:bodyPr>
            <a:normAutofit/>
          </a:bodyPr>
          <a:lstStyle>
            <a:lvl1pPr>
              <a:lnSpc>
                <a:spcPts val="3800"/>
              </a:lnSpc>
              <a:defRPr sz="3200">
                <a:solidFill>
                  <a:schemeClr val="bg1"/>
                </a:solidFill>
                <a:effectLst>
                  <a:outerShdw blurRad="88900" dist="38100" dir="2700000" algn="t" rotWithShape="0">
                    <a:prstClr val="black">
                      <a:alpha val="25000"/>
                    </a:prstClr>
                  </a:outerShdw>
                </a:effectLst>
              </a:defRPr>
            </a:lvl1pPr>
          </a:lstStyle>
          <a:p>
            <a:pPr lvl="0"/>
            <a:r>
              <a:rPr lang="en-US"/>
              <a:t>The page title goes here</a:t>
            </a:r>
          </a:p>
        </p:txBody>
      </p:sp>
    </p:spTree>
    <p:extLst>
      <p:ext uri="{BB962C8B-B14F-4D97-AF65-F5344CB8AC3E}">
        <p14:creationId xmlns:p14="http://schemas.microsoft.com/office/powerpoint/2010/main" val="3841450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7.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7F52B-74B6-46AE-B11A-24F7E696FD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8464" y="-1"/>
            <a:ext cx="5305536" cy="5199239"/>
          </a:xfrm>
          <a:prstGeom prst="rect">
            <a:avLst/>
          </a:prstGeom>
        </p:spPr>
      </p:pic>
      <p:pic>
        <p:nvPicPr>
          <p:cNvPr id="3" name="Picture 2">
            <a:extLst>
              <a:ext uri="{FF2B5EF4-FFF2-40B4-BE49-F238E27FC236}">
                <a16:creationId xmlns:a16="http://schemas.microsoft.com/office/drawing/2014/main" id="{C8EC461E-0EBD-67F7-3725-631CE8C94C3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1"/>
            <a:ext cx="9252842" cy="5251785"/>
          </a:xfrm>
          <a:prstGeom prst="rect">
            <a:avLst/>
          </a:prstGeom>
        </p:spPr>
      </p:pic>
    </p:spTree>
    <p:extLst>
      <p:ext uri="{BB962C8B-B14F-4D97-AF65-F5344CB8AC3E}">
        <p14:creationId xmlns:p14="http://schemas.microsoft.com/office/powerpoint/2010/main" val="1478770437"/>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377" rtl="0" eaLnBrk="1" latinLnBrk="0" hangingPunct="1">
        <a:lnSpc>
          <a:spcPct val="90000"/>
        </a:lnSpc>
        <a:spcBef>
          <a:spcPct val="0"/>
        </a:spcBef>
        <a:buNone/>
        <a:defRPr sz="4400" kern="1200" baseline="0">
          <a:solidFill>
            <a:schemeClr val="bg1"/>
          </a:solidFill>
          <a:latin typeface="Arial"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F30D6A-4D74-3241-AE04-3D990420A5AD}"/>
              </a:ext>
            </a:extLst>
          </p:cNvPr>
          <p:cNvSpPr/>
          <p:nvPr userDrawn="1"/>
        </p:nvSpPr>
        <p:spPr>
          <a:xfrm>
            <a:off x="1" y="6"/>
            <a:ext cx="9148514" cy="1084875"/>
          </a:xfrm>
          <a:prstGeom prst="rect">
            <a:avLst/>
          </a:prstGeom>
          <a:solidFill>
            <a:srgbClr val="28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a:extLst>
              <a:ext uri="{FF2B5EF4-FFF2-40B4-BE49-F238E27FC236}">
                <a16:creationId xmlns:a16="http://schemas.microsoft.com/office/drawing/2014/main" id="{3090F9BB-4624-8CFE-AC79-E6CF4210347D}"/>
              </a:ext>
            </a:extLst>
          </p:cNvPr>
          <p:cNvPicPr>
            <a:picLocks noChangeAspect="1"/>
          </p:cNvPicPr>
          <p:nvPr userDrawn="1"/>
        </p:nvPicPr>
        <p:blipFill>
          <a:blip r:embed="rId10"/>
          <a:stretch>
            <a:fillRect/>
          </a:stretch>
        </p:blipFill>
        <p:spPr>
          <a:xfrm>
            <a:off x="6446521" y="245202"/>
            <a:ext cx="2308860" cy="646315"/>
          </a:xfrm>
          <a:prstGeom prst="rect">
            <a:avLst/>
          </a:prstGeom>
        </p:spPr>
      </p:pic>
      <p:sp>
        <p:nvSpPr>
          <p:cNvPr id="3" name="TextBox 2">
            <a:extLst>
              <a:ext uri="{FF2B5EF4-FFF2-40B4-BE49-F238E27FC236}">
                <a16:creationId xmlns:a16="http://schemas.microsoft.com/office/drawing/2014/main" id="{C2990319-7D17-9525-D498-9BDB534FC331}"/>
              </a:ext>
            </a:extLst>
          </p:cNvPr>
          <p:cNvSpPr txBox="1"/>
          <p:nvPr userDrawn="1"/>
        </p:nvSpPr>
        <p:spPr>
          <a:xfrm>
            <a:off x="0" y="4866501"/>
            <a:ext cx="2434975" cy="276999"/>
          </a:xfrm>
          <a:prstGeom prst="rect">
            <a:avLst/>
          </a:prstGeom>
          <a:noFill/>
        </p:spPr>
        <p:txBody>
          <a:bodyPr wrap="square" rtlCol="0">
            <a:spAutoFit/>
          </a:bodyPr>
          <a:lstStyle/>
          <a:p>
            <a:r>
              <a:rPr lang="en-US" sz="1200">
                <a:solidFill>
                  <a:srgbClr val="FF0000"/>
                </a:solidFill>
              </a:rPr>
              <a:t>Confidential – Not for Distribution</a:t>
            </a:r>
          </a:p>
        </p:txBody>
      </p:sp>
      <p:sp>
        <p:nvSpPr>
          <p:cNvPr id="4" name="Slide Number Placeholder 3">
            <a:extLst>
              <a:ext uri="{FF2B5EF4-FFF2-40B4-BE49-F238E27FC236}">
                <a16:creationId xmlns:a16="http://schemas.microsoft.com/office/drawing/2014/main" id="{47AB3FEF-336E-8A8C-33B9-4DFC25DCFB6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46DBD49C-CE0D-4898-8E9B-7BE6818FE1A7}" type="slidenum">
              <a:rPr lang="en-US" smtClean="0"/>
              <a:t>‹#›</a:t>
            </a:fld>
            <a:endParaRPr lang="en-US"/>
          </a:p>
        </p:txBody>
      </p:sp>
    </p:spTree>
    <p:extLst>
      <p:ext uri="{BB962C8B-B14F-4D97-AF65-F5344CB8AC3E}">
        <p14:creationId xmlns:p14="http://schemas.microsoft.com/office/powerpoint/2010/main" val="2356413841"/>
      </p:ext>
    </p:extLst>
  </p:cSld>
  <p:clrMap bg1="lt1" tx1="dk1" bg2="lt2" tx2="dk2" accent1="accent1" accent2="accent2" accent3="accent3" accent4="accent4" accent5="accent5" accent6="accent6" hlink="hlink" folHlink="folHlink"/>
  <p:sldLayoutIdLst>
    <p:sldLayoutId id="2147483710" r:id="rId1"/>
    <p:sldLayoutId id="2147483708" r:id="rId2"/>
    <p:sldLayoutId id="2147483748" r:id="rId3"/>
    <p:sldLayoutId id="2147483685" r:id="rId4"/>
    <p:sldLayoutId id="2147483716" r:id="rId5"/>
    <p:sldLayoutId id="2147483709" r:id="rId6"/>
    <p:sldLayoutId id="2147483701" r:id="rId7"/>
    <p:sldLayoutId id="2147483700" r:id="rId8"/>
  </p:sldLayoutIdLst>
  <p:txStyles>
    <p:titleStyle>
      <a:lvl1pPr algn="l" defTabSz="914377" rtl="0" eaLnBrk="1" latinLnBrk="0" hangingPunct="1">
        <a:lnSpc>
          <a:spcPct val="90000"/>
        </a:lnSpc>
        <a:spcBef>
          <a:spcPct val="0"/>
        </a:spcBef>
        <a:buNone/>
        <a:defRPr sz="4000" kern="1200" baseline="0">
          <a:solidFill>
            <a:srgbClr val="53565A"/>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3400" kern="1200" baseline="0">
          <a:solidFill>
            <a:srgbClr val="53565A"/>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0">
          <a:solidFill>
            <a:srgbClr val="53565A"/>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baseline="0">
          <a:solidFill>
            <a:srgbClr val="53565A"/>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0BF98B-0E44-8548-8C8F-4B384848DBC8}"/>
              </a:ext>
            </a:extLst>
          </p:cNvPr>
          <p:cNvSpPr/>
          <p:nvPr userDrawn="1"/>
        </p:nvSpPr>
        <p:spPr>
          <a:xfrm>
            <a:off x="0" y="6"/>
            <a:ext cx="9144000" cy="5198323"/>
          </a:xfrm>
          <a:prstGeom prst="rect">
            <a:avLst/>
          </a:prstGeom>
          <a:solidFill>
            <a:srgbClr val="28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453667833"/>
      </p:ext>
    </p:extLst>
  </p:cSld>
  <p:clrMap bg1="lt1" tx1="dk1" bg2="lt2" tx2="dk2" accent1="accent1" accent2="accent2" accent3="accent3" accent4="accent4" accent5="accent5" accent6="accent6" hlink="hlink" folHlink="folHlink"/>
  <p:sldLayoutIdLst>
    <p:sldLayoutId id="2147483703" r:id="rId1"/>
    <p:sldLayoutId id="214748371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82C5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0BF98B-0E44-8548-8C8F-4B384848DBC8}"/>
              </a:ext>
            </a:extLst>
          </p:cNvPr>
          <p:cNvSpPr/>
          <p:nvPr userDrawn="1"/>
        </p:nvSpPr>
        <p:spPr>
          <a:xfrm>
            <a:off x="0" y="6"/>
            <a:ext cx="9144000" cy="5198323"/>
          </a:xfrm>
          <a:prstGeom prst="rect">
            <a:avLst/>
          </a:prstGeom>
          <a:solidFill>
            <a:srgbClr val="28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30949729"/>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60798-02D9-F542-B2B2-0AF372DEED97}"/>
              </a:ext>
            </a:extLst>
          </p:cNvPr>
          <p:cNvSpPr/>
          <p:nvPr userDrawn="1"/>
        </p:nvSpPr>
        <p:spPr>
          <a:xfrm>
            <a:off x="0" y="-56560"/>
            <a:ext cx="9144000" cy="5257598"/>
          </a:xfrm>
          <a:prstGeom prst="rect">
            <a:avLst/>
          </a:prstGeom>
          <a:solidFill>
            <a:srgbClr val="28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Subtitle 2">
            <a:extLst>
              <a:ext uri="{FF2B5EF4-FFF2-40B4-BE49-F238E27FC236}">
                <a16:creationId xmlns:a16="http://schemas.microsoft.com/office/drawing/2014/main" id="{B361EFE1-B86B-7446-A299-8D9988A332AA}"/>
              </a:ext>
            </a:extLst>
          </p:cNvPr>
          <p:cNvSpPr txBox="1">
            <a:spLocks/>
          </p:cNvSpPr>
          <p:nvPr userDrawn="1"/>
        </p:nvSpPr>
        <p:spPr>
          <a:xfrm>
            <a:off x="0" y="2317005"/>
            <a:ext cx="9144000" cy="1515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600"/>
              </a:spcBef>
            </a:pPr>
            <a:r>
              <a:rPr lang="en-US" sz="1600" b="1" i="0" u="none" strike="noStrike" kern="1200" baseline="0">
                <a:solidFill>
                  <a:schemeClr val="bg1"/>
                </a:solidFill>
                <a:effectLst>
                  <a:outerShdw blurRad="88900" dist="38100" dir="5400000" algn="t" rotWithShape="0">
                    <a:prstClr val="black">
                      <a:alpha val="25000"/>
                    </a:prstClr>
                  </a:outerShdw>
                </a:effectLst>
                <a:latin typeface="Arial" panose="020B0604020202020204" pitchFamily="34" charset="0"/>
                <a:ea typeface="+mn-ea"/>
                <a:cs typeface="Arial" panose="020B0604020202020204" pitchFamily="34" charset="0"/>
              </a:rPr>
              <a:t>Follow us on Social Media</a:t>
            </a:r>
            <a:endParaRPr lang="en-CA" sz="1600" b="0" i="0" u="none" strike="noStrike" kern="1200" baseline="0">
              <a:solidFill>
                <a:schemeClr val="bg1"/>
              </a:solidFill>
              <a:effectLst>
                <a:outerShdw blurRad="88900" dist="38100" dir="5400000" algn="t" rotWithShape="0">
                  <a:prstClr val="black">
                    <a:alpha val="25000"/>
                  </a:prstClr>
                </a:outerShdw>
              </a:effectLst>
              <a:latin typeface="Arial" panose="020B0604020202020204" pitchFamily="34" charset="0"/>
              <a:ea typeface="+mn-ea"/>
              <a:cs typeface="Arial" panose="020B0604020202020204" pitchFamily="34" charset="0"/>
            </a:endParaRPr>
          </a:p>
        </p:txBody>
      </p:sp>
      <p:sp>
        <p:nvSpPr>
          <p:cNvPr id="5" name="Subtitle 2">
            <a:extLst>
              <a:ext uri="{FF2B5EF4-FFF2-40B4-BE49-F238E27FC236}">
                <a16:creationId xmlns:a16="http://schemas.microsoft.com/office/drawing/2014/main" id="{3660CBDF-533A-4D29-8AC6-8C11427161C6}"/>
              </a:ext>
            </a:extLst>
          </p:cNvPr>
          <p:cNvSpPr txBox="1">
            <a:spLocks/>
          </p:cNvSpPr>
          <p:nvPr userDrawn="1"/>
        </p:nvSpPr>
        <p:spPr>
          <a:xfrm>
            <a:off x="1249212" y="2793249"/>
            <a:ext cx="6759674" cy="1515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r>
              <a:rPr lang="en-US" sz="1600" b="1" i="0" u="none" strike="noStrike" kern="1200" baseline="0">
                <a:solidFill>
                  <a:schemeClr val="bg1"/>
                </a:solidFill>
                <a:effectLst>
                  <a:outerShdw blurRad="88900" dist="38100" dir="5400000" algn="t" rotWithShape="0">
                    <a:prstClr val="black">
                      <a:alpha val="25000"/>
                    </a:prstClr>
                  </a:outerShdw>
                </a:effectLst>
                <a:latin typeface="Arial" panose="020B0604020202020204" pitchFamily="34" charset="0"/>
                <a:ea typeface="+mn-ea"/>
                <a:cs typeface="Arial" panose="020B0604020202020204" pitchFamily="34" charset="0"/>
              </a:rPr>
              <a:t>https://twitter.com/SharedHealthMB</a:t>
            </a:r>
          </a:p>
          <a:p>
            <a:pPr algn="l">
              <a:lnSpc>
                <a:spcPct val="100000"/>
              </a:lnSpc>
              <a:spcBef>
                <a:spcPts val="1800"/>
              </a:spcBef>
            </a:pPr>
            <a:r>
              <a:rPr lang="en-US" sz="1600" b="1" i="0" u="none" strike="noStrike" kern="1200" baseline="0">
                <a:solidFill>
                  <a:schemeClr val="bg1"/>
                </a:solidFill>
                <a:effectLst>
                  <a:outerShdw blurRad="88900" dist="38100" dir="5400000" algn="t" rotWithShape="0">
                    <a:prstClr val="black">
                      <a:alpha val="25000"/>
                    </a:prstClr>
                  </a:outerShdw>
                </a:effectLst>
                <a:latin typeface="Arial" panose="020B0604020202020204" pitchFamily="34" charset="0"/>
                <a:ea typeface="+mn-ea"/>
                <a:cs typeface="Arial" panose="020B0604020202020204" pitchFamily="34" charset="0"/>
              </a:rPr>
              <a:t>https://www.facebook.com/sharedhealthmanitoba/</a:t>
            </a:r>
          </a:p>
          <a:p>
            <a:pPr algn="l">
              <a:lnSpc>
                <a:spcPct val="100000"/>
              </a:lnSpc>
              <a:spcBef>
                <a:spcPts val="1800"/>
              </a:spcBef>
            </a:pPr>
            <a:r>
              <a:rPr lang="en-US" sz="1600" b="1" i="0" u="none" strike="noStrike" kern="1200" baseline="0">
                <a:solidFill>
                  <a:schemeClr val="bg1"/>
                </a:solidFill>
                <a:effectLst>
                  <a:outerShdw blurRad="88900" dist="38100" dir="5400000" algn="t" rotWithShape="0">
                    <a:prstClr val="black">
                      <a:alpha val="25000"/>
                    </a:prstClr>
                  </a:outerShdw>
                </a:effectLst>
                <a:latin typeface="Arial" panose="020B0604020202020204" pitchFamily="34" charset="0"/>
                <a:ea typeface="+mn-ea"/>
                <a:cs typeface="Arial" panose="020B0604020202020204" pitchFamily="34" charset="0"/>
              </a:rPr>
              <a:t>https://www.instagram.com/sharedhealthmb/</a:t>
            </a:r>
          </a:p>
          <a:p>
            <a:pPr algn="l">
              <a:lnSpc>
                <a:spcPct val="100000"/>
              </a:lnSpc>
              <a:spcBef>
                <a:spcPts val="1800"/>
              </a:spcBef>
            </a:pPr>
            <a:r>
              <a:rPr lang="en-CA" sz="1600" b="1" i="0" u="none" strike="noStrike" kern="1200" baseline="0">
                <a:solidFill>
                  <a:schemeClr val="bg1"/>
                </a:solidFill>
                <a:effectLst>
                  <a:outerShdw blurRad="88900" dist="38100" dir="5400000" algn="t" rotWithShape="0">
                    <a:prstClr val="black">
                      <a:alpha val="25000"/>
                    </a:prstClr>
                  </a:outerShdw>
                </a:effectLst>
                <a:latin typeface="Arial" panose="020B0604020202020204" pitchFamily="34" charset="0"/>
                <a:ea typeface="+mn-ea"/>
                <a:cs typeface="Arial" panose="020B0604020202020204" pitchFamily="34" charset="0"/>
              </a:rPr>
              <a:t>https://www.linkedin.com/company/shared-health-soins-communs</a:t>
            </a:r>
          </a:p>
        </p:txBody>
      </p:sp>
      <p:pic>
        <p:nvPicPr>
          <p:cNvPr id="3" name="Picture 2">
            <a:extLst>
              <a:ext uri="{FF2B5EF4-FFF2-40B4-BE49-F238E27FC236}">
                <a16:creationId xmlns:a16="http://schemas.microsoft.com/office/drawing/2014/main" id="{AA54395D-F48F-48AB-82BF-9ADF4CF1D9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403" y="3301759"/>
            <a:ext cx="241940" cy="241203"/>
          </a:xfrm>
          <a:prstGeom prst="rect">
            <a:avLst/>
          </a:prstGeom>
        </p:spPr>
      </p:pic>
      <p:pic>
        <p:nvPicPr>
          <p:cNvPr id="8" name="Picture 7">
            <a:extLst>
              <a:ext uri="{FF2B5EF4-FFF2-40B4-BE49-F238E27FC236}">
                <a16:creationId xmlns:a16="http://schemas.microsoft.com/office/drawing/2014/main" id="{092F05B4-5628-4325-B085-CFA0B3B8922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8403" y="3778941"/>
            <a:ext cx="241940" cy="241203"/>
          </a:xfrm>
          <a:prstGeom prst="rect">
            <a:avLst/>
          </a:prstGeom>
        </p:spPr>
      </p:pic>
      <p:pic>
        <p:nvPicPr>
          <p:cNvPr id="11" name="Picture 10">
            <a:extLst>
              <a:ext uri="{FF2B5EF4-FFF2-40B4-BE49-F238E27FC236}">
                <a16:creationId xmlns:a16="http://schemas.microsoft.com/office/drawing/2014/main" id="{2E0C8166-68C3-4486-B9EF-B95AD4EE6350}"/>
              </a:ext>
            </a:extLst>
          </p:cNvPr>
          <p:cNvPicPr>
            <a:picLocks noChangeAspect="1"/>
          </p:cNvPicPr>
          <p:nvPr userDrawn="1"/>
        </p:nvPicPr>
        <p:blipFill>
          <a:blip r:embed="rId5"/>
          <a:stretch>
            <a:fillRect/>
          </a:stretch>
        </p:blipFill>
        <p:spPr>
          <a:xfrm>
            <a:off x="765798" y="2822336"/>
            <a:ext cx="439150" cy="320784"/>
          </a:xfrm>
          <a:prstGeom prst="rect">
            <a:avLst/>
          </a:prstGeom>
        </p:spPr>
      </p:pic>
      <p:pic>
        <p:nvPicPr>
          <p:cNvPr id="6" name="Picture 5">
            <a:extLst>
              <a:ext uri="{FF2B5EF4-FFF2-40B4-BE49-F238E27FC236}">
                <a16:creationId xmlns:a16="http://schemas.microsoft.com/office/drawing/2014/main" id="{FFF39E13-D482-119C-EAFC-012B400ADD4B}"/>
              </a:ext>
            </a:extLst>
          </p:cNvPr>
          <p:cNvPicPr>
            <a:picLocks noChangeAspect="1"/>
          </p:cNvPicPr>
          <p:nvPr userDrawn="1"/>
        </p:nvPicPr>
        <p:blipFill>
          <a:blip r:embed="rId6"/>
          <a:stretch>
            <a:fillRect/>
          </a:stretch>
        </p:blipFill>
        <p:spPr>
          <a:xfrm>
            <a:off x="2940148" y="1110736"/>
            <a:ext cx="3491629" cy="977406"/>
          </a:xfrm>
          <a:prstGeom prst="rect">
            <a:avLst/>
          </a:prstGeom>
        </p:spPr>
      </p:pic>
      <p:pic>
        <p:nvPicPr>
          <p:cNvPr id="12" name="Picture 11">
            <a:extLst>
              <a:ext uri="{FF2B5EF4-FFF2-40B4-BE49-F238E27FC236}">
                <a16:creationId xmlns:a16="http://schemas.microsoft.com/office/drawing/2014/main" id="{E2BAA28F-485E-40AD-8BE1-CF84A010FF23}"/>
              </a:ext>
            </a:extLst>
          </p:cNvPr>
          <p:cNvPicPr>
            <a:picLocks noChangeAspect="1"/>
          </p:cNvPicPr>
          <p:nvPr userDrawn="1"/>
        </p:nvPicPr>
        <p:blipFill>
          <a:blip r:embed="rId7"/>
          <a:stretch>
            <a:fillRect/>
          </a:stretch>
        </p:blipFill>
        <p:spPr>
          <a:xfrm>
            <a:off x="857260" y="4249946"/>
            <a:ext cx="280521" cy="280521"/>
          </a:xfrm>
          <a:prstGeom prst="rect">
            <a:avLst/>
          </a:prstGeom>
        </p:spPr>
      </p:pic>
    </p:spTree>
    <p:extLst>
      <p:ext uri="{BB962C8B-B14F-4D97-AF65-F5344CB8AC3E}">
        <p14:creationId xmlns:p14="http://schemas.microsoft.com/office/powerpoint/2010/main" val="504979706"/>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F30D6A-4D74-3241-AE04-3D990420A5AD}"/>
              </a:ext>
            </a:extLst>
          </p:cNvPr>
          <p:cNvSpPr/>
          <p:nvPr userDrawn="1"/>
        </p:nvSpPr>
        <p:spPr>
          <a:xfrm>
            <a:off x="1" y="6"/>
            <a:ext cx="9148514" cy="1084875"/>
          </a:xfrm>
          <a:prstGeom prst="rect">
            <a:avLst/>
          </a:prstGeom>
          <a:solidFill>
            <a:srgbClr val="28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descr="A black and white sign with white text&#10;&#10;Description automatically generated">
            <a:extLst>
              <a:ext uri="{FF2B5EF4-FFF2-40B4-BE49-F238E27FC236}">
                <a16:creationId xmlns:a16="http://schemas.microsoft.com/office/drawing/2014/main" id="{3090F9BB-4624-8CFE-AC79-E6CF4210347D}"/>
              </a:ext>
            </a:extLst>
          </p:cNvPr>
          <p:cNvPicPr>
            <a:picLocks noChangeAspect="1"/>
          </p:cNvPicPr>
          <p:nvPr userDrawn="1"/>
        </p:nvPicPr>
        <p:blipFill>
          <a:blip r:embed="rId10"/>
          <a:stretch>
            <a:fillRect/>
          </a:stretch>
        </p:blipFill>
        <p:spPr>
          <a:xfrm>
            <a:off x="6446521" y="245202"/>
            <a:ext cx="2308860" cy="646316"/>
          </a:xfrm>
          <a:prstGeom prst="rect">
            <a:avLst/>
          </a:prstGeom>
        </p:spPr>
      </p:pic>
      <p:sp>
        <p:nvSpPr>
          <p:cNvPr id="3" name="TextBox 2">
            <a:extLst>
              <a:ext uri="{FF2B5EF4-FFF2-40B4-BE49-F238E27FC236}">
                <a16:creationId xmlns:a16="http://schemas.microsoft.com/office/drawing/2014/main" id="{AB651786-78AE-82FB-B0E1-1BBA9CD969E0}"/>
              </a:ext>
            </a:extLst>
          </p:cNvPr>
          <p:cNvSpPr txBox="1"/>
          <p:nvPr userDrawn="1"/>
        </p:nvSpPr>
        <p:spPr>
          <a:xfrm>
            <a:off x="0" y="4881884"/>
            <a:ext cx="2130711" cy="261610"/>
          </a:xfrm>
          <a:prstGeom prst="rect">
            <a:avLst/>
          </a:prstGeom>
          <a:noFill/>
        </p:spPr>
        <p:txBody>
          <a:bodyPr wrap="none" rtlCol="0">
            <a:spAutoFit/>
          </a:bodyPr>
          <a:lstStyle/>
          <a:p>
            <a:r>
              <a:rPr lang="en-US" sz="1100">
                <a:solidFill>
                  <a:srgbClr val="FF0000"/>
                </a:solidFill>
              </a:rPr>
              <a:t>Confidential – Not for Distribution</a:t>
            </a:r>
          </a:p>
        </p:txBody>
      </p:sp>
    </p:spTree>
    <p:extLst>
      <p:ext uri="{BB962C8B-B14F-4D97-AF65-F5344CB8AC3E}">
        <p14:creationId xmlns:p14="http://schemas.microsoft.com/office/powerpoint/2010/main" val="159060470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txStyles>
    <p:titleStyle>
      <a:lvl1pPr algn="l" defTabSz="914377" rtl="0" eaLnBrk="1" latinLnBrk="0" hangingPunct="1">
        <a:lnSpc>
          <a:spcPct val="90000"/>
        </a:lnSpc>
        <a:spcBef>
          <a:spcPct val="0"/>
        </a:spcBef>
        <a:buNone/>
        <a:defRPr sz="4000" kern="1200" baseline="0">
          <a:solidFill>
            <a:srgbClr val="53565A"/>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3400" kern="1200" baseline="0">
          <a:solidFill>
            <a:srgbClr val="53565A"/>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0">
          <a:solidFill>
            <a:srgbClr val="53565A"/>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baseline="0">
          <a:solidFill>
            <a:srgbClr val="53565A"/>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F30D6A-4D74-3241-AE04-3D990420A5AD}"/>
              </a:ext>
            </a:extLst>
          </p:cNvPr>
          <p:cNvSpPr/>
          <p:nvPr userDrawn="1"/>
        </p:nvSpPr>
        <p:spPr>
          <a:xfrm>
            <a:off x="1" y="6"/>
            <a:ext cx="9148514" cy="1084875"/>
          </a:xfrm>
          <a:prstGeom prst="rect">
            <a:avLst/>
          </a:prstGeom>
          <a:solidFill>
            <a:srgbClr val="28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a:extLst>
              <a:ext uri="{FF2B5EF4-FFF2-40B4-BE49-F238E27FC236}">
                <a16:creationId xmlns:a16="http://schemas.microsoft.com/office/drawing/2014/main" id="{3090F9BB-4624-8CFE-AC79-E6CF4210347D}"/>
              </a:ext>
            </a:extLst>
          </p:cNvPr>
          <p:cNvPicPr>
            <a:picLocks noChangeAspect="1"/>
          </p:cNvPicPr>
          <p:nvPr userDrawn="1"/>
        </p:nvPicPr>
        <p:blipFill>
          <a:blip r:embed="rId11"/>
          <a:stretch>
            <a:fillRect/>
          </a:stretch>
        </p:blipFill>
        <p:spPr>
          <a:xfrm>
            <a:off x="6446521" y="245202"/>
            <a:ext cx="2308860" cy="646315"/>
          </a:xfrm>
          <a:prstGeom prst="rect">
            <a:avLst/>
          </a:prstGeom>
        </p:spPr>
      </p:pic>
    </p:spTree>
    <p:extLst>
      <p:ext uri="{BB962C8B-B14F-4D97-AF65-F5344CB8AC3E}">
        <p14:creationId xmlns:p14="http://schemas.microsoft.com/office/powerpoint/2010/main" val="16615305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914377" rtl="0" eaLnBrk="1" latinLnBrk="0" hangingPunct="1">
        <a:lnSpc>
          <a:spcPct val="90000"/>
        </a:lnSpc>
        <a:spcBef>
          <a:spcPct val="0"/>
        </a:spcBef>
        <a:buNone/>
        <a:defRPr sz="4000" kern="1200" baseline="0">
          <a:solidFill>
            <a:srgbClr val="53565A"/>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3400" kern="1200" baseline="0">
          <a:solidFill>
            <a:srgbClr val="53565A"/>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0">
          <a:solidFill>
            <a:srgbClr val="53565A"/>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baseline="0">
          <a:solidFill>
            <a:srgbClr val="53565A"/>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F30D6A-4D74-3241-AE04-3D990420A5AD}"/>
              </a:ext>
            </a:extLst>
          </p:cNvPr>
          <p:cNvSpPr/>
          <p:nvPr userDrawn="1"/>
        </p:nvSpPr>
        <p:spPr>
          <a:xfrm>
            <a:off x="1" y="6"/>
            <a:ext cx="9148514" cy="1084875"/>
          </a:xfrm>
          <a:prstGeom prst="rect">
            <a:avLst/>
          </a:prstGeom>
          <a:solidFill>
            <a:srgbClr val="28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descr="A black and white sign with white text&#10;&#10;Description automatically generated">
            <a:extLst>
              <a:ext uri="{FF2B5EF4-FFF2-40B4-BE49-F238E27FC236}">
                <a16:creationId xmlns:a16="http://schemas.microsoft.com/office/drawing/2014/main" id="{3090F9BB-4624-8CFE-AC79-E6CF4210347D}"/>
              </a:ext>
            </a:extLst>
          </p:cNvPr>
          <p:cNvPicPr>
            <a:picLocks noChangeAspect="1"/>
          </p:cNvPicPr>
          <p:nvPr userDrawn="1"/>
        </p:nvPicPr>
        <p:blipFill>
          <a:blip r:embed="rId10"/>
          <a:stretch>
            <a:fillRect/>
          </a:stretch>
        </p:blipFill>
        <p:spPr>
          <a:xfrm>
            <a:off x="6446521" y="245202"/>
            <a:ext cx="2308860" cy="646316"/>
          </a:xfrm>
          <a:prstGeom prst="rect">
            <a:avLst/>
          </a:prstGeom>
        </p:spPr>
      </p:pic>
    </p:spTree>
    <p:extLst>
      <p:ext uri="{BB962C8B-B14F-4D97-AF65-F5344CB8AC3E}">
        <p14:creationId xmlns:p14="http://schemas.microsoft.com/office/powerpoint/2010/main" val="23564138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xStyles>
    <p:titleStyle>
      <a:lvl1pPr algn="l" defTabSz="914377" rtl="0" eaLnBrk="1" latinLnBrk="0" hangingPunct="1">
        <a:lnSpc>
          <a:spcPct val="90000"/>
        </a:lnSpc>
        <a:spcBef>
          <a:spcPct val="0"/>
        </a:spcBef>
        <a:buNone/>
        <a:defRPr sz="4000" kern="1200" baseline="0">
          <a:solidFill>
            <a:srgbClr val="53565A"/>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3400" kern="1200" baseline="0">
          <a:solidFill>
            <a:srgbClr val="53565A"/>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0">
          <a:solidFill>
            <a:srgbClr val="53565A"/>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baseline="0">
          <a:solidFill>
            <a:srgbClr val="53565A"/>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800" kern="1200" baseline="0">
          <a:solidFill>
            <a:srgbClr val="5356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66_49A5EAF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0CF94-ED56-4D1F-B772-973C0BFB5D67}"/>
              </a:ext>
            </a:extLst>
          </p:cNvPr>
          <p:cNvSpPr>
            <a:spLocks noGrp="1"/>
          </p:cNvSpPr>
          <p:nvPr>
            <p:ph type="body" sz="quarter" idx="16"/>
          </p:nvPr>
        </p:nvSpPr>
        <p:spPr>
          <a:xfrm>
            <a:off x="628649" y="4667973"/>
            <a:ext cx="2363257" cy="216024"/>
          </a:xfrm>
        </p:spPr>
        <p:txBody>
          <a:bodyPr/>
          <a:lstStyle/>
          <a:p>
            <a:r>
              <a:rPr lang="en-US" dirty="0"/>
              <a:t>Performance and Monitoring November 4, 2024</a:t>
            </a:r>
          </a:p>
        </p:txBody>
      </p:sp>
      <p:sp>
        <p:nvSpPr>
          <p:cNvPr id="3" name="Title 2">
            <a:extLst>
              <a:ext uri="{FF2B5EF4-FFF2-40B4-BE49-F238E27FC236}">
                <a16:creationId xmlns:a16="http://schemas.microsoft.com/office/drawing/2014/main" id="{D7D4D81B-8B43-442F-AFEE-BE354E4F8FC3}"/>
              </a:ext>
            </a:extLst>
          </p:cNvPr>
          <p:cNvSpPr>
            <a:spLocks noGrp="1"/>
          </p:cNvSpPr>
          <p:nvPr>
            <p:ph type="ctrTitle"/>
          </p:nvPr>
        </p:nvSpPr>
        <p:spPr>
          <a:xfrm>
            <a:off x="628650" y="491319"/>
            <a:ext cx="8061640" cy="1639807"/>
          </a:xfrm>
        </p:spPr>
        <p:txBody>
          <a:bodyPr lIns="91440" tIns="45720" rIns="91440" bIns="45720" anchor="b">
            <a:noAutofit/>
          </a:bodyPr>
          <a:lstStyle/>
          <a:p>
            <a:pPr>
              <a:lnSpc>
                <a:spcPts val="5000"/>
              </a:lnSpc>
            </a:pPr>
            <a:r>
              <a:rPr lang="en-US" sz="3800" dirty="0">
                <a:latin typeface="Arial"/>
                <a:cs typeface="Arial"/>
              </a:rPr>
              <a:t>Shared Health</a:t>
            </a:r>
            <a:br>
              <a:rPr lang="en-US" sz="4000" dirty="0"/>
            </a:br>
            <a:r>
              <a:rPr lang="en-US" sz="2800" dirty="0">
                <a:latin typeface="Arial"/>
                <a:cs typeface="Arial"/>
              </a:rPr>
              <a:t>ED Overcrowding – The Manitoba Picture</a:t>
            </a:r>
            <a:endParaRPr lang="en-US" sz="2800" dirty="0">
              <a:effectLst>
                <a:outerShdw blurRad="88900" dist="38100" dir="2700000" algn="ctr" rotWithShape="0">
                  <a:srgbClr val="000000">
                    <a:alpha val="25000"/>
                  </a:srgbClr>
                </a:outerShdw>
              </a:effectLst>
              <a:latin typeface="Arial"/>
              <a:cs typeface="Arial"/>
            </a:endParaRPr>
          </a:p>
        </p:txBody>
      </p:sp>
      <p:sp>
        <p:nvSpPr>
          <p:cNvPr id="4" name="Text Placeholder 3">
            <a:extLst>
              <a:ext uri="{FF2B5EF4-FFF2-40B4-BE49-F238E27FC236}">
                <a16:creationId xmlns:a16="http://schemas.microsoft.com/office/drawing/2014/main" id="{3C30F538-1086-4302-A0EA-173E4528B6F2}"/>
              </a:ext>
            </a:extLst>
          </p:cNvPr>
          <p:cNvSpPr>
            <a:spLocks noGrp="1"/>
          </p:cNvSpPr>
          <p:nvPr>
            <p:ph type="body" sz="quarter" idx="17"/>
          </p:nvPr>
        </p:nvSpPr>
        <p:spPr>
          <a:xfrm>
            <a:off x="6422162" y="4717400"/>
            <a:ext cx="2363257" cy="475527"/>
          </a:xfrm>
        </p:spPr>
        <p:txBody>
          <a:bodyPr/>
          <a:lstStyle/>
          <a:p>
            <a:r>
              <a:rPr lang="en-US"/>
              <a:t>sharedhealthmb.ca</a:t>
            </a:r>
          </a:p>
        </p:txBody>
      </p:sp>
    </p:spTree>
    <p:extLst>
      <p:ext uri="{BB962C8B-B14F-4D97-AF65-F5344CB8AC3E}">
        <p14:creationId xmlns:p14="http://schemas.microsoft.com/office/powerpoint/2010/main" val="135750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117662" y="120347"/>
            <a:ext cx="5841912" cy="432829"/>
          </a:xfrm>
        </p:spPr>
        <p:txBody>
          <a:bodyPr lIns="91440" tIns="45720" rIns="91440" bIns="45720" anchor="t">
            <a:normAutofit fontScale="25000" lnSpcReduction="20000"/>
          </a:bodyPr>
          <a:lstStyle/>
          <a:p>
            <a:r>
              <a:rPr lang="en-US" sz="9600" b="1">
                <a:latin typeface="Arial"/>
                <a:cs typeface="Arial"/>
              </a:rPr>
              <a:t>Micro/Input: Growing Patient Volumes and Acuity</a:t>
            </a:r>
            <a:br>
              <a:rPr lang="en-US"/>
            </a:br>
            <a:br>
              <a:rPr lang="en-US"/>
            </a:br>
            <a:endParaRPr lang="en-US"/>
          </a:p>
        </p:txBody>
      </p:sp>
      <p:sp>
        <p:nvSpPr>
          <p:cNvPr id="8" name="TextBox 7">
            <a:extLst>
              <a:ext uri="{FF2B5EF4-FFF2-40B4-BE49-F238E27FC236}">
                <a16:creationId xmlns:a16="http://schemas.microsoft.com/office/drawing/2014/main" id="{05110B5B-80D3-4614-B50B-03955119F9D7}"/>
              </a:ext>
            </a:extLst>
          </p:cNvPr>
          <p:cNvSpPr txBox="1"/>
          <p:nvPr/>
        </p:nvSpPr>
        <p:spPr>
          <a:xfrm>
            <a:off x="6093775" y="1743874"/>
            <a:ext cx="2682054" cy="1938992"/>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Distribution across CTAS has changed from 2018 to 2023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prstClr val="black"/>
                </a:solidFill>
                <a:latin typeface="Calibri" panose="020F0502020204030204"/>
              </a:rPr>
              <a:t>CTAS 4/5 – low acuity:</a:t>
            </a:r>
          </a:p>
          <a:p>
            <a:pPr marL="628650" lvl="1" indent="-171450">
              <a:buFont typeface="Arial" panose="020B0604020202020204" pitchFamily="34" charset="0"/>
              <a:buChar cha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51.4% to 46.7%</a:t>
            </a:r>
          </a:p>
          <a:p>
            <a:pPr marL="628650" lvl="1" indent="-171450">
              <a:buFont typeface="Arial" panose="020B0604020202020204" pitchFamily="34" charset="0"/>
              <a:buChar char="•"/>
            </a:pPr>
            <a:r>
              <a:rPr lang="en-US" sz="1200" b="1">
                <a:solidFill>
                  <a:prstClr val="black"/>
                </a:solidFill>
                <a:latin typeface="Calibri" panose="020F0502020204030204"/>
              </a:rPr>
              <a:t>Decrease of 40K visits</a:t>
            </a:r>
          </a:p>
          <a:p>
            <a:pPr marL="171450" indent="-171450">
              <a:buFont typeface="Arial" panose="020B0604020202020204" pitchFamily="34" charset="0"/>
              <a:buChar cha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CTAS</a:t>
            </a:r>
            <a:r>
              <a:rPr lang="en-US" sz="1200" b="1">
                <a:solidFill>
                  <a:prstClr val="black"/>
                </a:solidFill>
                <a:latin typeface="Calibri" panose="020F0502020204030204"/>
              </a:rPr>
              <a:t> 1/2 – high acuity:</a:t>
            </a:r>
          </a:p>
          <a:p>
            <a:pPr marL="628650" lvl="1" indent="-171450">
              <a:buFont typeface="Arial" panose="020B0604020202020204" pitchFamily="34" charset="0"/>
              <a:buChar cha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15.1% to 18.4%</a:t>
            </a:r>
          </a:p>
          <a:p>
            <a:pPr marL="628650" lvl="1" indent="-171450">
              <a:buFont typeface="Arial" panose="020B0604020202020204" pitchFamily="34" charset="0"/>
              <a:buChar char="•"/>
            </a:pPr>
            <a:r>
              <a:rPr lang="en-US" sz="1200" b="1">
                <a:solidFill>
                  <a:prstClr val="black"/>
                </a:solidFill>
                <a:latin typeface="Calibri" panose="020F0502020204030204"/>
              </a:rPr>
              <a:t>Increase of 16K visits</a:t>
            </a:r>
          </a:p>
          <a:p>
            <a:pPr marL="171450" indent="-171450">
              <a:buFont typeface="Arial" panose="020B0604020202020204" pitchFamily="34" charset="0"/>
              <a:buChar cha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Indicates increase in </a:t>
            </a:r>
            <a:r>
              <a:rPr lang="en-US" sz="1200" b="1">
                <a:solidFill>
                  <a:prstClr val="black"/>
                </a:solidFill>
                <a:latin typeface="Calibri" panose="020F0502020204030204"/>
              </a:rPr>
              <a:t>acuity of patients</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4F682B-3242-49C8-8AA6-1D436DD74A71}"/>
              </a:ext>
            </a:extLst>
          </p:cNvPr>
          <p:cNvPicPr>
            <a:picLocks noChangeAspect="1"/>
          </p:cNvPicPr>
          <p:nvPr/>
        </p:nvPicPr>
        <p:blipFill>
          <a:blip r:embed="rId2"/>
          <a:stretch>
            <a:fillRect/>
          </a:stretch>
        </p:blipFill>
        <p:spPr>
          <a:xfrm>
            <a:off x="234788" y="1133877"/>
            <a:ext cx="5924550" cy="3791869"/>
          </a:xfrm>
          <a:prstGeom prst="rect">
            <a:avLst/>
          </a:prstGeom>
        </p:spPr>
      </p:pic>
      <p:sp>
        <p:nvSpPr>
          <p:cNvPr id="6" name="Arrow: Down 5">
            <a:extLst>
              <a:ext uri="{FF2B5EF4-FFF2-40B4-BE49-F238E27FC236}">
                <a16:creationId xmlns:a16="http://schemas.microsoft.com/office/drawing/2014/main" id="{D63AAFFD-9B82-4C09-8472-28D7BA783D50}"/>
              </a:ext>
            </a:extLst>
          </p:cNvPr>
          <p:cNvSpPr/>
          <p:nvPr/>
        </p:nvSpPr>
        <p:spPr>
          <a:xfrm>
            <a:off x="8369764" y="2362756"/>
            <a:ext cx="186884" cy="287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BFD207BD-6601-4D83-9CF1-FFC4BD99C081}"/>
              </a:ext>
            </a:extLst>
          </p:cNvPr>
          <p:cNvSpPr/>
          <p:nvPr/>
        </p:nvSpPr>
        <p:spPr>
          <a:xfrm>
            <a:off x="8369764" y="2934728"/>
            <a:ext cx="186884" cy="2870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20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168088" y="279755"/>
            <a:ext cx="5906943" cy="432829"/>
          </a:xfrm>
        </p:spPr>
        <p:txBody>
          <a:bodyPr lIns="91440" tIns="45720" rIns="91440" bIns="45720" anchor="t">
            <a:noAutofit/>
          </a:bodyPr>
          <a:lstStyle/>
          <a:p>
            <a:r>
              <a:rPr lang="en-US" sz="2800" b="1">
                <a:solidFill>
                  <a:prstClr val="white"/>
                </a:solidFill>
                <a:effectLst>
                  <a:outerShdw blurRad="88900" dist="38100" dir="2700000" algn="ctr" rotWithShape="0">
                    <a:srgbClr val="000000">
                      <a:alpha val="25000"/>
                    </a:srgbClr>
                  </a:outerShdw>
                </a:effectLst>
                <a:latin typeface="Arial"/>
                <a:cs typeface="Arial"/>
              </a:rPr>
              <a:t>Micro/Input: Repeat Visits to ED</a:t>
            </a:r>
          </a:p>
        </p:txBody>
      </p:sp>
      <p:pic>
        <p:nvPicPr>
          <p:cNvPr id="5" name="Picture 4">
            <a:extLst>
              <a:ext uri="{FF2B5EF4-FFF2-40B4-BE49-F238E27FC236}">
                <a16:creationId xmlns:a16="http://schemas.microsoft.com/office/drawing/2014/main" id="{93A3E1B1-B495-4B57-856D-4C596644A47C}"/>
              </a:ext>
            </a:extLst>
          </p:cNvPr>
          <p:cNvPicPr>
            <a:picLocks noChangeAspect="1"/>
          </p:cNvPicPr>
          <p:nvPr/>
        </p:nvPicPr>
        <p:blipFill>
          <a:blip r:embed="rId2"/>
          <a:stretch>
            <a:fillRect/>
          </a:stretch>
        </p:blipFill>
        <p:spPr>
          <a:xfrm>
            <a:off x="166384" y="1139058"/>
            <a:ext cx="5706657" cy="1951213"/>
          </a:xfrm>
          <a:prstGeom prst="rect">
            <a:avLst/>
          </a:prstGeom>
        </p:spPr>
      </p:pic>
      <p:pic>
        <p:nvPicPr>
          <p:cNvPr id="6" name="Picture 5">
            <a:extLst>
              <a:ext uri="{FF2B5EF4-FFF2-40B4-BE49-F238E27FC236}">
                <a16:creationId xmlns:a16="http://schemas.microsoft.com/office/drawing/2014/main" id="{006F1273-BE1B-4499-8510-B521A85C6B8C}"/>
              </a:ext>
            </a:extLst>
          </p:cNvPr>
          <p:cNvPicPr>
            <a:picLocks noChangeAspect="1"/>
          </p:cNvPicPr>
          <p:nvPr/>
        </p:nvPicPr>
        <p:blipFill>
          <a:blip r:embed="rId3"/>
          <a:stretch>
            <a:fillRect/>
          </a:stretch>
        </p:blipFill>
        <p:spPr>
          <a:xfrm>
            <a:off x="166384" y="3090271"/>
            <a:ext cx="5706657" cy="1835475"/>
          </a:xfrm>
          <a:prstGeom prst="rect">
            <a:avLst/>
          </a:prstGeom>
        </p:spPr>
      </p:pic>
      <p:sp>
        <p:nvSpPr>
          <p:cNvPr id="7" name="TextBox 6">
            <a:extLst>
              <a:ext uri="{FF2B5EF4-FFF2-40B4-BE49-F238E27FC236}">
                <a16:creationId xmlns:a16="http://schemas.microsoft.com/office/drawing/2014/main" id="{D9215548-B72A-4A03-8071-B86E4B02D49B}"/>
              </a:ext>
            </a:extLst>
          </p:cNvPr>
          <p:cNvSpPr txBox="1"/>
          <p:nvPr/>
        </p:nvSpPr>
        <p:spPr>
          <a:xfrm>
            <a:off x="6000809" y="2316034"/>
            <a:ext cx="3043551" cy="1277273"/>
          </a:xfrm>
          <a:prstGeom prst="rect">
            <a:avLst/>
          </a:prstGeom>
          <a:noFill/>
        </p:spPr>
        <p:txBody>
          <a:bodyPr wrap="square" rtlCol="0">
            <a:spAutoFit/>
          </a:bodyPr>
          <a:lstStyle/>
          <a:p>
            <a:pPr marL="171450" indent="-171450">
              <a:buFont typeface="Arial" panose="020B0604020202020204" pitchFamily="34" charset="0"/>
              <a:buChar char="•"/>
            </a:pPr>
            <a:r>
              <a:rPr lang="en-US" sz="1100" b="1"/>
              <a:t>After a drop in 2020, number of unique patients presenting 5+ times in a year is trending upward (+14% increase) in last 4 years</a:t>
            </a:r>
          </a:p>
          <a:p>
            <a:pPr marL="171450" indent="-171450">
              <a:buFont typeface="Arial" panose="020B0604020202020204" pitchFamily="34" charset="0"/>
              <a:buChar char="•"/>
            </a:pPr>
            <a:r>
              <a:rPr lang="en-US" sz="1100" b="1"/>
              <a:t>7+ times – 14% increase</a:t>
            </a:r>
          </a:p>
          <a:p>
            <a:pPr marL="171450" indent="-171450">
              <a:buFont typeface="Arial" panose="020B0604020202020204" pitchFamily="34" charset="0"/>
              <a:buChar char="•"/>
            </a:pPr>
            <a:r>
              <a:rPr lang="en-US" sz="1100" b="1"/>
              <a:t>9+ times – 16% increase</a:t>
            </a:r>
          </a:p>
          <a:p>
            <a:pPr marL="171450" indent="-171450">
              <a:buFont typeface="Arial" panose="020B0604020202020204" pitchFamily="34" charset="0"/>
              <a:buChar char="•"/>
            </a:pPr>
            <a:r>
              <a:rPr lang="en-US" sz="1100" b="1"/>
              <a:t>11+ times – 19% increase</a:t>
            </a:r>
          </a:p>
        </p:txBody>
      </p:sp>
      <p:sp>
        <p:nvSpPr>
          <p:cNvPr id="8" name="TextBox 7">
            <a:extLst>
              <a:ext uri="{FF2B5EF4-FFF2-40B4-BE49-F238E27FC236}">
                <a16:creationId xmlns:a16="http://schemas.microsoft.com/office/drawing/2014/main" id="{5C53B620-1D8D-4142-AA88-A94E8213820E}"/>
              </a:ext>
            </a:extLst>
          </p:cNvPr>
          <p:cNvSpPr txBox="1"/>
          <p:nvPr/>
        </p:nvSpPr>
        <p:spPr>
          <a:xfrm>
            <a:off x="6000809" y="3943490"/>
            <a:ext cx="2696479" cy="600164"/>
          </a:xfrm>
          <a:prstGeom prst="rect">
            <a:avLst/>
          </a:prstGeom>
          <a:noFill/>
        </p:spPr>
        <p:txBody>
          <a:bodyPr wrap="square" rtlCol="0">
            <a:spAutoFit/>
          </a:bodyPr>
          <a:lstStyle/>
          <a:p>
            <a:pPr marL="171450" indent="-171450">
              <a:buFont typeface="Arial" panose="020B0604020202020204" pitchFamily="34" charset="0"/>
              <a:buChar char="•"/>
            </a:pPr>
            <a:r>
              <a:rPr lang="en-US" sz="1100" b="1"/>
              <a:t>Proportion of total Visits by patients presenting 5+ times in a year has been steady at about 28% to 30%</a:t>
            </a:r>
          </a:p>
        </p:txBody>
      </p:sp>
      <p:pic>
        <p:nvPicPr>
          <p:cNvPr id="9" name="Picture 8">
            <a:extLst>
              <a:ext uri="{FF2B5EF4-FFF2-40B4-BE49-F238E27FC236}">
                <a16:creationId xmlns:a16="http://schemas.microsoft.com/office/drawing/2014/main" id="{3E77D175-8758-44D9-9550-99D25609E5CB}"/>
              </a:ext>
            </a:extLst>
          </p:cNvPr>
          <p:cNvPicPr>
            <a:picLocks noChangeAspect="1"/>
          </p:cNvPicPr>
          <p:nvPr/>
        </p:nvPicPr>
        <p:blipFill>
          <a:blip r:embed="rId4"/>
          <a:stretch>
            <a:fillRect/>
          </a:stretch>
        </p:blipFill>
        <p:spPr>
          <a:xfrm>
            <a:off x="6053727" y="1139058"/>
            <a:ext cx="1088413" cy="866295"/>
          </a:xfrm>
          <a:prstGeom prst="rect">
            <a:avLst/>
          </a:prstGeom>
        </p:spPr>
      </p:pic>
      <p:pic>
        <p:nvPicPr>
          <p:cNvPr id="10" name="Picture 9">
            <a:extLst>
              <a:ext uri="{FF2B5EF4-FFF2-40B4-BE49-F238E27FC236}">
                <a16:creationId xmlns:a16="http://schemas.microsoft.com/office/drawing/2014/main" id="{15F9C7E0-5830-4D70-9795-13D0133B29C0}"/>
              </a:ext>
            </a:extLst>
          </p:cNvPr>
          <p:cNvPicPr>
            <a:picLocks noChangeAspect="1"/>
          </p:cNvPicPr>
          <p:nvPr/>
        </p:nvPicPr>
        <p:blipFill>
          <a:blip r:embed="rId5"/>
          <a:stretch>
            <a:fillRect/>
          </a:stretch>
        </p:blipFill>
        <p:spPr>
          <a:xfrm>
            <a:off x="7203165" y="1114426"/>
            <a:ext cx="1179948" cy="890928"/>
          </a:xfrm>
          <a:prstGeom prst="rect">
            <a:avLst/>
          </a:prstGeom>
        </p:spPr>
      </p:pic>
    </p:spTree>
    <p:extLst>
      <p:ext uri="{BB962C8B-B14F-4D97-AF65-F5344CB8AC3E}">
        <p14:creationId xmlns:p14="http://schemas.microsoft.com/office/powerpoint/2010/main" val="30443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294154" y="366227"/>
            <a:ext cx="6142266" cy="323572"/>
          </a:xfrm>
        </p:spPr>
        <p:txBody>
          <a:bodyPr lIns="91440" tIns="45720" rIns="91440" bIns="45720" anchor="t">
            <a:noAutofit/>
          </a:bodyPr>
          <a:lstStyle/>
          <a:p>
            <a:pPr lvl="0"/>
            <a:r>
              <a:rPr lang="en-US" sz="2800" b="1">
                <a:solidFill>
                  <a:prstClr val="white"/>
                </a:solidFill>
                <a:effectLst>
                  <a:outerShdw blurRad="88900" dist="38100" dir="2700000" algn="ctr" rotWithShape="0">
                    <a:srgbClr val="000000">
                      <a:alpha val="25000"/>
                    </a:srgbClr>
                  </a:outerShdw>
                </a:effectLst>
                <a:latin typeface="Arial"/>
                <a:cs typeface="Arial"/>
              </a:rPr>
              <a:t>Micro/Input: Repeat Visits to ED</a:t>
            </a:r>
          </a:p>
        </p:txBody>
      </p:sp>
      <p:pic>
        <p:nvPicPr>
          <p:cNvPr id="2" name="Picture 1">
            <a:extLst>
              <a:ext uri="{FF2B5EF4-FFF2-40B4-BE49-F238E27FC236}">
                <a16:creationId xmlns:a16="http://schemas.microsoft.com/office/drawing/2014/main" id="{852784FC-C7D0-47CA-8BC3-900393E49013}"/>
              </a:ext>
            </a:extLst>
          </p:cNvPr>
          <p:cNvPicPr>
            <a:picLocks noChangeAspect="1"/>
          </p:cNvPicPr>
          <p:nvPr/>
        </p:nvPicPr>
        <p:blipFill>
          <a:blip r:embed="rId2"/>
          <a:stretch>
            <a:fillRect/>
          </a:stretch>
        </p:blipFill>
        <p:spPr>
          <a:xfrm>
            <a:off x="291173" y="1644314"/>
            <a:ext cx="4881605" cy="2687406"/>
          </a:xfrm>
          <a:prstGeom prst="rect">
            <a:avLst/>
          </a:prstGeom>
        </p:spPr>
      </p:pic>
      <p:sp>
        <p:nvSpPr>
          <p:cNvPr id="3" name="TextBox 2">
            <a:extLst>
              <a:ext uri="{FF2B5EF4-FFF2-40B4-BE49-F238E27FC236}">
                <a16:creationId xmlns:a16="http://schemas.microsoft.com/office/drawing/2014/main" id="{6A9785B7-94ED-47DF-B492-F5334C32048D}"/>
              </a:ext>
            </a:extLst>
          </p:cNvPr>
          <p:cNvSpPr txBox="1"/>
          <p:nvPr/>
        </p:nvSpPr>
        <p:spPr>
          <a:xfrm>
            <a:off x="171033" y="1336537"/>
            <a:ext cx="4338394" cy="338554"/>
          </a:xfrm>
          <a:prstGeom prst="rect">
            <a:avLst/>
          </a:prstGeom>
          <a:noFill/>
        </p:spPr>
        <p:txBody>
          <a:bodyPr wrap="square" rtlCol="0">
            <a:spAutoFit/>
          </a:bodyPr>
          <a:lstStyle/>
          <a:p>
            <a:r>
              <a:rPr lang="en-US" sz="1600" b="1"/>
              <a:t>Individuals Presenting 5+ times in a year</a:t>
            </a:r>
          </a:p>
        </p:txBody>
      </p:sp>
      <p:sp>
        <p:nvSpPr>
          <p:cNvPr id="11" name="TextBox 10">
            <a:extLst>
              <a:ext uri="{FF2B5EF4-FFF2-40B4-BE49-F238E27FC236}">
                <a16:creationId xmlns:a16="http://schemas.microsoft.com/office/drawing/2014/main" id="{FE72EA22-80E5-4D4C-AF56-B0F31CACD5AA}"/>
              </a:ext>
            </a:extLst>
          </p:cNvPr>
          <p:cNvSpPr txBox="1"/>
          <p:nvPr/>
        </p:nvSpPr>
        <p:spPr>
          <a:xfrm>
            <a:off x="5292918" y="1815253"/>
            <a:ext cx="3177039" cy="2154436"/>
          </a:xfrm>
          <a:prstGeom prst="rect">
            <a:avLst/>
          </a:prstGeom>
          <a:noFill/>
        </p:spPr>
        <p:txBody>
          <a:bodyPr wrap="square" rtlCol="0">
            <a:spAutoFit/>
          </a:bodyPr>
          <a:lstStyle/>
          <a:p>
            <a:pPr marL="171450" indent="-171450">
              <a:buFont typeface="Arial" panose="020B0604020202020204" pitchFamily="34" charset="0"/>
              <a:buChar char="•"/>
            </a:pPr>
            <a:r>
              <a:rPr lang="en-US" sz="1400" b="1"/>
              <a:t>About 40% of patients presenting 5+ times per years are presenting as a CTAS 3 (urgent)</a:t>
            </a:r>
          </a:p>
          <a:p>
            <a:pPr marL="171450" indent="-171450">
              <a:buFont typeface="Arial" panose="020B0604020202020204" pitchFamily="34" charset="0"/>
              <a:buChar char="•"/>
            </a:pPr>
            <a:r>
              <a:rPr lang="en-US" sz="1400" b="1"/>
              <a:t>CTAS 2 presentations have increased from 14% of total visits in 2017 to 19% in 2023.  This represents an increase of 14k CTAS 2 cases since 2017 and 9.3k cases since 2020</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p:txBody>
      </p:sp>
    </p:spTree>
    <p:extLst>
      <p:ext uri="{BB962C8B-B14F-4D97-AF65-F5344CB8AC3E}">
        <p14:creationId xmlns:p14="http://schemas.microsoft.com/office/powerpoint/2010/main" val="251993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0" y="172552"/>
            <a:ext cx="6513792" cy="399212"/>
          </a:xfrm>
        </p:spPr>
        <p:txBody>
          <a:bodyPr lIns="91440" tIns="45720" rIns="91440" bIns="45720" anchor="t">
            <a:noAutofit/>
          </a:bodyPr>
          <a:lstStyle/>
          <a:p>
            <a:r>
              <a:rPr lang="en-US" sz="2400" b="1">
                <a:solidFill>
                  <a:prstClr val="white"/>
                </a:solidFill>
                <a:effectLst>
                  <a:outerShdw blurRad="88900" dist="38100" dir="2700000" algn="ctr" rotWithShape="0">
                    <a:srgbClr val="000000">
                      <a:alpha val="25000"/>
                    </a:srgbClr>
                  </a:outerShdw>
                </a:effectLst>
                <a:latin typeface="Arial"/>
                <a:cs typeface="Arial"/>
              </a:rPr>
              <a:t>Micro/Input: Mental Health and Substance Use Presentations</a:t>
            </a:r>
          </a:p>
        </p:txBody>
      </p:sp>
      <p:sp>
        <p:nvSpPr>
          <p:cNvPr id="11" name="TextBox 10">
            <a:extLst>
              <a:ext uri="{FF2B5EF4-FFF2-40B4-BE49-F238E27FC236}">
                <a16:creationId xmlns:a16="http://schemas.microsoft.com/office/drawing/2014/main" id="{FE72EA22-80E5-4D4C-AF56-B0F31CACD5AA}"/>
              </a:ext>
            </a:extLst>
          </p:cNvPr>
          <p:cNvSpPr txBox="1"/>
          <p:nvPr/>
        </p:nvSpPr>
        <p:spPr>
          <a:xfrm>
            <a:off x="5460516" y="2186527"/>
            <a:ext cx="3177039" cy="215443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Overall, the annual number of presentations for Mental Health and Substance Use has increased by 22%, or 8.7K visits, from 2018 to 2023</a:t>
            </a:r>
          </a:p>
          <a:p>
            <a:pPr marL="171450" indent="-171450">
              <a:buFont typeface="Arial" panose="020B0604020202020204" pitchFamily="34" charset="0"/>
              <a:buChar char="•"/>
              <a:defRPr/>
            </a:pPr>
            <a:r>
              <a:rPr lang="en-US" sz="1400" b="1" dirty="0">
                <a:solidFill>
                  <a:prstClr val="black"/>
                </a:solidFill>
              </a:rPr>
              <a:t>Largest increase is in the CTAS 2 presentations; 47% increase in volumes from 2018 to 2023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60085D2-D10F-4A79-BF1F-3D4CCE5E0093}"/>
              </a:ext>
            </a:extLst>
          </p:cNvPr>
          <p:cNvPicPr>
            <a:picLocks noChangeAspect="1"/>
          </p:cNvPicPr>
          <p:nvPr/>
        </p:nvPicPr>
        <p:blipFill>
          <a:blip r:embed="rId2"/>
          <a:stretch>
            <a:fillRect/>
          </a:stretch>
        </p:blipFill>
        <p:spPr>
          <a:xfrm>
            <a:off x="167069" y="1173811"/>
            <a:ext cx="4965585" cy="3318095"/>
          </a:xfrm>
          <a:prstGeom prst="rect">
            <a:avLst/>
          </a:prstGeom>
        </p:spPr>
      </p:pic>
    </p:spTree>
    <p:extLst>
      <p:ext uri="{BB962C8B-B14F-4D97-AF65-F5344CB8AC3E}">
        <p14:creationId xmlns:p14="http://schemas.microsoft.com/office/powerpoint/2010/main" val="230277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105805" y="127859"/>
            <a:ext cx="6663339" cy="441233"/>
          </a:xfrm>
        </p:spPr>
        <p:txBody>
          <a:bodyPr lIns="91440" tIns="45720" rIns="91440" bIns="45720" anchor="t">
            <a:noAutofit/>
          </a:bodyPr>
          <a:lstStyle/>
          <a:p>
            <a:r>
              <a:rPr lang="en-US" sz="2400" b="1">
                <a:solidFill>
                  <a:prstClr val="white"/>
                </a:solidFill>
                <a:effectLst>
                  <a:outerShdw blurRad="88900" dist="38100" dir="2700000" algn="ctr" rotWithShape="0">
                    <a:srgbClr val="000000">
                      <a:alpha val="25000"/>
                    </a:srgbClr>
                  </a:outerShdw>
                </a:effectLst>
                <a:latin typeface="Arial"/>
                <a:cs typeface="Arial"/>
              </a:rPr>
              <a:t>Micro/Input: Patients Experiencing Homelessness</a:t>
            </a:r>
          </a:p>
        </p:txBody>
      </p:sp>
      <p:graphicFrame>
        <p:nvGraphicFramePr>
          <p:cNvPr id="11" name="Chart 10">
            <a:extLst>
              <a:ext uri="{FF2B5EF4-FFF2-40B4-BE49-F238E27FC236}">
                <a16:creationId xmlns:a16="http://schemas.microsoft.com/office/drawing/2014/main" id="{BD7853E3-0839-41B7-9BC1-B34E76E6D000}"/>
              </a:ext>
            </a:extLst>
          </p:cNvPr>
          <p:cNvGraphicFramePr>
            <a:graphicFrameLocks/>
          </p:cNvGraphicFramePr>
          <p:nvPr>
            <p:extLst>
              <p:ext uri="{D42A27DB-BD31-4B8C-83A1-F6EECF244321}">
                <p14:modId xmlns:p14="http://schemas.microsoft.com/office/powerpoint/2010/main" val="3419623716"/>
              </p:ext>
            </p:extLst>
          </p:nvPr>
        </p:nvGraphicFramePr>
        <p:xfrm>
          <a:off x="28574" y="1085850"/>
          <a:ext cx="9086851" cy="3822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788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235324" y="475298"/>
            <a:ext cx="6411207" cy="331977"/>
          </a:xfrm>
        </p:spPr>
        <p:txBody>
          <a:bodyPr lIns="91440" tIns="45720" rIns="91440" bIns="45720" anchor="t">
            <a:noAutofit/>
          </a:bodyPr>
          <a:lstStyle/>
          <a:p>
            <a:r>
              <a:rPr lang="en-US" sz="2800" b="1">
                <a:solidFill>
                  <a:prstClr val="white"/>
                </a:solidFill>
                <a:effectLst>
                  <a:outerShdw blurRad="88900" dist="38100" dir="2700000" algn="ctr" rotWithShape="0">
                    <a:srgbClr val="000000">
                      <a:alpha val="25000"/>
                    </a:srgbClr>
                  </a:outerShdw>
                </a:effectLst>
                <a:latin typeface="Arial"/>
                <a:cs typeface="Arial"/>
              </a:rPr>
              <a:t>Micro/Input: Older Adults</a:t>
            </a:r>
          </a:p>
        </p:txBody>
      </p:sp>
      <p:sp>
        <p:nvSpPr>
          <p:cNvPr id="11" name="TextBox 10">
            <a:extLst>
              <a:ext uri="{FF2B5EF4-FFF2-40B4-BE49-F238E27FC236}">
                <a16:creationId xmlns:a16="http://schemas.microsoft.com/office/drawing/2014/main" id="{FE72EA22-80E5-4D4C-AF56-B0F31CACD5AA}"/>
              </a:ext>
            </a:extLst>
          </p:cNvPr>
          <p:cNvSpPr txBox="1"/>
          <p:nvPr/>
        </p:nvSpPr>
        <p:spPr>
          <a:xfrm>
            <a:off x="590848" y="3844288"/>
            <a:ext cx="3510686" cy="938719"/>
          </a:xfrm>
          <a:prstGeom prst="rect">
            <a:avLst/>
          </a:prstGeom>
          <a:noFill/>
        </p:spPr>
        <p:txBody>
          <a:bodyPr wrap="square" rtlCol="0">
            <a:spAutoFit/>
          </a:bodyPr>
          <a:lstStyle/>
          <a:p>
            <a:pPr marL="171450" indent="-171450">
              <a:buFont typeface="Arial" panose="020B0604020202020204" pitchFamily="34" charset="0"/>
              <a:buChar char="•"/>
            </a:pPr>
            <a:r>
              <a:rPr lang="en-US" sz="1100" b="1"/>
              <a:t>The 65+ age group made up about 22.8% of total ED presentations in 2023; slight increase from 21.3% in 2018</a:t>
            </a:r>
          </a:p>
          <a:p>
            <a:pPr marL="171450" indent="-171450">
              <a:buFont typeface="Arial" panose="020B0604020202020204" pitchFamily="34" charset="0"/>
              <a:buChar char="•"/>
            </a:pPr>
            <a:r>
              <a:rPr lang="en-US" sz="1100" b="1"/>
              <a:t>Represents a small volume increase of 1.3K visits</a:t>
            </a:r>
          </a:p>
          <a:p>
            <a:pPr marL="171450" indent="-171450">
              <a:buFont typeface="Arial" panose="020B0604020202020204" pitchFamily="34" charset="0"/>
              <a:buChar char="•"/>
            </a:pPr>
            <a:endParaRPr lang="en-US" sz="1100"/>
          </a:p>
        </p:txBody>
      </p:sp>
      <p:pic>
        <p:nvPicPr>
          <p:cNvPr id="5" name="Picture 4">
            <a:extLst>
              <a:ext uri="{FF2B5EF4-FFF2-40B4-BE49-F238E27FC236}">
                <a16:creationId xmlns:a16="http://schemas.microsoft.com/office/drawing/2014/main" id="{7154B0CF-B2F3-4A37-BACF-F9A9A7A129C4}"/>
              </a:ext>
            </a:extLst>
          </p:cNvPr>
          <p:cNvPicPr>
            <a:picLocks noChangeAspect="1"/>
          </p:cNvPicPr>
          <p:nvPr/>
        </p:nvPicPr>
        <p:blipFill>
          <a:blip r:embed="rId2"/>
          <a:stretch>
            <a:fillRect/>
          </a:stretch>
        </p:blipFill>
        <p:spPr>
          <a:xfrm>
            <a:off x="313942" y="1235544"/>
            <a:ext cx="4064499" cy="2528847"/>
          </a:xfrm>
          <a:prstGeom prst="rect">
            <a:avLst/>
          </a:prstGeom>
        </p:spPr>
      </p:pic>
      <p:pic>
        <p:nvPicPr>
          <p:cNvPr id="6" name="Picture 5">
            <a:extLst>
              <a:ext uri="{FF2B5EF4-FFF2-40B4-BE49-F238E27FC236}">
                <a16:creationId xmlns:a16="http://schemas.microsoft.com/office/drawing/2014/main" id="{C0B13CC2-5221-4AB4-B85F-C9B18A0C0CC7}"/>
              </a:ext>
            </a:extLst>
          </p:cNvPr>
          <p:cNvPicPr>
            <a:picLocks noChangeAspect="1"/>
          </p:cNvPicPr>
          <p:nvPr/>
        </p:nvPicPr>
        <p:blipFill>
          <a:blip r:embed="rId3"/>
          <a:stretch>
            <a:fillRect/>
          </a:stretch>
        </p:blipFill>
        <p:spPr>
          <a:xfrm>
            <a:off x="4718837" y="1235544"/>
            <a:ext cx="4264976" cy="2528847"/>
          </a:xfrm>
          <a:prstGeom prst="rect">
            <a:avLst/>
          </a:prstGeom>
        </p:spPr>
      </p:pic>
      <p:sp>
        <p:nvSpPr>
          <p:cNvPr id="8" name="TextBox 7">
            <a:extLst>
              <a:ext uri="{FF2B5EF4-FFF2-40B4-BE49-F238E27FC236}">
                <a16:creationId xmlns:a16="http://schemas.microsoft.com/office/drawing/2014/main" id="{2DE495E6-2D9F-4D34-B302-A5DDB43490C2}"/>
              </a:ext>
            </a:extLst>
          </p:cNvPr>
          <p:cNvSpPr txBox="1"/>
          <p:nvPr/>
        </p:nvSpPr>
        <p:spPr>
          <a:xfrm>
            <a:off x="4932420" y="3764391"/>
            <a:ext cx="3440521" cy="1277273"/>
          </a:xfrm>
          <a:prstGeom prst="rect">
            <a:avLst/>
          </a:prstGeom>
          <a:noFill/>
        </p:spPr>
        <p:txBody>
          <a:bodyPr wrap="square" rtlCol="0">
            <a:spAutoFit/>
          </a:bodyPr>
          <a:lstStyle/>
          <a:p>
            <a:pPr marL="171450" indent="-171450">
              <a:buFont typeface="Arial" panose="020B0604020202020204" pitchFamily="34" charset="0"/>
              <a:buChar char="•"/>
            </a:pPr>
            <a:r>
              <a:rPr lang="en-US" sz="1100" b="1"/>
              <a:t>CTAS 4/5:</a:t>
            </a:r>
          </a:p>
          <a:p>
            <a:pPr marL="628650" lvl="1" indent="-171450">
              <a:buFont typeface="Arial" panose="020B0604020202020204" pitchFamily="34" charset="0"/>
              <a:buChar char="•"/>
            </a:pPr>
            <a:r>
              <a:rPr lang="en-US" sz="1100" b="1"/>
              <a:t>45.3% to 42.8%;   60.1K to 57.4K</a:t>
            </a:r>
          </a:p>
          <a:p>
            <a:pPr marL="171450" indent="-171450">
              <a:buFont typeface="Arial" panose="020B0604020202020204" pitchFamily="34" charset="0"/>
              <a:buChar char="•"/>
            </a:pPr>
            <a:r>
              <a:rPr lang="en-US" sz="1100" b="1"/>
              <a:t>CTAS 1/2:</a:t>
            </a:r>
          </a:p>
          <a:p>
            <a:pPr marL="628650" lvl="1" indent="-171450">
              <a:buFont typeface="Arial" panose="020B0604020202020204" pitchFamily="34" charset="0"/>
              <a:buChar char="•"/>
            </a:pPr>
            <a:r>
              <a:rPr lang="en-US" sz="1100" b="1"/>
              <a:t>18.1% to 20.4%;    24.0K to 27.4K</a:t>
            </a:r>
          </a:p>
          <a:p>
            <a:pPr marL="171450" indent="-171450">
              <a:buFont typeface="Arial" panose="020B0604020202020204" pitchFamily="34" charset="0"/>
              <a:buChar char="•"/>
            </a:pPr>
            <a:endParaRPr lang="en-US" sz="1100" b="1"/>
          </a:p>
          <a:p>
            <a:pPr marL="171450" indent="-171450">
              <a:buFont typeface="Arial" panose="020B0604020202020204" pitchFamily="34" charset="0"/>
              <a:buChar char="•"/>
            </a:pPr>
            <a:r>
              <a:rPr lang="en-US" sz="1100" b="1"/>
              <a:t>Possibly indicates a slightly higher acuity patient population </a:t>
            </a:r>
          </a:p>
        </p:txBody>
      </p:sp>
    </p:spTree>
    <p:extLst>
      <p:ext uri="{BB962C8B-B14F-4D97-AF65-F5344CB8AC3E}">
        <p14:creationId xmlns:p14="http://schemas.microsoft.com/office/powerpoint/2010/main" val="318246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75640" y="332698"/>
            <a:ext cx="5841912" cy="432829"/>
          </a:xfrm>
        </p:spPr>
        <p:txBody>
          <a:bodyPr lIns="91440" tIns="45720" rIns="91440" bIns="45720" anchor="t">
            <a:noAutofit/>
          </a:bodyPr>
          <a:lstStyle/>
          <a:p>
            <a:r>
              <a:rPr lang="en-US" sz="2800" b="1">
                <a:latin typeface="Arial"/>
                <a:cs typeface="Arial"/>
              </a:rPr>
              <a:t>Micro/Input: Ambulance Arrival</a:t>
            </a:r>
            <a:br>
              <a:rPr lang="en-US" sz="900"/>
            </a:br>
            <a:br>
              <a:rPr lang="en-US" sz="900"/>
            </a:br>
            <a:endParaRPr lang="en-US" sz="900"/>
          </a:p>
        </p:txBody>
      </p:sp>
      <p:pic>
        <p:nvPicPr>
          <p:cNvPr id="2" name="Picture 1">
            <a:extLst>
              <a:ext uri="{FF2B5EF4-FFF2-40B4-BE49-F238E27FC236}">
                <a16:creationId xmlns:a16="http://schemas.microsoft.com/office/drawing/2014/main" id="{31C84D12-9B62-4B63-9540-44B4F6BEE946}"/>
              </a:ext>
            </a:extLst>
          </p:cNvPr>
          <p:cNvPicPr>
            <a:picLocks noChangeAspect="1"/>
          </p:cNvPicPr>
          <p:nvPr/>
        </p:nvPicPr>
        <p:blipFill>
          <a:blip r:embed="rId2"/>
          <a:stretch>
            <a:fillRect/>
          </a:stretch>
        </p:blipFill>
        <p:spPr>
          <a:xfrm>
            <a:off x="38691" y="1130415"/>
            <a:ext cx="5279492" cy="1966463"/>
          </a:xfrm>
          <a:prstGeom prst="rect">
            <a:avLst/>
          </a:prstGeom>
        </p:spPr>
      </p:pic>
      <p:pic>
        <p:nvPicPr>
          <p:cNvPr id="3" name="Picture 2">
            <a:extLst>
              <a:ext uri="{FF2B5EF4-FFF2-40B4-BE49-F238E27FC236}">
                <a16:creationId xmlns:a16="http://schemas.microsoft.com/office/drawing/2014/main" id="{E00B8A74-E66F-4E8E-91F8-D00F48D263B4}"/>
              </a:ext>
            </a:extLst>
          </p:cNvPr>
          <p:cNvPicPr>
            <a:picLocks noChangeAspect="1"/>
          </p:cNvPicPr>
          <p:nvPr/>
        </p:nvPicPr>
        <p:blipFill>
          <a:blip r:embed="rId3"/>
          <a:stretch>
            <a:fillRect/>
          </a:stretch>
        </p:blipFill>
        <p:spPr>
          <a:xfrm>
            <a:off x="77382" y="3096878"/>
            <a:ext cx="5202110" cy="1795496"/>
          </a:xfrm>
          <a:prstGeom prst="rect">
            <a:avLst/>
          </a:prstGeom>
        </p:spPr>
      </p:pic>
      <p:sp>
        <p:nvSpPr>
          <p:cNvPr id="5" name="TextBox 4">
            <a:extLst>
              <a:ext uri="{FF2B5EF4-FFF2-40B4-BE49-F238E27FC236}">
                <a16:creationId xmlns:a16="http://schemas.microsoft.com/office/drawing/2014/main" id="{92B8CF6B-20C7-40C1-86F0-579D27B461B7}"/>
              </a:ext>
            </a:extLst>
          </p:cNvPr>
          <p:cNvSpPr txBox="1"/>
          <p:nvPr/>
        </p:nvSpPr>
        <p:spPr>
          <a:xfrm>
            <a:off x="5713331" y="1201401"/>
            <a:ext cx="3270482" cy="3416320"/>
          </a:xfrm>
          <a:prstGeom prst="rect">
            <a:avLst/>
          </a:prstGeom>
          <a:noFill/>
        </p:spPr>
        <p:txBody>
          <a:bodyPr wrap="square" rtlCol="0">
            <a:spAutoFit/>
          </a:bodyPr>
          <a:lstStyle/>
          <a:p>
            <a:r>
              <a:rPr lang="en-US" sz="1200" b="1"/>
              <a:t>Manitoba Overall:</a:t>
            </a:r>
          </a:p>
          <a:p>
            <a:pPr marL="171450" indent="-171450">
              <a:buFont typeface="Arial" panose="020B0604020202020204" pitchFamily="34" charset="0"/>
              <a:buChar char="•"/>
            </a:pPr>
            <a:r>
              <a:rPr lang="en-US" sz="1200"/>
              <a:t>The proportion and volume of arrivals via ambulance increased from 2018 to 2023</a:t>
            </a:r>
          </a:p>
          <a:p>
            <a:r>
              <a:rPr lang="en-US" sz="1200"/>
              <a:t>	13.2 % to 16.9%</a:t>
            </a:r>
          </a:p>
          <a:p>
            <a:r>
              <a:rPr lang="en-US" sz="1200"/>
              <a:t>	82.6K to 100.8K </a:t>
            </a:r>
          </a:p>
          <a:p>
            <a:pPr marL="171450" indent="-171450">
              <a:buFont typeface="Arial" panose="020B0604020202020204" pitchFamily="34" charset="0"/>
              <a:buChar char="•"/>
            </a:pPr>
            <a:r>
              <a:rPr lang="en-US" sz="1200"/>
              <a:t>The largest increase is in CTAS 2 presentations via Ambulance:</a:t>
            </a:r>
          </a:p>
          <a:p>
            <a:pPr lvl="1"/>
            <a:r>
              <a:rPr lang="en-US" sz="1200"/>
              <a:t>Increase of 46% or 10K cases</a:t>
            </a:r>
          </a:p>
          <a:p>
            <a:r>
              <a:rPr lang="en-US" sz="1200"/>
              <a:t>	</a:t>
            </a:r>
          </a:p>
          <a:p>
            <a:r>
              <a:rPr lang="en-US" sz="1200" b="1"/>
              <a:t>For Winnipeg sites:</a:t>
            </a:r>
          </a:p>
          <a:p>
            <a:r>
              <a:rPr lang="en-US" sz="1200"/>
              <a:t>	Increase in ambulance arrivals:</a:t>
            </a:r>
          </a:p>
          <a:p>
            <a:r>
              <a:rPr lang="en-US" sz="1200"/>
              <a:t>		9.4% to 11.3%</a:t>
            </a:r>
          </a:p>
          <a:p>
            <a:r>
              <a:rPr lang="en-US" sz="1200"/>
              <a:t>		59K to 67.5K</a:t>
            </a:r>
          </a:p>
          <a:p>
            <a:r>
              <a:rPr lang="en-US" sz="1200"/>
              <a:t>	CTAS 2 Increase of 49% or 7.5K cases</a:t>
            </a:r>
          </a:p>
          <a:p>
            <a:endParaRPr lang="en-US" sz="1200"/>
          </a:p>
          <a:p>
            <a:r>
              <a:rPr lang="en-US" sz="1200" b="1"/>
              <a:t>Admission rates for Ambulance Arrivals:</a:t>
            </a:r>
          </a:p>
          <a:p>
            <a:r>
              <a:rPr lang="en-US" sz="1200" b="1"/>
              <a:t>	</a:t>
            </a:r>
            <a:r>
              <a:rPr lang="en-US" sz="1200"/>
              <a:t>MB and Wpg: decrease from 28% to 25%</a:t>
            </a:r>
          </a:p>
          <a:p>
            <a:r>
              <a:rPr lang="en-US" sz="1200" b="1"/>
              <a:t>	</a:t>
            </a:r>
            <a:r>
              <a:rPr lang="en-US" sz="1200"/>
              <a:t>only slight increase in volumes</a:t>
            </a:r>
            <a:endParaRPr lang="en-US" sz="1200" b="1"/>
          </a:p>
        </p:txBody>
      </p:sp>
    </p:spTree>
    <p:extLst>
      <p:ext uri="{BB962C8B-B14F-4D97-AF65-F5344CB8AC3E}">
        <p14:creationId xmlns:p14="http://schemas.microsoft.com/office/powerpoint/2010/main" val="285778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252132" y="1750"/>
            <a:ext cx="6556287" cy="382403"/>
          </a:xfrm>
        </p:spPr>
        <p:txBody>
          <a:bodyPr lIns="91440" tIns="45720" rIns="91440" bIns="45720" anchor="t">
            <a:normAutofit fontScale="25000" lnSpcReduction="20000"/>
          </a:bodyPr>
          <a:lstStyle/>
          <a:p>
            <a:r>
              <a:rPr lang="en-US" sz="9600" b="1">
                <a:latin typeface="Arial"/>
                <a:cs typeface="Arial"/>
              </a:rPr>
              <a:t>Micro/Input - ED Low Acuity Visits vs. Access Primary Care Home Clinics</a:t>
            </a:r>
            <a:br>
              <a:rPr lang="en-US"/>
            </a:br>
            <a:br>
              <a:rPr lang="en-US"/>
            </a:br>
            <a:endParaRPr lang="en-US"/>
          </a:p>
        </p:txBody>
      </p:sp>
      <p:sp>
        <p:nvSpPr>
          <p:cNvPr id="16" name="TextBox 15">
            <a:extLst>
              <a:ext uri="{FF2B5EF4-FFF2-40B4-BE49-F238E27FC236}">
                <a16:creationId xmlns:a16="http://schemas.microsoft.com/office/drawing/2014/main" id="{587C92A9-01CE-45F0-B17C-F958563C5FC5}"/>
              </a:ext>
            </a:extLst>
          </p:cNvPr>
          <p:cNvSpPr txBox="1"/>
          <p:nvPr/>
        </p:nvSpPr>
        <p:spPr>
          <a:xfrm>
            <a:off x="85580" y="1099501"/>
            <a:ext cx="6024402" cy="67710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CT</a:t>
            </a:r>
            <a:r>
              <a:rPr lang="en-US" sz="1000">
                <a:solidFill>
                  <a:prstClr val="black"/>
                </a:solidFill>
                <a:latin typeface="Calibri" panose="020F0502020204030204"/>
              </a:rPr>
              <a:t>AS 4/5 presentations:</a:t>
            </a:r>
          </a:p>
          <a:p>
            <a:pPr marR="0" lvl="0" algn="l" defTabSz="4572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Patients enrolled to a Home Clinic vs </a:t>
            </a:r>
            <a:r>
              <a:rPr lang="en-US" sz="1000">
                <a:solidFill>
                  <a:prstClr val="black"/>
                </a:solidFill>
                <a:latin typeface="Calibri" panose="020F0502020204030204"/>
              </a:rPr>
              <a:t>Patients Not enrolled</a:t>
            </a:r>
          </a:p>
          <a:p>
            <a:pPr marR="0" lvl="0" algn="l" defTabSz="4572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Presentations during typical PC business hours (M-F, 8:00 to 18:00) vs off Business Hours (evenings, weekend)</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338C845-55C8-B837-1ACD-210695A05E4D}"/>
              </a:ext>
            </a:extLst>
          </p:cNvPr>
          <p:cNvSpPr txBox="1"/>
          <p:nvPr/>
        </p:nvSpPr>
        <p:spPr>
          <a:xfrm>
            <a:off x="6195562" y="1441902"/>
            <a:ext cx="2767040" cy="35086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prstClr val="black"/>
                </a:solidFill>
                <a:latin typeface="Calibri" panose="020F0502020204030204"/>
              </a:rPr>
              <a:t>Increasing trend in proportion of individuals presenting at ED as CTAS 4/5 during PC business hours who are enrolled to PC Home Clinic: </a:t>
            </a:r>
            <a:r>
              <a:rPr lang="en-US" sz="1100" b="1">
                <a:solidFill>
                  <a:prstClr val="black"/>
                </a:solidFill>
                <a:latin typeface="Calibri" panose="020F0502020204030204"/>
              </a:rPr>
              <a:t>27.4% to 34.2%; 79K cases in 2023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For any day/time, the proportion of individuals presenting at ED as CTAS 4/5 who are enrolled to PC Clinic </a:t>
            </a:r>
            <a:r>
              <a:rPr lang="en-US" sz="1100">
                <a:solidFill>
                  <a:prstClr val="black"/>
                </a:solidFill>
                <a:latin typeface="Calibri" panose="020F0502020204030204"/>
              </a:rPr>
              <a:t>is increasing: </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100" b="1">
                <a:solidFill>
                  <a:prstClr val="black"/>
                </a:solidFill>
                <a:latin typeface="Calibri" panose="020F0502020204030204"/>
              </a:rPr>
              <a:t>54</a:t>
            </a: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 to 62.7%; 149K cases in 2023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prstClr val="black"/>
                </a:solidFill>
                <a:latin typeface="Calibri" panose="020F0502020204030204"/>
              </a:rPr>
              <a:t>For patients not enrolled in a PC Home Clinic, their proportion of CTAS 4/5 visits has decreased:</a:t>
            </a:r>
          </a:p>
          <a:p>
            <a:pPr lvl="1"/>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PC </a:t>
            </a:r>
            <a:r>
              <a:rPr lang="en-US" sz="1100" b="1">
                <a:solidFill>
                  <a:prstClr val="black"/>
                </a:solidFill>
                <a:latin typeface="Calibri" panose="020F0502020204030204"/>
              </a:rPr>
              <a:t>Business Hours: 22.1% to 18.5%</a:t>
            </a:r>
          </a:p>
          <a:p>
            <a:pPr lvl="1"/>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All Hours:  46% to 37.3%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solidFill>
                  <a:prstClr val="black"/>
                </a:solidFill>
                <a:latin typeface="Calibri" panose="020F0502020204030204"/>
              </a:rPr>
              <a:t>47% of CTAS 4/5 presentations occur on evenings and weekends for both enrolled (28.5%) and non-enrolled (18.9%) patients; 118.9K cases in 2023</a:t>
            </a:r>
          </a:p>
          <a:p>
            <a:pPr marR="0" lvl="0" algn="l" defTabSz="4572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C7306A4-2EC8-4757-A4E8-9EC6BD9E6DAE}"/>
              </a:ext>
            </a:extLst>
          </p:cNvPr>
          <p:cNvPicPr>
            <a:picLocks noChangeAspect="1"/>
          </p:cNvPicPr>
          <p:nvPr/>
        </p:nvPicPr>
        <p:blipFill>
          <a:blip r:embed="rId2"/>
          <a:stretch>
            <a:fillRect/>
          </a:stretch>
        </p:blipFill>
        <p:spPr>
          <a:xfrm>
            <a:off x="0" y="1635131"/>
            <a:ext cx="6109982" cy="3237220"/>
          </a:xfrm>
          <a:prstGeom prst="rect">
            <a:avLst/>
          </a:prstGeom>
        </p:spPr>
      </p:pic>
    </p:spTree>
    <p:extLst>
      <p:ext uri="{BB962C8B-B14F-4D97-AF65-F5344CB8AC3E}">
        <p14:creationId xmlns:p14="http://schemas.microsoft.com/office/powerpoint/2010/main" val="197285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292937" y="117055"/>
            <a:ext cx="6210626" cy="432829"/>
          </a:xfrm>
        </p:spPr>
        <p:txBody>
          <a:bodyPr lIns="91440" tIns="45720" rIns="91440" bIns="45720" anchor="t">
            <a:noAutofit/>
          </a:bodyPr>
          <a:lstStyle/>
          <a:p>
            <a:r>
              <a:rPr lang="en-US" sz="2400" b="1">
                <a:latin typeface="Arial"/>
                <a:cs typeface="Arial"/>
              </a:rPr>
              <a:t>Micro/Throughput : Disposition Decision Delays (Time in Active Care)</a:t>
            </a:r>
            <a:br>
              <a:rPr lang="en-US" sz="1050"/>
            </a:br>
            <a:endParaRPr lang="en-US" sz="1050"/>
          </a:p>
        </p:txBody>
      </p:sp>
      <p:sp>
        <p:nvSpPr>
          <p:cNvPr id="18" name="TextBox 17">
            <a:extLst>
              <a:ext uri="{FF2B5EF4-FFF2-40B4-BE49-F238E27FC236}">
                <a16:creationId xmlns:a16="http://schemas.microsoft.com/office/drawing/2014/main" id="{E338C845-55C8-B837-1ACD-210695A05E4D}"/>
              </a:ext>
            </a:extLst>
          </p:cNvPr>
          <p:cNvSpPr txBox="1"/>
          <p:nvPr/>
        </p:nvSpPr>
        <p:spPr>
          <a:xfrm>
            <a:off x="6316890" y="1764667"/>
            <a:ext cx="2767040" cy="140038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Median times are relatively flat over time across all CTAS levels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a:solidFill>
                  <a:prstClr val="black"/>
                </a:solidFill>
                <a:latin typeface="Calibri" panose="020F0502020204030204"/>
              </a:rPr>
              <a:t>The 90</a:t>
            </a:r>
            <a:r>
              <a:rPr lang="en-US" sz="1100" b="1" baseline="30000">
                <a:solidFill>
                  <a:prstClr val="black"/>
                </a:solidFill>
                <a:latin typeface="Calibri" panose="020F0502020204030204"/>
              </a:rPr>
              <a:t>th</a:t>
            </a:r>
            <a:r>
              <a:rPr lang="en-US" sz="1100" b="1">
                <a:solidFill>
                  <a:prstClr val="black"/>
                </a:solidFill>
                <a:latin typeface="Calibri" panose="020F0502020204030204"/>
              </a:rPr>
              <a:t> Percentile has increased across all CTAS levels with the exception of CTAS 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The longest 90</a:t>
            </a:r>
            <a:r>
              <a:rPr kumimoji="0" lang="en-US" sz="1100" b="1"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 percentile</a:t>
            </a:r>
            <a:r>
              <a:rPr lang="en-US" sz="1100" b="1">
                <a:solidFill>
                  <a:prstClr val="black"/>
                </a:solidFill>
                <a:latin typeface="Calibri" panose="020F0502020204030204"/>
              </a:rPr>
              <a:t> is with the CTAS 1 cohort</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DEA4362-85AD-46E7-8A2C-057AE9D59778}"/>
              </a:ext>
            </a:extLst>
          </p:cNvPr>
          <p:cNvSpPr txBox="1"/>
          <p:nvPr/>
        </p:nvSpPr>
        <p:spPr>
          <a:xfrm>
            <a:off x="113466" y="1159248"/>
            <a:ext cx="7963734" cy="276999"/>
          </a:xfrm>
          <a:prstGeom prst="rect">
            <a:avLst/>
          </a:prstGeom>
          <a:noFill/>
        </p:spPr>
        <p:txBody>
          <a:bodyPr wrap="square" rtlCol="0">
            <a:spAutoFit/>
          </a:bodyPr>
          <a:lstStyle/>
          <a:p>
            <a:r>
              <a:rPr lang="en-US" sz="1200" i="1"/>
              <a:t>Time in Active Care is the number of hours between ‘time of first treatment in progress’ and ‘time of disposition decision’</a:t>
            </a:r>
          </a:p>
        </p:txBody>
      </p:sp>
      <p:pic>
        <p:nvPicPr>
          <p:cNvPr id="3" name="Picture 2">
            <a:extLst>
              <a:ext uri="{FF2B5EF4-FFF2-40B4-BE49-F238E27FC236}">
                <a16:creationId xmlns:a16="http://schemas.microsoft.com/office/drawing/2014/main" id="{33ECC9CB-1EEC-4CA5-9CB8-FA87B11FA90E}"/>
              </a:ext>
            </a:extLst>
          </p:cNvPr>
          <p:cNvPicPr>
            <a:picLocks noChangeAspect="1"/>
          </p:cNvPicPr>
          <p:nvPr/>
        </p:nvPicPr>
        <p:blipFill>
          <a:blip r:embed="rId2"/>
          <a:stretch>
            <a:fillRect/>
          </a:stretch>
        </p:blipFill>
        <p:spPr>
          <a:xfrm>
            <a:off x="176825" y="1492251"/>
            <a:ext cx="6040988" cy="3406798"/>
          </a:xfrm>
          <a:prstGeom prst="rect">
            <a:avLst/>
          </a:prstGeom>
        </p:spPr>
      </p:pic>
    </p:spTree>
    <p:extLst>
      <p:ext uri="{BB962C8B-B14F-4D97-AF65-F5344CB8AC3E}">
        <p14:creationId xmlns:p14="http://schemas.microsoft.com/office/powerpoint/2010/main" val="68149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352985" y="-2801"/>
            <a:ext cx="6210626" cy="432829"/>
          </a:xfrm>
        </p:spPr>
        <p:txBody>
          <a:bodyPr lIns="91440" tIns="45720" rIns="91440" bIns="45720" anchor="t">
            <a:noAutofit/>
          </a:bodyPr>
          <a:lstStyle/>
          <a:p>
            <a:r>
              <a:rPr lang="en-US" sz="2400" b="1">
                <a:latin typeface="Arial"/>
                <a:cs typeface="Arial"/>
              </a:rPr>
              <a:t>Micro/Throughput: Staff Considerations </a:t>
            </a:r>
          </a:p>
          <a:p>
            <a:r>
              <a:rPr lang="en-US" sz="2400" b="1">
                <a:latin typeface="Arial"/>
                <a:cs typeface="Arial"/>
              </a:rPr>
              <a:t>(Use of Agency Resources)</a:t>
            </a:r>
          </a:p>
        </p:txBody>
      </p:sp>
      <p:pic>
        <p:nvPicPr>
          <p:cNvPr id="4" name="Picture 3">
            <a:extLst>
              <a:ext uri="{FF2B5EF4-FFF2-40B4-BE49-F238E27FC236}">
                <a16:creationId xmlns:a16="http://schemas.microsoft.com/office/drawing/2014/main" id="{0AA73393-E8DA-4DEB-9C35-BE955CA35E28}"/>
              </a:ext>
            </a:extLst>
          </p:cNvPr>
          <p:cNvPicPr>
            <a:picLocks noChangeAspect="1"/>
          </p:cNvPicPr>
          <p:nvPr/>
        </p:nvPicPr>
        <p:blipFill>
          <a:blip r:embed="rId2"/>
          <a:stretch>
            <a:fillRect/>
          </a:stretch>
        </p:blipFill>
        <p:spPr>
          <a:xfrm>
            <a:off x="176825" y="1221424"/>
            <a:ext cx="5336273" cy="3586823"/>
          </a:xfrm>
          <a:prstGeom prst="rect">
            <a:avLst/>
          </a:prstGeom>
        </p:spPr>
      </p:pic>
      <p:sp>
        <p:nvSpPr>
          <p:cNvPr id="5" name="TextBox 4">
            <a:extLst>
              <a:ext uri="{FF2B5EF4-FFF2-40B4-BE49-F238E27FC236}">
                <a16:creationId xmlns:a16="http://schemas.microsoft.com/office/drawing/2014/main" id="{18C187E9-50FD-45A0-A90A-6F8606DDC06B}"/>
              </a:ext>
            </a:extLst>
          </p:cNvPr>
          <p:cNvSpPr txBox="1"/>
          <p:nvPr/>
        </p:nvSpPr>
        <p:spPr>
          <a:xfrm>
            <a:off x="5713331" y="1561822"/>
            <a:ext cx="3190389" cy="1015663"/>
          </a:xfrm>
          <a:prstGeom prst="rect">
            <a:avLst/>
          </a:prstGeom>
          <a:noFill/>
        </p:spPr>
        <p:txBody>
          <a:bodyPr wrap="square" rtlCol="0">
            <a:spAutoFit/>
          </a:bodyPr>
          <a:lstStyle/>
          <a:p>
            <a:pPr marL="171450" indent="-171450">
              <a:buFont typeface="Arial" panose="020B0604020202020204" pitchFamily="34" charset="0"/>
              <a:buChar char="•"/>
            </a:pPr>
            <a:r>
              <a:rPr lang="en-US" sz="1200" b="1"/>
              <a:t>Increased dependency on agency staff in ED from 18/19 to 23/24 </a:t>
            </a:r>
          </a:p>
          <a:p>
            <a:pPr marL="171450" indent="-171450">
              <a:buFont typeface="Arial" panose="020B0604020202020204" pitchFamily="34" charset="0"/>
              <a:buChar char="•"/>
            </a:pPr>
            <a:r>
              <a:rPr lang="en-US" sz="1200" b="1"/>
              <a:t>Agency Ratio: 7.8% to 13.0%</a:t>
            </a:r>
          </a:p>
          <a:p>
            <a:pPr marL="171450" indent="-171450">
              <a:buFont typeface="Arial" panose="020B0604020202020204" pitchFamily="34" charset="0"/>
              <a:buChar char="•"/>
            </a:pPr>
            <a:r>
              <a:rPr lang="en-US" sz="1200" b="1"/>
              <a:t>Rural SDOs relying more heavily on agency resources than Winnipeg sites</a:t>
            </a:r>
          </a:p>
        </p:txBody>
      </p:sp>
      <p:pic>
        <p:nvPicPr>
          <p:cNvPr id="6" name="Picture 5">
            <a:extLst>
              <a:ext uri="{FF2B5EF4-FFF2-40B4-BE49-F238E27FC236}">
                <a16:creationId xmlns:a16="http://schemas.microsoft.com/office/drawing/2014/main" id="{F0921EBF-F46D-4600-BA69-5F7B9D07BC95}"/>
              </a:ext>
            </a:extLst>
          </p:cNvPr>
          <p:cNvPicPr>
            <a:picLocks noChangeAspect="1"/>
          </p:cNvPicPr>
          <p:nvPr/>
        </p:nvPicPr>
        <p:blipFill>
          <a:blip r:embed="rId3"/>
          <a:stretch>
            <a:fillRect/>
          </a:stretch>
        </p:blipFill>
        <p:spPr>
          <a:xfrm>
            <a:off x="5713332" y="2689804"/>
            <a:ext cx="2963456" cy="2289337"/>
          </a:xfrm>
          <a:prstGeom prst="rect">
            <a:avLst/>
          </a:prstGeom>
        </p:spPr>
      </p:pic>
    </p:spTree>
    <p:extLst>
      <p:ext uri="{BB962C8B-B14F-4D97-AF65-F5344CB8AC3E}">
        <p14:creationId xmlns:p14="http://schemas.microsoft.com/office/powerpoint/2010/main" val="376074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39343-97B2-415C-A11C-B359C9E6549D}"/>
              </a:ext>
            </a:extLst>
          </p:cNvPr>
          <p:cNvSpPr>
            <a:spLocks noGrp="1"/>
          </p:cNvSpPr>
          <p:nvPr>
            <p:ph type="body" sz="quarter" idx="22"/>
          </p:nvPr>
        </p:nvSpPr>
        <p:spPr>
          <a:xfrm>
            <a:off x="285235" y="1115023"/>
            <a:ext cx="8008805" cy="1024340"/>
          </a:xfrm>
        </p:spPr>
        <p:txBody>
          <a:bodyPr lIns="91440" tIns="45720" rIns="91440" bIns="45720" anchor="t"/>
          <a:lstStyle/>
          <a:p>
            <a:pPr marL="342900" indent="-342900">
              <a:buFont typeface="Arial" panose="020B0604020202020204" pitchFamily="34" charset="0"/>
              <a:buChar char="•"/>
            </a:pPr>
            <a:r>
              <a:rPr lang="en-US" sz="1800" dirty="0">
                <a:latin typeface="Arial"/>
                <a:cs typeface="Arial"/>
              </a:rPr>
              <a:t>Emergency Departments (ED) across Canada are under strain and experiencing overcrowding</a:t>
            </a:r>
          </a:p>
          <a:p>
            <a:pPr marL="342900" indent="-342900">
              <a:buFont typeface="Arial" panose="020B0604020202020204" pitchFamily="34" charset="0"/>
              <a:buChar char="•"/>
            </a:pPr>
            <a:r>
              <a:rPr lang="en-US" sz="1800" dirty="0">
                <a:latin typeface="Arial"/>
                <a:cs typeface="Arial"/>
              </a:rPr>
              <a:t>Manitoba is experiencing significant challenges in staffing and high patient acuity/health system demand</a:t>
            </a:r>
            <a:endParaRPr lang="en-US" sz="1800" dirty="0"/>
          </a:p>
          <a:p>
            <a:pPr marL="342900" indent="-342900">
              <a:buFont typeface="Arial" panose="020B0604020202020204" pitchFamily="34" charset="0"/>
              <a:buChar char="•"/>
            </a:pPr>
            <a:r>
              <a:rPr lang="en-US" sz="1800" dirty="0">
                <a:latin typeface="Arial"/>
                <a:cs typeface="Arial"/>
              </a:rPr>
              <a:t>Demand for health services exceeds capacity</a:t>
            </a:r>
          </a:p>
          <a:p>
            <a:pPr marL="342900" indent="-342900">
              <a:buFont typeface="Arial" panose="020B0604020202020204" pitchFamily="34" charset="0"/>
              <a:buChar char="•"/>
            </a:pPr>
            <a:r>
              <a:rPr lang="en-US" sz="1800" dirty="0">
                <a:latin typeface="Arial"/>
                <a:cs typeface="Arial"/>
              </a:rPr>
              <a:t>Key ED metrics (wait time, wait to be admitted, LOS) trending negatively</a:t>
            </a:r>
          </a:p>
          <a:p>
            <a:pPr marL="342900" indent="-342900">
              <a:buFont typeface="Arial" panose="020B0604020202020204" pitchFamily="34" charset="0"/>
              <a:buChar char="•"/>
            </a:pPr>
            <a:r>
              <a:rPr lang="en-US" sz="1800" dirty="0">
                <a:latin typeface="Arial"/>
                <a:cs typeface="Arial"/>
              </a:rPr>
              <a:t>Impacts on quality and standard of care</a:t>
            </a:r>
          </a:p>
          <a:p>
            <a:pPr marL="342900" indent="-342900">
              <a:buFont typeface="Arial" panose="020B0604020202020204" pitchFamily="34" charset="0"/>
              <a:buChar char="•"/>
            </a:pPr>
            <a:r>
              <a:rPr lang="en-US" sz="1800" dirty="0">
                <a:latin typeface="Arial"/>
                <a:cs typeface="Arial"/>
              </a:rPr>
              <a:t>Factors internal and external to the ED contribute to overcrowding</a:t>
            </a:r>
          </a:p>
          <a:p>
            <a:pPr marL="342900" indent="-342900">
              <a:buFont typeface="Arial" panose="020B0604020202020204" pitchFamily="34" charset="0"/>
              <a:buChar char="•"/>
            </a:pPr>
            <a:endParaRPr lang="en-US" sz="2000" dirty="0"/>
          </a:p>
        </p:txBody>
      </p:sp>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78848" y="116989"/>
            <a:ext cx="7439067" cy="432829"/>
          </a:xfrm>
        </p:spPr>
        <p:txBody>
          <a:bodyPr lIns="91440" tIns="45720" rIns="91440" bIns="45720" anchor="t">
            <a:noAutofit/>
          </a:bodyPr>
          <a:lstStyle/>
          <a:p>
            <a:r>
              <a:rPr lang="en-US" sz="2400" b="1">
                <a:latin typeface="Arial"/>
                <a:cs typeface="Arial"/>
              </a:rPr>
              <a:t>Challenges/Impacts of Overcrowding in Manitoba's Emergency Departments</a:t>
            </a:r>
            <a:endParaRPr lang="en-US" sz="2400" b="1"/>
          </a:p>
        </p:txBody>
      </p:sp>
    </p:spTree>
    <p:extLst>
      <p:ext uri="{BB962C8B-B14F-4D97-AF65-F5344CB8AC3E}">
        <p14:creationId xmlns:p14="http://schemas.microsoft.com/office/powerpoint/2010/main" val="176719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84044" y="-3089"/>
            <a:ext cx="6210626" cy="432829"/>
          </a:xfrm>
        </p:spPr>
        <p:txBody>
          <a:bodyPr lIns="91440" tIns="45720" rIns="91440" bIns="45720" anchor="t">
            <a:noAutofit/>
          </a:bodyPr>
          <a:lstStyle/>
          <a:p>
            <a:r>
              <a:rPr lang="en-US" sz="2400" b="1">
                <a:latin typeface="Arial"/>
                <a:cs typeface="Arial"/>
              </a:rPr>
              <a:t>Micro/Throughput: Staff Considerations </a:t>
            </a:r>
            <a:endParaRPr lang="en-US" sz="4400"/>
          </a:p>
          <a:p>
            <a:r>
              <a:rPr lang="en-US" sz="2400" b="1">
                <a:latin typeface="Arial"/>
                <a:cs typeface="Arial"/>
              </a:rPr>
              <a:t>(Overtime ED Staff)</a:t>
            </a:r>
            <a:endParaRPr lang="en-US" sz="4400"/>
          </a:p>
        </p:txBody>
      </p:sp>
      <p:sp>
        <p:nvSpPr>
          <p:cNvPr id="5" name="TextBox 4">
            <a:extLst>
              <a:ext uri="{FF2B5EF4-FFF2-40B4-BE49-F238E27FC236}">
                <a16:creationId xmlns:a16="http://schemas.microsoft.com/office/drawing/2014/main" id="{18C187E9-50FD-45A0-A90A-6F8606DDC06B}"/>
              </a:ext>
            </a:extLst>
          </p:cNvPr>
          <p:cNvSpPr txBox="1"/>
          <p:nvPr/>
        </p:nvSpPr>
        <p:spPr>
          <a:xfrm>
            <a:off x="4572000" y="3403971"/>
            <a:ext cx="3904555" cy="1015663"/>
          </a:xfrm>
          <a:prstGeom prst="rect">
            <a:avLst/>
          </a:prstGeom>
          <a:noFill/>
        </p:spPr>
        <p:txBody>
          <a:bodyPr wrap="square" rtlCol="0">
            <a:spAutoFit/>
          </a:bodyPr>
          <a:lstStyle/>
          <a:p>
            <a:pPr marL="171450" indent="-171450">
              <a:buFont typeface="Arial" panose="020B0604020202020204" pitchFamily="34" charset="0"/>
              <a:buChar char="•"/>
            </a:pPr>
            <a:r>
              <a:rPr lang="en-US" sz="1200" b="1"/>
              <a:t>Increasing steadily year-over-year since 2018/19 from 6.5% of paid hours being at OT rates to 12.0% in 2022/23 </a:t>
            </a:r>
          </a:p>
          <a:p>
            <a:pPr marL="171450" indent="-171450">
              <a:buFont typeface="Arial" panose="020B0604020202020204" pitchFamily="34" charset="0"/>
              <a:buChar char="•"/>
            </a:pPr>
            <a:r>
              <a:rPr lang="en-US" sz="1200" b="1"/>
              <a:t>Preliminary data indicates this ratio will remain high once 2023/24 numbers are finalized</a:t>
            </a:r>
          </a:p>
        </p:txBody>
      </p:sp>
      <p:pic>
        <p:nvPicPr>
          <p:cNvPr id="8" name="Picture 7">
            <a:extLst>
              <a:ext uri="{FF2B5EF4-FFF2-40B4-BE49-F238E27FC236}">
                <a16:creationId xmlns:a16="http://schemas.microsoft.com/office/drawing/2014/main" id="{81F5D59C-4A8D-4CE4-A1AF-0D89AF7B7707}"/>
              </a:ext>
            </a:extLst>
          </p:cNvPr>
          <p:cNvPicPr>
            <a:picLocks noChangeAspect="1"/>
          </p:cNvPicPr>
          <p:nvPr/>
        </p:nvPicPr>
        <p:blipFill>
          <a:blip r:embed="rId2"/>
          <a:stretch>
            <a:fillRect/>
          </a:stretch>
        </p:blipFill>
        <p:spPr>
          <a:xfrm>
            <a:off x="84536" y="1093198"/>
            <a:ext cx="4262764" cy="3799176"/>
          </a:xfrm>
          <a:prstGeom prst="rect">
            <a:avLst/>
          </a:prstGeom>
        </p:spPr>
      </p:pic>
      <p:pic>
        <p:nvPicPr>
          <p:cNvPr id="9" name="Picture 8">
            <a:extLst>
              <a:ext uri="{FF2B5EF4-FFF2-40B4-BE49-F238E27FC236}">
                <a16:creationId xmlns:a16="http://schemas.microsoft.com/office/drawing/2014/main" id="{930429F2-48E7-47AC-8CAC-6279E1622B74}"/>
              </a:ext>
            </a:extLst>
          </p:cNvPr>
          <p:cNvPicPr>
            <a:picLocks noChangeAspect="1"/>
          </p:cNvPicPr>
          <p:nvPr/>
        </p:nvPicPr>
        <p:blipFill>
          <a:blip r:embed="rId3"/>
          <a:stretch>
            <a:fillRect/>
          </a:stretch>
        </p:blipFill>
        <p:spPr>
          <a:xfrm>
            <a:off x="4405278" y="1093198"/>
            <a:ext cx="4654186" cy="2244028"/>
          </a:xfrm>
          <a:prstGeom prst="rect">
            <a:avLst/>
          </a:prstGeom>
        </p:spPr>
      </p:pic>
    </p:spTree>
    <p:extLst>
      <p:ext uri="{BB962C8B-B14F-4D97-AF65-F5344CB8AC3E}">
        <p14:creationId xmlns:p14="http://schemas.microsoft.com/office/powerpoint/2010/main" val="127668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126066" y="390138"/>
            <a:ext cx="6133862" cy="441233"/>
          </a:xfrm>
        </p:spPr>
        <p:txBody>
          <a:bodyPr lIns="91440" tIns="45720" rIns="91440" bIns="45720" anchor="t">
            <a:noAutofit/>
          </a:bodyPr>
          <a:lstStyle/>
          <a:p>
            <a:r>
              <a:rPr lang="en-US" sz="2800" b="1">
                <a:solidFill>
                  <a:prstClr val="white"/>
                </a:solidFill>
                <a:effectLst>
                  <a:outerShdw blurRad="88900" dist="38100" dir="2700000" algn="ctr" rotWithShape="0">
                    <a:srgbClr val="000000">
                      <a:alpha val="25000"/>
                    </a:srgbClr>
                  </a:outerShdw>
                </a:effectLst>
                <a:latin typeface="Arial"/>
                <a:cs typeface="Arial"/>
              </a:rPr>
              <a:t>Micro/Output: Boarding Time </a:t>
            </a:r>
          </a:p>
        </p:txBody>
      </p:sp>
      <p:sp>
        <p:nvSpPr>
          <p:cNvPr id="3" name="TextBox 2">
            <a:extLst>
              <a:ext uri="{FF2B5EF4-FFF2-40B4-BE49-F238E27FC236}">
                <a16:creationId xmlns:a16="http://schemas.microsoft.com/office/drawing/2014/main" id="{4FF87AA8-1D06-4AB3-AF92-08E9B8E64521}"/>
              </a:ext>
            </a:extLst>
          </p:cNvPr>
          <p:cNvSpPr txBox="1"/>
          <p:nvPr/>
        </p:nvSpPr>
        <p:spPr>
          <a:xfrm>
            <a:off x="126719" y="1068181"/>
            <a:ext cx="8857094" cy="253916"/>
          </a:xfrm>
          <a:prstGeom prst="rect">
            <a:avLst/>
          </a:prstGeom>
          <a:noFill/>
        </p:spPr>
        <p:txBody>
          <a:bodyPr wrap="square" rtlCol="0">
            <a:spAutoFit/>
          </a:bodyPr>
          <a:lstStyle/>
          <a:p>
            <a:r>
              <a:rPr lang="en-US" sz="1050" b="1" i="1"/>
              <a:t>Time to be Admitted (TBADM) – Time between when a decision to admit a person is made and when the patient physically leaves the ED for an inpatient bed </a:t>
            </a:r>
          </a:p>
        </p:txBody>
      </p:sp>
      <p:pic>
        <p:nvPicPr>
          <p:cNvPr id="5" name="Picture 4">
            <a:extLst>
              <a:ext uri="{FF2B5EF4-FFF2-40B4-BE49-F238E27FC236}">
                <a16:creationId xmlns:a16="http://schemas.microsoft.com/office/drawing/2014/main" id="{70771234-B548-479E-BDE5-DB4854DB53F2}"/>
              </a:ext>
            </a:extLst>
          </p:cNvPr>
          <p:cNvPicPr>
            <a:picLocks noChangeAspect="1"/>
          </p:cNvPicPr>
          <p:nvPr/>
        </p:nvPicPr>
        <p:blipFill>
          <a:blip r:embed="rId2"/>
          <a:stretch>
            <a:fillRect/>
          </a:stretch>
        </p:blipFill>
        <p:spPr>
          <a:xfrm>
            <a:off x="126719" y="1560161"/>
            <a:ext cx="8463206" cy="2582458"/>
          </a:xfrm>
          <a:prstGeom prst="rect">
            <a:avLst/>
          </a:prstGeom>
        </p:spPr>
      </p:pic>
      <p:sp>
        <p:nvSpPr>
          <p:cNvPr id="6" name="TextBox 5">
            <a:extLst>
              <a:ext uri="{FF2B5EF4-FFF2-40B4-BE49-F238E27FC236}">
                <a16:creationId xmlns:a16="http://schemas.microsoft.com/office/drawing/2014/main" id="{316695FA-51DE-4D99-B2CA-E0671E936640}"/>
              </a:ext>
            </a:extLst>
          </p:cNvPr>
          <p:cNvSpPr txBox="1"/>
          <p:nvPr/>
        </p:nvSpPr>
        <p:spPr>
          <a:xfrm>
            <a:off x="46721" y="1322097"/>
            <a:ext cx="2322805" cy="276999"/>
          </a:xfrm>
          <a:prstGeom prst="rect">
            <a:avLst/>
          </a:prstGeom>
          <a:noFill/>
        </p:spPr>
        <p:txBody>
          <a:bodyPr wrap="square" rtlCol="0">
            <a:spAutoFit/>
          </a:bodyPr>
          <a:lstStyle/>
          <a:p>
            <a:r>
              <a:rPr lang="en-US" sz="1200" b="1"/>
              <a:t>Manitoba Overall</a:t>
            </a:r>
          </a:p>
        </p:txBody>
      </p:sp>
      <p:sp>
        <p:nvSpPr>
          <p:cNvPr id="7" name="TextBox 6">
            <a:extLst>
              <a:ext uri="{FF2B5EF4-FFF2-40B4-BE49-F238E27FC236}">
                <a16:creationId xmlns:a16="http://schemas.microsoft.com/office/drawing/2014/main" id="{31B20E48-9CCB-4794-848C-A13FAD9A6E08}"/>
              </a:ext>
            </a:extLst>
          </p:cNvPr>
          <p:cNvSpPr txBox="1"/>
          <p:nvPr/>
        </p:nvSpPr>
        <p:spPr>
          <a:xfrm>
            <a:off x="398700" y="4196017"/>
            <a:ext cx="8031134" cy="738664"/>
          </a:xfrm>
          <a:prstGeom prst="rect">
            <a:avLst/>
          </a:prstGeom>
          <a:noFill/>
        </p:spPr>
        <p:txBody>
          <a:bodyPr wrap="square" rtlCol="0">
            <a:spAutoFit/>
          </a:bodyPr>
          <a:lstStyle/>
          <a:p>
            <a:pPr marL="285750" indent="-285750">
              <a:buFont typeface="Arial" panose="020B0604020202020204" pitchFamily="34" charset="0"/>
              <a:buChar char="•"/>
            </a:pPr>
            <a:r>
              <a:rPr lang="en-US" sz="1400" b="1"/>
              <a:t>The median and 90</a:t>
            </a:r>
            <a:r>
              <a:rPr lang="en-US" sz="1400" b="1" baseline="30000"/>
              <a:t>th</a:t>
            </a:r>
            <a:r>
              <a:rPr lang="en-US" sz="1400" b="1"/>
              <a:t> percentile TBADM has increased across all CTAS levels from 2018 to 2023</a:t>
            </a:r>
          </a:p>
          <a:p>
            <a:pPr marL="285750" indent="-285750">
              <a:buFont typeface="Arial" panose="020B0604020202020204" pitchFamily="34" charset="0"/>
              <a:buChar char="•"/>
            </a:pPr>
            <a:r>
              <a:rPr lang="en-US" sz="1400" b="1"/>
              <a:t>The 90</a:t>
            </a:r>
            <a:r>
              <a:rPr lang="en-US" sz="1400" b="1" baseline="30000"/>
              <a:t>th</a:t>
            </a:r>
            <a:r>
              <a:rPr lang="en-US" sz="1400" b="1"/>
              <a:t> percentile has increased significantly across all CTAS levels, specifically since 2020 and sits at 30+ hours across all acuity levels</a:t>
            </a:r>
          </a:p>
        </p:txBody>
      </p:sp>
    </p:spTree>
    <p:extLst>
      <p:ext uri="{BB962C8B-B14F-4D97-AF65-F5344CB8AC3E}">
        <p14:creationId xmlns:p14="http://schemas.microsoft.com/office/powerpoint/2010/main" val="21748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243728" y="351368"/>
            <a:ext cx="6470039" cy="466446"/>
          </a:xfrm>
        </p:spPr>
        <p:txBody>
          <a:bodyPr lIns="91440" tIns="45720" rIns="91440" bIns="45720" anchor="t">
            <a:noAutofit/>
          </a:bodyPr>
          <a:lstStyle/>
          <a:p>
            <a:pPr lvl="0"/>
            <a:r>
              <a:rPr lang="en-US" sz="2800" b="1">
                <a:solidFill>
                  <a:prstClr val="white"/>
                </a:solidFill>
                <a:effectLst>
                  <a:outerShdw blurRad="88900" dist="38100" dir="2700000" algn="ctr" rotWithShape="0">
                    <a:srgbClr val="000000">
                      <a:alpha val="25000"/>
                    </a:srgbClr>
                  </a:outerShdw>
                </a:effectLst>
                <a:latin typeface="Arial"/>
                <a:cs typeface="Arial"/>
              </a:rPr>
              <a:t>Micro/Output: Boarding Time</a:t>
            </a:r>
          </a:p>
        </p:txBody>
      </p:sp>
      <p:sp>
        <p:nvSpPr>
          <p:cNvPr id="3" name="TextBox 2">
            <a:extLst>
              <a:ext uri="{FF2B5EF4-FFF2-40B4-BE49-F238E27FC236}">
                <a16:creationId xmlns:a16="http://schemas.microsoft.com/office/drawing/2014/main" id="{4FF87AA8-1D06-4AB3-AF92-08E9B8E64521}"/>
              </a:ext>
            </a:extLst>
          </p:cNvPr>
          <p:cNvSpPr txBox="1"/>
          <p:nvPr/>
        </p:nvSpPr>
        <p:spPr>
          <a:xfrm>
            <a:off x="126719" y="1068181"/>
            <a:ext cx="8857094" cy="253916"/>
          </a:xfrm>
          <a:prstGeom prst="rect">
            <a:avLst/>
          </a:prstGeom>
          <a:noFill/>
        </p:spPr>
        <p:txBody>
          <a:bodyPr wrap="square" rtlCol="0">
            <a:spAutoFit/>
          </a:bodyPr>
          <a:lstStyle/>
          <a:p>
            <a:r>
              <a:rPr lang="en-US" sz="1050" b="1" i="1"/>
              <a:t>Time to be Admitted (TBADM) – Time between when a decision to admit a person is made and when the patient physically leaves the ED for an inpatient bed </a:t>
            </a:r>
          </a:p>
        </p:txBody>
      </p:sp>
      <p:sp>
        <p:nvSpPr>
          <p:cNvPr id="6" name="TextBox 5">
            <a:extLst>
              <a:ext uri="{FF2B5EF4-FFF2-40B4-BE49-F238E27FC236}">
                <a16:creationId xmlns:a16="http://schemas.microsoft.com/office/drawing/2014/main" id="{316695FA-51DE-4D99-B2CA-E0671E936640}"/>
              </a:ext>
            </a:extLst>
          </p:cNvPr>
          <p:cNvSpPr txBox="1"/>
          <p:nvPr/>
        </p:nvSpPr>
        <p:spPr>
          <a:xfrm>
            <a:off x="46721" y="1322097"/>
            <a:ext cx="2322805" cy="276999"/>
          </a:xfrm>
          <a:prstGeom prst="rect">
            <a:avLst/>
          </a:prstGeom>
          <a:noFill/>
        </p:spPr>
        <p:txBody>
          <a:bodyPr wrap="square" rtlCol="0">
            <a:spAutoFit/>
          </a:bodyPr>
          <a:lstStyle/>
          <a:p>
            <a:r>
              <a:rPr lang="en-US" sz="1200" b="1"/>
              <a:t>Winnipeg Sites</a:t>
            </a:r>
          </a:p>
        </p:txBody>
      </p:sp>
      <p:sp>
        <p:nvSpPr>
          <p:cNvPr id="7" name="TextBox 6">
            <a:extLst>
              <a:ext uri="{FF2B5EF4-FFF2-40B4-BE49-F238E27FC236}">
                <a16:creationId xmlns:a16="http://schemas.microsoft.com/office/drawing/2014/main" id="{31B20E48-9CCB-4794-848C-A13FAD9A6E08}"/>
              </a:ext>
            </a:extLst>
          </p:cNvPr>
          <p:cNvSpPr txBox="1"/>
          <p:nvPr/>
        </p:nvSpPr>
        <p:spPr>
          <a:xfrm>
            <a:off x="398700" y="4196017"/>
            <a:ext cx="8031134" cy="738664"/>
          </a:xfrm>
          <a:prstGeom prst="rect">
            <a:avLst/>
          </a:prstGeom>
          <a:noFill/>
        </p:spPr>
        <p:txBody>
          <a:bodyPr wrap="square" rtlCol="0">
            <a:spAutoFit/>
          </a:bodyPr>
          <a:lstStyle/>
          <a:p>
            <a:pPr marL="285750" indent="-285750">
              <a:buFont typeface="Arial" panose="020B0604020202020204" pitchFamily="34" charset="0"/>
              <a:buChar char="•"/>
            </a:pPr>
            <a:r>
              <a:rPr lang="en-US" sz="1400" b="1"/>
              <a:t>The median and 90</a:t>
            </a:r>
            <a:r>
              <a:rPr lang="en-US" sz="1400" b="1" baseline="30000"/>
              <a:t>th</a:t>
            </a:r>
            <a:r>
              <a:rPr lang="en-US" sz="1400" b="1"/>
              <a:t> percentile TBADM has increased across all CTAS levels from 2018 to 2023</a:t>
            </a:r>
          </a:p>
          <a:p>
            <a:pPr marL="285750" indent="-285750">
              <a:buFont typeface="Arial" panose="020B0604020202020204" pitchFamily="34" charset="0"/>
              <a:buChar char="•"/>
            </a:pPr>
            <a:r>
              <a:rPr lang="en-US" sz="1400" b="1"/>
              <a:t>The 90</a:t>
            </a:r>
            <a:r>
              <a:rPr lang="en-US" sz="1400" b="1" baseline="30000"/>
              <a:t>th</a:t>
            </a:r>
            <a:r>
              <a:rPr lang="en-US" sz="1400" b="1"/>
              <a:t> percentile has increased significantly across all CTAS levels, specifically since 2020 and sits at 40+ hours across all acuity levels</a:t>
            </a:r>
          </a:p>
        </p:txBody>
      </p:sp>
      <p:pic>
        <p:nvPicPr>
          <p:cNvPr id="2" name="Picture 1">
            <a:extLst>
              <a:ext uri="{FF2B5EF4-FFF2-40B4-BE49-F238E27FC236}">
                <a16:creationId xmlns:a16="http://schemas.microsoft.com/office/drawing/2014/main" id="{C00B42EB-7B7B-4F4E-9E98-E16EFB8D3C58}"/>
              </a:ext>
            </a:extLst>
          </p:cNvPr>
          <p:cNvPicPr>
            <a:picLocks noChangeAspect="1"/>
          </p:cNvPicPr>
          <p:nvPr/>
        </p:nvPicPr>
        <p:blipFill>
          <a:blip r:embed="rId2"/>
          <a:stretch>
            <a:fillRect/>
          </a:stretch>
        </p:blipFill>
        <p:spPr>
          <a:xfrm>
            <a:off x="126718" y="1576013"/>
            <a:ext cx="8583443" cy="2556371"/>
          </a:xfrm>
          <a:prstGeom prst="rect">
            <a:avLst/>
          </a:prstGeom>
        </p:spPr>
      </p:pic>
    </p:spTree>
    <p:extLst>
      <p:ext uri="{BB962C8B-B14F-4D97-AF65-F5344CB8AC3E}">
        <p14:creationId xmlns:p14="http://schemas.microsoft.com/office/powerpoint/2010/main" val="336706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100853" y="288221"/>
            <a:ext cx="6293546" cy="390808"/>
          </a:xfrm>
        </p:spPr>
        <p:txBody>
          <a:bodyPr lIns="91440" tIns="45720" rIns="91440" bIns="45720" anchor="t">
            <a:noAutofit/>
          </a:bodyPr>
          <a:lstStyle/>
          <a:p>
            <a:r>
              <a:rPr lang="en-US" sz="2800" b="1">
                <a:solidFill>
                  <a:prstClr val="white"/>
                </a:solidFill>
                <a:effectLst>
                  <a:outerShdw blurRad="88900" dist="38100" dir="2700000" algn="ctr" rotWithShape="0">
                    <a:srgbClr val="000000">
                      <a:alpha val="25000"/>
                    </a:srgbClr>
                  </a:outerShdw>
                </a:effectLst>
                <a:latin typeface="Arial"/>
                <a:cs typeface="Arial"/>
              </a:rPr>
              <a:t>Micro/Output: Access Block </a:t>
            </a:r>
          </a:p>
        </p:txBody>
      </p:sp>
      <p:sp>
        <p:nvSpPr>
          <p:cNvPr id="3" name="TextBox 2">
            <a:extLst>
              <a:ext uri="{FF2B5EF4-FFF2-40B4-BE49-F238E27FC236}">
                <a16:creationId xmlns:a16="http://schemas.microsoft.com/office/drawing/2014/main" id="{4FF87AA8-1D06-4AB3-AF92-08E9B8E64521}"/>
              </a:ext>
            </a:extLst>
          </p:cNvPr>
          <p:cNvSpPr txBox="1"/>
          <p:nvPr/>
        </p:nvSpPr>
        <p:spPr>
          <a:xfrm>
            <a:off x="126719" y="1068181"/>
            <a:ext cx="8857094" cy="253916"/>
          </a:xfrm>
          <a:prstGeom prst="rect">
            <a:avLst/>
          </a:prstGeom>
          <a:noFill/>
        </p:spPr>
        <p:txBody>
          <a:bodyPr wrap="square" rtlCol="0">
            <a:spAutoFit/>
          </a:bodyPr>
          <a:lstStyle/>
          <a:p>
            <a:r>
              <a:rPr lang="en-US" sz="1050" b="1" i="1"/>
              <a:t>Access Block– Average daily number of patients waiting 12+ hours for an inpatient bed</a:t>
            </a:r>
          </a:p>
        </p:txBody>
      </p:sp>
      <p:pic>
        <p:nvPicPr>
          <p:cNvPr id="5" name="Picture 4">
            <a:extLst>
              <a:ext uri="{FF2B5EF4-FFF2-40B4-BE49-F238E27FC236}">
                <a16:creationId xmlns:a16="http://schemas.microsoft.com/office/drawing/2014/main" id="{D19E5A5E-7723-4747-901D-9580D94959A9}"/>
              </a:ext>
            </a:extLst>
          </p:cNvPr>
          <p:cNvPicPr>
            <a:picLocks noChangeAspect="1"/>
          </p:cNvPicPr>
          <p:nvPr/>
        </p:nvPicPr>
        <p:blipFill>
          <a:blip r:embed="rId2"/>
          <a:stretch>
            <a:fillRect/>
          </a:stretch>
        </p:blipFill>
        <p:spPr>
          <a:xfrm>
            <a:off x="126719" y="1322097"/>
            <a:ext cx="4271745" cy="1080706"/>
          </a:xfrm>
          <a:prstGeom prst="rect">
            <a:avLst/>
          </a:prstGeom>
        </p:spPr>
      </p:pic>
      <p:pic>
        <p:nvPicPr>
          <p:cNvPr id="8" name="Picture 7">
            <a:extLst>
              <a:ext uri="{FF2B5EF4-FFF2-40B4-BE49-F238E27FC236}">
                <a16:creationId xmlns:a16="http://schemas.microsoft.com/office/drawing/2014/main" id="{5BB44CDC-344B-4BC2-8B14-01310D7FAB54}"/>
              </a:ext>
            </a:extLst>
          </p:cNvPr>
          <p:cNvPicPr>
            <a:picLocks noChangeAspect="1"/>
          </p:cNvPicPr>
          <p:nvPr/>
        </p:nvPicPr>
        <p:blipFill>
          <a:blip r:embed="rId3"/>
          <a:stretch>
            <a:fillRect/>
          </a:stretch>
        </p:blipFill>
        <p:spPr>
          <a:xfrm>
            <a:off x="73324" y="2499717"/>
            <a:ext cx="8696907" cy="2419356"/>
          </a:xfrm>
          <a:prstGeom prst="rect">
            <a:avLst/>
          </a:prstGeom>
        </p:spPr>
      </p:pic>
      <p:sp>
        <p:nvSpPr>
          <p:cNvPr id="9" name="TextBox 8">
            <a:extLst>
              <a:ext uri="{FF2B5EF4-FFF2-40B4-BE49-F238E27FC236}">
                <a16:creationId xmlns:a16="http://schemas.microsoft.com/office/drawing/2014/main" id="{BE918BA9-3EAF-438A-A940-CF4FAFA8531E}"/>
              </a:ext>
            </a:extLst>
          </p:cNvPr>
          <p:cNvSpPr txBox="1"/>
          <p:nvPr/>
        </p:nvSpPr>
        <p:spPr>
          <a:xfrm>
            <a:off x="5192724" y="1136119"/>
            <a:ext cx="3951276" cy="1015663"/>
          </a:xfrm>
          <a:prstGeom prst="rect">
            <a:avLst/>
          </a:prstGeom>
          <a:noFill/>
        </p:spPr>
        <p:txBody>
          <a:bodyPr wrap="square" rtlCol="0">
            <a:spAutoFit/>
          </a:bodyPr>
          <a:lstStyle/>
          <a:p>
            <a:pPr marL="171450" indent="-171450">
              <a:buFont typeface="Arial" panose="020B0604020202020204" pitchFamily="34" charset="0"/>
              <a:buChar char="•"/>
            </a:pPr>
            <a:r>
              <a:rPr lang="en-US" sz="1000" b="1"/>
              <a:t>Across the Province, the average daily number of patients waiting 12+ hours for an inpatient bed has more than doubled from about 79 in 2018 to 201 in 2023</a:t>
            </a:r>
          </a:p>
          <a:p>
            <a:pPr marL="171450" indent="-171450">
              <a:buFont typeface="Arial" panose="020B0604020202020204" pitchFamily="34" charset="0"/>
              <a:buChar char="•"/>
            </a:pPr>
            <a:r>
              <a:rPr lang="en-US" sz="1000" b="1"/>
              <a:t>In 2023, the sites with the highest daily averages were Grace (35.1), HSC-Adult (33.8), St. Boniface (32.3), Victoria (10.8) and Concordia (9.8)</a:t>
            </a:r>
          </a:p>
        </p:txBody>
      </p:sp>
    </p:spTree>
    <p:extLst>
      <p:ext uri="{BB962C8B-B14F-4D97-AF65-F5344CB8AC3E}">
        <p14:creationId xmlns:p14="http://schemas.microsoft.com/office/powerpoint/2010/main" val="304969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0" y="426119"/>
            <a:ext cx="6394399" cy="432829"/>
          </a:xfrm>
        </p:spPr>
        <p:txBody>
          <a:bodyPr lIns="91440" tIns="45720" rIns="91440" bIns="45720" anchor="t">
            <a:noAutofit/>
          </a:bodyPr>
          <a:lstStyle/>
          <a:p>
            <a:r>
              <a:rPr lang="en-US" sz="2800" b="1">
                <a:solidFill>
                  <a:prstClr val="white"/>
                </a:solidFill>
                <a:effectLst>
                  <a:outerShdw blurRad="88900" dist="38100" dir="2700000" algn="ctr" rotWithShape="0">
                    <a:srgbClr val="000000">
                      <a:alpha val="25000"/>
                    </a:srgbClr>
                  </a:outerShdw>
                </a:effectLst>
                <a:latin typeface="Arial"/>
                <a:cs typeface="Arial"/>
              </a:rPr>
              <a:t>Micro/Output: Inpatient Admissions</a:t>
            </a:r>
          </a:p>
        </p:txBody>
      </p:sp>
      <p:sp>
        <p:nvSpPr>
          <p:cNvPr id="11" name="TextBox 10">
            <a:extLst>
              <a:ext uri="{FF2B5EF4-FFF2-40B4-BE49-F238E27FC236}">
                <a16:creationId xmlns:a16="http://schemas.microsoft.com/office/drawing/2014/main" id="{FE72EA22-80E5-4D4C-AF56-B0F31CACD5AA}"/>
              </a:ext>
            </a:extLst>
          </p:cNvPr>
          <p:cNvSpPr txBox="1"/>
          <p:nvPr/>
        </p:nvSpPr>
        <p:spPr>
          <a:xfrm>
            <a:off x="223752" y="3895948"/>
            <a:ext cx="4148013" cy="938719"/>
          </a:xfrm>
          <a:prstGeom prst="rect">
            <a:avLst/>
          </a:prstGeom>
          <a:noFill/>
        </p:spPr>
        <p:txBody>
          <a:bodyPr wrap="square" rtlCol="0">
            <a:spAutoFit/>
          </a:bodyPr>
          <a:lstStyle/>
          <a:p>
            <a:pPr marL="171450" indent="-171450">
              <a:buFont typeface="Arial" panose="020B0604020202020204" pitchFamily="34" charset="0"/>
              <a:buChar char="•"/>
            </a:pPr>
            <a:r>
              <a:rPr lang="en-US" sz="1100" b="1" dirty="0"/>
              <a:t>After decreasing in 2020, the volume of ED visits resulting in an inpatient admissions has remained stable across Manitoba</a:t>
            </a:r>
          </a:p>
          <a:p>
            <a:pPr marL="171450" indent="-171450">
              <a:buFont typeface="Arial" panose="020B0604020202020204" pitchFamily="34" charset="0"/>
              <a:buChar char="•"/>
            </a:pPr>
            <a:r>
              <a:rPr lang="en-US" sz="1100" b="1" dirty="0"/>
              <a:t>The percentage of total ED visits resulting in Admission has been decreasing from a high of 9.1% in 2020 to 8.1% in 2023</a:t>
            </a:r>
          </a:p>
          <a:p>
            <a:pPr marL="171450" indent="-171450">
              <a:buFont typeface="Arial" panose="020B0604020202020204" pitchFamily="34" charset="0"/>
              <a:buChar char="•"/>
            </a:pPr>
            <a:endParaRPr lang="en-US" sz="1100" dirty="0"/>
          </a:p>
        </p:txBody>
      </p:sp>
      <p:sp>
        <p:nvSpPr>
          <p:cNvPr id="8" name="TextBox 7">
            <a:extLst>
              <a:ext uri="{FF2B5EF4-FFF2-40B4-BE49-F238E27FC236}">
                <a16:creationId xmlns:a16="http://schemas.microsoft.com/office/drawing/2014/main" id="{2DE495E6-2D9F-4D34-B302-A5DDB43490C2}"/>
              </a:ext>
            </a:extLst>
          </p:cNvPr>
          <p:cNvSpPr txBox="1"/>
          <p:nvPr/>
        </p:nvSpPr>
        <p:spPr>
          <a:xfrm>
            <a:off x="4435330" y="4332660"/>
            <a:ext cx="4612048" cy="769441"/>
          </a:xfrm>
          <a:prstGeom prst="rect">
            <a:avLst/>
          </a:prstGeom>
          <a:noFill/>
        </p:spPr>
        <p:txBody>
          <a:bodyPr wrap="square" rtlCol="0">
            <a:spAutoFit/>
          </a:bodyPr>
          <a:lstStyle/>
          <a:p>
            <a:pPr marL="171450" indent="-171450">
              <a:buFont typeface="Arial" panose="020B0604020202020204" pitchFamily="34" charset="0"/>
              <a:buChar char="•"/>
            </a:pPr>
            <a:r>
              <a:rPr lang="en-US" sz="1100" b="1" dirty="0"/>
              <a:t>At Winnipeg ED sites, the percentage admitted increased to 18% in 2020 and has remained relatively flat since then</a:t>
            </a:r>
          </a:p>
          <a:p>
            <a:pPr marL="171450" indent="-171450">
              <a:buFont typeface="Arial" panose="020B0604020202020204" pitchFamily="34" charset="0"/>
              <a:buChar char="•"/>
            </a:pPr>
            <a:r>
              <a:rPr lang="en-US" sz="1100" b="1" dirty="0"/>
              <a:t>The percentage dropped to 4.6% from Winnipeg Urgent Care sites and has remained at that level for the last few years </a:t>
            </a:r>
          </a:p>
        </p:txBody>
      </p:sp>
      <p:pic>
        <p:nvPicPr>
          <p:cNvPr id="12" name="Picture 11">
            <a:extLst>
              <a:ext uri="{FF2B5EF4-FFF2-40B4-BE49-F238E27FC236}">
                <a16:creationId xmlns:a16="http://schemas.microsoft.com/office/drawing/2014/main" id="{2260FFA2-4FB3-4A2C-83B0-0CC2FA6FD26B}"/>
              </a:ext>
            </a:extLst>
          </p:cNvPr>
          <p:cNvPicPr>
            <a:picLocks noChangeAspect="1"/>
          </p:cNvPicPr>
          <p:nvPr/>
        </p:nvPicPr>
        <p:blipFill>
          <a:blip r:embed="rId2"/>
          <a:stretch>
            <a:fillRect/>
          </a:stretch>
        </p:blipFill>
        <p:spPr>
          <a:xfrm>
            <a:off x="160187" y="1079595"/>
            <a:ext cx="4211579" cy="2736526"/>
          </a:xfrm>
          <a:prstGeom prst="rect">
            <a:avLst/>
          </a:prstGeom>
        </p:spPr>
      </p:pic>
      <p:pic>
        <p:nvPicPr>
          <p:cNvPr id="2" name="Picture 1">
            <a:extLst>
              <a:ext uri="{FF2B5EF4-FFF2-40B4-BE49-F238E27FC236}">
                <a16:creationId xmlns:a16="http://schemas.microsoft.com/office/drawing/2014/main" id="{4370D771-32E3-4364-A327-3D37287DCF8C}"/>
              </a:ext>
            </a:extLst>
          </p:cNvPr>
          <p:cNvPicPr>
            <a:picLocks noChangeAspect="1"/>
          </p:cNvPicPr>
          <p:nvPr/>
        </p:nvPicPr>
        <p:blipFill>
          <a:blip r:embed="rId3"/>
          <a:stretch>
            <a:fillRect/>
          </a:stretch>
        </p:blipFill>
        <p:spPr>
          <a:xfrm>
            <a:off x="4371765" y="1079595"/>
            <a:ext cx="4612047" cy="1681315"/>
          </a:xfrm>
          <a:prstGeom prst="rect">
            <a:avLst/>
          </a:prstGeom>
        </p:spPr>
      </p:pic>
      <p:pic>
        <p:nvPicPr>
          <p:cNvPr id="5" name="Picture 4">
            <a:extLst>
              <a:ext uri="{FF2B5EF4-FFF2-40B4-BE49-F238E27FC236}">
                <a16:creationId xmlns:a16="http://schemas.microsoft.com/office/drawing/2014/main" id="{0A568372-98CF-4F09-944B-67E80668A315}"/>
              </a:ext>
            </a:extLst>
          </p:cNvPr>
          <p:cNvPicPr>
            <a:picLocks noChangeAspect="1"/>
          </p:cNvPicPr>
          <p:nvPr/>
        </p:nvPicPr>
        <p:blipFill>
          <a:blip r:embed="rId4"/>
          <a:stretch>
            <a:fillRect/>
          </a:stretch>
        </p:blipFill>
        <p:spPr>
          <a:xfrm>
            <a:off x="4371764" y="2760910"/>
            <a:ext cx="4612048" cy="1571750"/>
          </a:xfrm>
          <a:prstGeom prst="rect">
            <a:avLst/>
          </a:prstGeom>
        </p:spPr>
      </p:pic>
    </p:spTree>
    <p:extLst>
      <p:ext uri="{BB962C8B-B14F-4D97-AF65-F5344CB8AC3E}">
        <p14:creationId xmlns:p14="http://schemas.microsoft.com/office/powerpoint/2010/main" val="142765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B77569-43AD-4F35-A374-92581ECB0550}"/>
              </a:ext>
            </a:extLst>
          </p:cNvPr>
          <p:cNvSpPr>
            <a:spLocks noGrp="1"/>
          </p:cNvSpPr>
          <p:nvPr>
            <p:ph type="body" sz="quarter" idx="13"/>
          </p:nvPr>
        </p:nvSpPr>
        <p:spPr>
          <a:xfrm>
            <a:off x="128095" y="326867"/>
            <a:ext cx="6418742" cy="491949"/>
          </a:xfrm>
        </p:spPr>
        <p:txBody>
          <a:bodyPr lIns="91440" tIns="45720" rIns="91440" bIns="45720" anchor="t">
            <a:noAutofit/>
          </a:bodyPr>
          <a:lstStyle/>
          <a:p>
            <a:r>
              <a:rPr lang="en-US" sz="2400" b="1">
                <a:solidFill>
                  <a:prstClr val="white"/>
                </a:solidFill>
                <a:latin typeface="Arial"/>
                <a:cs typeface="Arial"/>
              </a:rPr>
              <a:t>Micro/Output: Length of Stay All Services</a:t>
            </a:r>
          </a:p>
        </p:txBody>
      </p:sp>
      <p:sp>
        <p:nvSpPr>
          <p:cNvPr id="6" name="Text Placeholder 5">
            <a:extLst>
              <a:ext uri="{FF2B5EF4-FFF2-40B4-BE49-F238E27FC236}">
                <a16:creationId xmlns:a16="http://schemas.microsoft.com/office/drawing/2014/main" id="{1F3867D3-7FCB-4DD0-9A1E-2386A8EC7530}"/>
              </a:ext>
            </a:extLst>
          </p:cNvPr>
          <p:cNvSpPr>
            <a:spLocks noGrp="1"/>
          </p:cNvSpPr>
          <p:nvPr>
            <p:ph type="body" sz="quarter" idx="19"/>
          </p:nvPr>
        </p:nvSpPr>
        <p:spPr/>
        <p:txBody>
          <a:bodyPr/>
          <a:lstStyle/>
          <a:p>
            <a:endParaRPr lang="en-US"/>
          </a:p>
        </p:txBody>
      </p:sp>
      <p:sp>
        <p:nvSpPr>
          <p:cNvPr id="8" name="TextBox 7">
            <a:extLst>
              <a:ext uri="{FF2B5EF4-FFF2-40B4-BE49-F238E27FC236}">
                <a16:creationId xmlns:a16="http://schemas.microsoft.com/office/drawing/2014/main" id="{0B831A3D-3912-4169-9960-2E8E6A235B9E}"/>
              </a:ext>
            </a:extLst>
          </p:cNvPr>
          <p:cNvSpPr txBox="1"/>
          <p:nvPr/>
        </p:nvSpPr>
        <p:spPr>
          <a:xfrm>
            <a:off x="75470" y="3248634"/>
            <a:ext cx="2616385" cy="1638910"/>
          </a:xfrm>
          <a:prstGeom prst="rect">
            <a:avLst/>
          </a:prstGeom>
          <a:noFill/>
        </p:spPr>
        <p:txBody>
          <a:bodyPr wrap="square" rtlCol="0">
            <a:spAutoFit/>
          </a:bodyPr>
          <a:lstStyle/>
          <a:p>
            <a:r>
              <a:rPr lang="en-US" sz="1050" b="1" dirty="0"/>
              <a:t>Average Length of Stay continues to increase.</a:t>
            </a:r>
          </a:p>
          <a:p>
            <a:r>
              <a:rPr lang="en-US" sz="1050" b="1" dirty="0"/>
              <a:t>The overall Provincial LOS has increased by almost 1 day on average from 18/19 to 22/23</a:t>
            </a:r>
          </a:p>
          <a:p>
            <a:endParaRPr lang="en-US" sz="800" b="1" dirty="0"/>
          </a:p>
          <a:p>
            <a:r>
              <a:rPr lang="en-US" sz="800" b="1" dirty="0"/>
              <a:t>Measure Definition: </a:t>
            </a:r>
            <a:r>
              <a:rPr lang="en-US" sz="800" dirty="0"/>
              <a:t>measure compares total length of stay in hospital to acute length of stay the difference in length of stay is Alternate Level of Care (ALC) length of stay, all ALC LOS is considered conservable. </a:t>
            </a:r>
          </a:p>
          <a:p>
            <a:endParaRPr lang="en-US" sz="800" dirty="0"/>
          </a:p>
        </p:txBody>
      </p:sp>
      <p:pic>
        <p:nvPicPr>
          <p:cNvPr id="9" name="Picture 8">
            <a:extLst>
              <a:ext uri="{FF2B5EF4-FFF2-40B4-BE49-F238E27FC236}">
                <a16:creationId xmlns:a16="http://schemas.microsoft.com/office/drawing/2014/main" id="{CA15E5A4-0597-44A9-ACA1-E1D14ED5B14F}"/>
              </a:ext>
            </a:extLst>
          </p:cNvPr>
          <p:cNvPicPr>
            <a:picLocks noChangeAspect="1"/>
          </p:cNvPicPr>
          <p:nvPr/>
        </p:nvPicPr>
        <p:blipFill>
          <a:blip r:embed="rId2"/>
          <a:stretch>
            <a:fillRect/>
          </a:stretch>
        </p:blipFill>
        <p:spPr>
          <a:xfrm>
            <a:off x="75471" y="1119619"/>
            <a:ext cx="2861694" cy="2053071"/>
          </a:xfrm>
          <a:prstGeom prst="rect">
            <a:avLst/>
          </a:prstGeom>
        </p:spPr>
      </p:pic>
      <p:pic>
        <p:nvPicPr>
          <p:cNvPr id="12" name="Picture 11">
            <a:extLst>
              <a:ext uri="{FF2B5EF4-FFF2-40B4-BE49-F238E27FC236}">
                <a16:creationId xmlns:a16="http://schemas.microsoft.com/office/drawing/2014/main" id="{7FC80E01-A759-4DAE-9216-07D9720FB57A}"/>
              </a:ext>
            </a:extLst>
          </p:cNvPr>
          <p:cNvPicPr>
            <a:picLocks noChangeAspect="1"/>
          </p:cNvPicPr>
          <p:nvPr/>
        </p:nvPicPr>
        <p:blipFill>
          <a:blip r:embed="rId3"/>
          <a:stretch>
            <a:fillRect/>
          </a:stretch>
        </p:blipFill>
        <p:spPr>
          <a:xfrm>
            <a:off x="2937164" y="1119618"/>
            <a:ext cx="6131365" cy="4023881"/>
          </a:xfrm>
          <a:prstGeom prst="rect">
            <a:avLst/>
          </a:prstGeom>
        </p:spPr>
      </p:pic>
      <p:pic>
        <p:nvPicPr>
          <p:cNvPr id="13" name="Picture 12">
            <a:extLst>
              <a:ext uri="{FF2B5EF4-FFF2-40B4-BE49-F238E27FC236}">
                <a16:creationId xmlns:a16="http://schemas.microsoft.com/office/drawing/2014/main" id="{ED88F91E-76E1-40DE-AD39-FB045583DA70}"/>
              </a:ext>
            </a:extLst>
          </p:cNvPr>
          <p:cNvPicPr>
            <a:picLocks noChangeAspect="1"/>
          </p:cNvPicPr>
          <p:nvPr/>
        </p:nvPicPr>
        <p:blipFill>
          <a:blip r:embed="rId4"/>
          <a:stretch>
            <a:fillRect/>
          </a:stretch>
        </p:blipFill>
        <p:spPr>
          <a:xfrm>
            <a:off x="3096653" y="3248634"/>
            <a:ext cx="481626" cy="329213"/>
          </a:xfrm>
          <a:prstGeom prst="rect">
            <a:avLst/>
          </a:prstGeom>
        </p:spPr>
      </p:pic>
    </p:spTree>
    <p:extLst>
      <p:ext uri="{BB962C8B-B14F-4D97-AF65-F5344CB8AC3E}">
        <p14:creationId xmlns:p14="http://schemas.microsoft.com/office/powerpoint/2010/main" val="3858183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B77569-43AD-4F35-A374-92581ECB0550}"/>
              </a:ext>
            </a:extLst>
          </p:cNvPr>
          <p:cNvSpPr>
            <a:spLocks noGrp="1"/>
          </p:cNvSpPr>
          <p:nvPr>
            <p:ph type="body" sz="quarter" idx="13"/>
          </p:nvPr>
        </p:nvSpPr>
        <p:spPr>
          <a:xfrm>
            <a:off x="218072" y="480611"/>
            <a:ext cx="6340433" cy="477947"/>
          </a:xfrm>
        </p:spPr>
        <p:txBody>
          <a:bodyPr lIns="91440" tIns="45720" rIns="91440" bIns="45720" anchor="t">
            <a:noAutofit/>
          </a:bodyPr>
          <a:lstStyle/>
          <a:p>
            <a:r>
              <a:rPr lang="en-US" sz="2000" b="1">
                <a:solidFill>
                  <a:prstClr val="white"/>
                </a:solidFill>
                <a:latin typeface="Arial"/>
                <a:cs typeface="Arial"/>
              </a:rPr>
              <a:t>Micro/Output: Length of Stay (Medicine Service)</a:t>
            </a:r>
          </a:p>
        </p:txBody>
      </p:sp>
      <p:sp>
        <p:nvSpPr>
          <p:cNvPr id="6" name="Text Placeholder 5">
            <a:extLst>
              <a:ext uri="{FF2B5EF4-FFF2-40B4-BE49-F238E27FC236}">
                <a16:creationId xmlns:a16="http://schemas.microsoft.com/office/drawing/2014/main" id="{1F3867D3-7FCB-4DD0-9A1E-2386A8EC7530}"/>
              </a:ext>
            </a:extLst>
          </p:cNvPr>
          <p:cNvSpPr>
            <a:spLocks noGrp="1"/>
          </p:cNvSpPr>
          <p:nvPr>
            <p:ph type="body" sz="quarter" idx="19"/>
          </p:nvPr>
        </p:nvSpPr>
        <p:spPr/>
        <p:txBody>
          <a:bodyPr/>
          <a:lstStyle/>
          <a:p>
            <a:endParaRPr lang="en-US"/>
          </a:p>
        </p:txBody>
      </p:sp>
      <p:sp>
        <p:nvSpPr>
          <p:cNvPr id="7" name="TextBox 6">
            <a:extLst>
              <a:ext uri="{FF2B5EF4-FFF2-40B4-BE49-F238E27FC236}">
                <a16:creationId xmlns:a16="http://schemas.microsoft.com/office/drawing/2014/main" id="{B5D9DD25-29F4-45A0-ACC3-32A4A13D2F99}"/>
              </a:ext>
            </a:extLst>
          </p:cNvPr>
          <p:cNvSpPr txBox="1"/>
          <p:nvPr/>
        </p:nvSpPr>
        <p:spPr>
          <a:xfrm>
            <a:off x="80094" y="2949193"/>
            <a:ext cx="2616385" cy="2446824"/>
          </a:xfrm>
          <a:prstGeom prst="rect">
            <a:avLst/>
          </a:prstGeom>
          <a:noFill/>
        </p:spPr>
        <p:txBody>
          <a:bodyPr wrap="square" rtlCol="0">
            <a:spAutoFit/>
          </a:bodyPr>
          <a:lstStyle/>
          <a:p>
            <a:pPr marL="171450" indent="-171450">
              <a:buFont typeface="Arial" panose="020B0604020202020204" pitchFamily="34" charset="0"/>
              <a:buChar char="•"/>
            </a:pPr>
            <a:r>
              <a:rPr lang="en-US" sz="1050" b="1" dirty="0"/>
              <a:t>Average Medicine LOS has been steadily increasing across the Province</a:t>
            </a:r>
          </a:p>
          <a:p>
            <a:pPr marL="171450" indent="-171450">
              <a:buFont typeface="Arial" panose="020B0604020202020204" pitchFamily="34" charset="0"/>
              <a:buChar char="•"/>
            </a:pPr>
            <a:r>
              <a:rPr lang="en-US" sz="1050" b="1" dirty="0"/>
              <a:t>WRHA sites have seen a significant increase of about 5 days from 2018/19 to 2022/23</a:t>
            </a:r>
          </a:p>
          <a:p>
            <a:pPr marL="171450" indent="-171450">
              <a:buFont typeface="Arial" panose="020B0604020202020204" pitchFamily="34" charset="0"/>
              <a:buChar char="•"/>
            </a:pPr>
            <a:r>
              <a:rPr lang="en-US" sz="1050" b="1" dirty="0"/>
              <a:t>HSC has also seen an increase in medicine LOS; about 2 days since 20/21</a:t>
            </a:r>
          </a:p>
          <a:p>
            <a:pPr marL="171450" indent="-171450">
              <a:buFont typeface="Arial" panose="020B0604020202020204" pitchFamily="34" charset="0"/>
              <a:buChar char="•"/>
            </a:pPr>
            <a:endParaRPr lang="en-US" sz="1050" b="1" dirty="0"/>
          </a:p>
          <a:p>
            <a:r>
              <a:rPr lang="en-US" sz="800" b="1" dirty="0"/>
              <a:t>Measure Definition: </a:t>
            </a:r>
            <a:r>
              <a:rPr lang="en-US" sz="800" dirty="0"/>
              <a:t>measure compares total length of stay in hospital to acute length of stay the difference in length of stay is Alternate Level of Care (ALC) length of stay, all ALC LOS is considered conservable. </a:t>
            </a:r>
          </a:p>
          <a:p>
            <a:endParaRPr lang="en-US" sz="1050" b="1" dirty="0"/>
          </a:p>
          <a:p>
            <a:endParaRPr lang="en-US" sz="1050" dirty="0"/>
          </a:p>
          <a:p>
            <a:endParaRPr lang="en-US" sz="800" b="1" dirty="0"/>
          </a:p>
          <a:p>
            <a:endParaRPr lang="en-US" sz="800" dirty="0"/>
          </a:p>
        </p:txBody>
      </p:sp>
      <p:pic>
        <p:nvPicPr>
          <p:cNvPr id="14" name="Picture 13">
            <a:extLst>
              <a:ext uri="{FF2B5EF4-FFF2-40B4-BE49-F238E27FC236}">
                <a16:creationId xmlns:a16="http://schemas.microsoft.com/office/drawing/2014/main" id="{3269D8B1-D079-4A4C-8934-6DFB0063CD41}"/>
              </a:ext>
            </a:extLst>
          </p:cNvPr>
          <p:cNvPicPr>
            <a:picLocks noChangeAspect="1"/>
          </p:cNvPicPr>
          <p:nvPr/>
        </p:nvPicPr>
        <p:blipFill>
          <a:blip r:embed="rId2"/>
          <a:stretch>
            <a:fillRect/>
          </a:stretch>
        </p:blipFill>
        <p:spPr>
          <a:xfrm>
            <a:off x="80094" y="1122218"/>
            <a:ext cx="2829361" cy="1891146"/>
          </a:xfrm>
          <a:prstGeom prst="rect">
            <a:avLst/>
          </a:prstGeom>
        </p:spPr>
      </p:pic>
      <p:pic>
        <p:nvPicPr>
          <p:cNvPr id="15" name="Picture 14">
            <a:extLst>
              <a:ext uri="{FF2B5EF4-FFF2-40B4-BE49-F238E27FC236}">
                <a16:creationId xmlns:a16="http://schemas.microsoft.com/office/drawing/2014/main" id="{CEC66FCA-F518-4D5D-BB33-158C94294685}"/>
              </a:ext>
            </a:extLst>
          </p:cNvPr>
          <p:cNvPicPr>
            <a:picLocks noChangeAspect="1"/>
          </p:cNvPicPr>
          <p:nvPr/>
        </p:nvPicPr>
        <p:blipFill>
          <a:blip r:embed="rId3"/>
          <a:stretch>
            <a:fillRect/>
          </a:stretch>
        </p:blipFill>
        <p:spPr>
          <a:xfrm>
            <a:off x="2909454" y="1122218"/>
            <a:ext cx="6154451" cy="4021282"/>
          </a:xfrm>
          <a:prstGeom prst="rect">
            <a:avLst/>
          </a:prstGeom>
        </p:spPr>
      </p:pic>
      <p:pic>
        <p:nvPicPr>
          <p:cNvPr id="16" name="Picture 15">
            <a:extLst>
              <a:ext uri="{FF2B5EF4-FFF2-40B4-BE49-F238E27FC236}">
                <a16:creationId xmlns:a16="http://schemas.microsoft.com/office/drawing/2014/main" id="{90D5D377-5467-4C14-A9FC-D4E99754264A}"/>
              </a:ext>
            </a:extLst>
          </p:cNvPr>
          <p:cNvPicPr>
            <a:picLocks noChangeAspect="1"/>
          </p:cNvPicPr>
          <p:nvPr/>
        </p:nvPicPr>
        <p:blipFill>
          <a:blip r:embed="rId4"/>
          <a:stretch>
            <a:fillRect/>
          </a:stretch>
        </p:blipFill>
        <p:spPr>
          <a:xfrm>
            <a:off x="3061853" y="3287344"/>
            <a:ext cx="481626" cy="329213"/>
          </a:xfrm>
          <a:prstGeom prst="rect">
            <a:avLst/>
          </a:prstGeom>
        </p:spPr>
      </p:pic>
    </p:spTree>
    <p:extLst>
      <p:ext uri="{BB962C8B-B14F-4D97-AF65-F5344CB8AC3E}">
        <p14:creationId xmlns:p14="http://schemas.microsoft.com/office/powerpoint/2010/main" val="469128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A105A-61D5-40B6-BF2F-1839B37443A9}"/>
              </a:ext>
            </a:extLst>
          </p:cNvPr>
          <p:cNvSpPr/>
          <p:nvPr/>
        </p:nvSpPr>
        <p:spPr>
          <a:xfrm>
            <a:off x="264202" y="485042"/>
            <a:ext cx="7220220" cy="461665"/>
          </a:xfrm>
          <a:prstGeom prst="rect">
            <a:avLst/>
          </a:prstGeom>
        </p:spPr>
        <p:txBody>
          <a:bodyPr wrap="square" lIns="91440" tIns="45720" rIns="91440" bIns="45720" anchor="t">
            <a:spAutoFit/>
          </a:bodyPr>
          <a:lstStyle/>
          <a:p>
            <a:pPr>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Micro/</a:t>
            </a:r>
            <a:r>
              <a:rPr lang="en-US" sz="2400" b="1">
                <a:solidFill>
                  <a:prstClr val="white"/>
                </a:solidFill>
                <a:latin typeface="Calibri" panose="020F0502020204030204"/>
              </a:rPr>
              <a:t>Output: ALOS</a:t>
            </a: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:ELOS Ratio </a:t>
            </a:r>
            <a:r>
              <a:rPr lang="en-US" sz="2400" b="1">
                <a:solidFill>
                  <a:prstClr val="white"/>
                </a:solidFill>
                <a:latin typeface="Calibri" panose="020F0502020204030204"/>
              </a:rPr>
              <a:t>(</a:t>
            </a: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All Services</a:t>
            </a:r>
            <a:r>
              <a:rPr lang="en-US" sz="2400" b="1">
                <a:solidFill>
                  <a:prstClr val="white"/>
                </a:solidFill>
                <a:latin typeface="Calibri" panose="020F0502020204030204"/>
              </a:rPr>
              <a:t>)</a:t>
            </a: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12C1B2-43C4-4648-8053-1FC7335CDDFC}"/>
              </a:ext>
            </a:extLst>
          </p:cNvPr>
          <p:cNvSpPr txBox="1"/>
          <p:nvPr/>
        </p:nvSpPr>
        <p:spPr>
          <a:xfrm>
            <a:off x="93443" y="2516196"/>
            <a:ext cx="2749874" cy="2492990"/>
          </a:xfrm>
          <a:prstGeom prst="rect">
            <a:avLst/>
          </a:prstGeom>
          <a:noFill/>
        </p:spPr>
        <p:txBody>
          <a:bodyPr wrap="square" rtlCol="0">
            <a:spAutoFit/>
          </a:bodyPr>
          <a:lstStyle/>
          <a:p>
            <a:r>
              <a:rPr lang="en-US" sz="1050" b="1"/>
              <a:t>ALOS:ELOS Ratio remains above the National Canadian Benchmark and increasing.</a:t>
            </a:r>
          </a:p>
          <a:p>
            <a:endParaRPr lang="en-US" sz="800" b="1"/>
          </a:p>
          <a:p>
            <a:r>
              <a:rPr lang="en-US" sz="800" b="1"/>
              <a:t>Understanding this Measure: </a:t>
            </a:r>
            <a:r>
              <a:rPr lang="en-US" sz="800"/>
              <a:t>This measure gauges how efficiently beds are utilized in the hospital. A ratio of actual to expected length of stay which is below 1.00, represents an overall greater than expected efficiency and indicates that more patients are able to be treated for a given inpatient bed. </a:t>
            </a:r>
          </a:p>
          <a:p>
            <a:endParaRPr lang="en-US" sz="800"/>
          </a:p>
          <a:p>
            <a:r>
              <a:rPr lang="en-US" sz="800" b="1"/>
              <a:t>Measure Definition: </a:t>
            </a:r>
            <a:r>
              <a:rPr lang="en-US" sz="800"/>
              <a:t>ALOS:ELOS measure compares actual length of stay in hospital to expected length of stay based on comparison to similar patients in national databases. </a:t>
            </a:r>
          </a:p>
          <a:p>
            <a:endParaRPr lang="en-US" sz="800"/>
          </a:p>
          <a:p>
            <a:r>
              <a:rPr lang="en-US" sz="800"/>
              <a:t>ALOS:ELOS ratio is only applicable to Typical Cases; Cases without the presence of abnormal circumstance i.e. Transfers, Deaths, Sign-Outs.</a:t>
            </a:r>
          </a:p>
          <a:p>
            <a:endParaRPr lang="en-US" sz="800"/>
          </a:p>
          <a:p>
            <a:r>
              <a:rPr lang="en-US" sz="800"/>
              <a:t>Typical cases on average make up 60% of all Inpatient volumes.</a:t>
            </a:r>
          </a:p>
        </p:txBody>
      </p:sp>
      <p:pic>
        <p:nvPicPr>
          <p:cNvPr id="6" name="Picture 5">
            <a:extLst>
              <a:ext uri="{FF2B5EF4-FFF2-40B4-BE49-F238E27FC236}">
                <a16:creationId xmlns:a16="http://schemas.microsoft.com/office/drawing/2014/main" id="{F65008DE-8595-48B7-B0CB-5E40338E5621}"/>
              </a:ext>
            </a:extLst>
          </p:cNvPr>
          <p:cNvPicPr>
            <a:picLocks noChangeAspect="1"/>
          </p:cNvPicPr>
          <p:nvPr/>
        </p:nvPicPr>
        <p:blipFill>
          <a:blip r:embed="rId2"/>
          <a:stretch>
            <a:fillRect/>
          </a:stretch>
        </p:blipFill>
        <p:spPr>
          <a:xfrm>
            <a:off x="93443" y="1094509"/>
            <a:ext cx="2947630" cy="1477241"/>
          </a:xfrm>
          <a:prstGeom prst="rect">
            <a:avLst/>
          </a:prstGeom>
        </p:spPr>
      </p:pic>
      <p:pic>
        <p:nvPicPr>
          <p:cNvPr id="8" name="Picture 7">
            <a:extLst>
              <a:ext uri="{FF2B5EF4-FFF2-40B4-BE49-F238E27FC236}">
                <a16:creationId xmlns:a16="http://schemas.microsoft.com/office/drawing/2014/main" id="{F3542D09-0E33-403B-AD50-80398C826AAD}"/>
              </a:ext>
            </a:extLst>
          </p:cNvPr>
          <p:cNvPicPr>
            <a:picLocks noChangeAspect="1"/>
          </p:cNvPicPr>
          <p:nvPr/>
        </p:nvPicPr>
        <p:blipFill>
          <a:blip r:embed="rId3"/>
          <a:stretch>
            <a:fillRect/>
          </a:stretch>
        </p:blipFill>
        <p:spPr>
          <a:xfrm>
            <a:off x="3096492" y="1094508"/>
            <a:ext cx="6047508" cy="4048991"/>
          </a:xfrm>
          <a:prstGeom prst="rect">
            <a:avLst/>
          </a:prstGeom>
        </p:spPr>
      </p:pic>
      <p:pic>
        <p:nvPicPr>
          <p:cNvPr id="9" name="Picture 8">
            <a:extLst>
              <a:ext uri="{FF2B5EF4-FFF2-40B4-BE49-F238E27FC236}">
                <a16:creationId xmlns:a16="http://schemas.microsoft.com/office/drawing/2014/main" id="{DC29F1A5-EAF8-4786-9C47-F5FC9FCC0290}"/>
              </a:ext>
            </a:extLst>
          </p:cNvPr>
          <p:cNvPicPr>
            <a:picLocks noChangeAspect="1"/>
          </p:cNvPicPr>
          <p:nvPr/>
        </p:nvPicPr>
        <p:blipFill>
          <a:blip r:embed="rId4"/>
          <a:stretch>
            <a:fillRect/>
          </a:stretch>
        </p:blipFill>
        <p:spPr>
          <a:xfrm>
            <a:off x="3326478" y="3119003"/>
            <a:ext cx="481626" cy="329213"/>
          </a:xfrm>
          <a:prstGeom prst="rect">
            <a:avLst/>
          </a:prstGeom>
        </p:spPr>
      </p:pic>
    </p:spTree>
    <p:extLst>
      <p:ext uri="{BB962C8B-B14F-4D97-AF65-F5344CB8AC3E}">
        <p14:creationId xmlns:p14="http://schemas.microsoft.com/office/powerpoint/2010/main" val="2342593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923A6-7F02-4D41-862C-3EC86043AFCB}"/>
              </a:ext>
            </a:extLst>
          </p:cNvPr>
          <p:cNvSpPr/>
          <p:nvPr/>
        </p:nvSpPr>
        <p:spPr>
          <a:xfrm>
            <a:off x="210553" y="385955"/>
            <a:ext cx="6330719" cy="523220"/>
          </a:xfrm>
          <a:prstGeom prst="rect">
            <a:avLst/>
          </a:prstGeom>
        </p:spPr>
        <p:txBody>
          <a:bodyPr wrap="square" lIns="91440" tIns="45720" rIns="91440" bIns="45720" anchor="t">
            <a:spAutoFit/>
          </a:bodyPr>
          <a:lstStyle/>
          <a:p>
            <a:r>
              <a:rPr lang="en-US" sz="2800" b="1">
                <a:solidFill>
                  <a:prstClr val="white"/>
                </a:solidFill>
              </a:rPr>
              <a:t>Micro/Output: Alternate Level of Care</a:t>
            </a:r>
          </a:p>
        </p:txBody>
      </p:sp>
      <p:graphicFrame>
        <p:nvGraphicFramePr>
          <p:cNvPr id="7" name="Chart 6">
            <a:extLst>
              <a:ext uri="{FF2B5EF4-FFF2-40B4-BE49-F238E27FC236}">
                <a16:creationId xmlns:a16="http://schemas.microsoft.com/office/drawing/2014/main" id="{329A6D7F-8EBC-43C5-BA71-8200F90B6A6F}"/>
              </a:ext>
            </a:extLst>
          </p:cNvPr>
          <p:cNvGraphicFramePr>
            <a:graphicFrameLocks/>
          </p:cNvGraphicFramePr>
          <p:nvPr>
            <p:extLst>
              <p:ext uri="{D42A27DB-BD31-4B8C-83A1-F6EECF244321}">
                <p14:modId xmlns:p14="http://schemas.microsoft.com/office/powerpoint/2010/main" val="1525377599"/>
              </p:ext>
            </p:extLst>
          </p:nvPr>
        </p:nvGraphicFramePr>
        <p:xfrm>
          <a:off x="91251" y="1096648"/>
          <a:ext cx="5468567" cy="2000298"/>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8BA10BB5-452B-4A17-B3DC-5F969BD50D57}"/>
              </a:ext>
            </a:extLst>
          </p:cNvPr>
          <p:cNvPicPr>
            <a:picLocks noChangeAspect="1"/>
          </p:cNvPicPr>
          <p:nvPr/>
        </p:nvPicPr>
        <p:blipFill>
          <a:blip r:embed="rId3"/>
          <a:stretch>
            <a:fillRect/>
          </a:stretch>
        </p:blipFill>
        <p:spPr>
          <a:xfrm>
            <a:off x="91251" y="3076971"/>
            <a:ext cx="5468566" cy="1848776"/>
          </a:xfrm>
          <a:prstGeom prst="rect">
            <a:avLst/>
          </a:prstGeom>
        </p:spPr>
      </p:pic>
      <p:sp>
        <p:nvSpPr>
          <p:cNvPr id="9" name="TextBox 8">
            <a:extLst>
              <a:ext uri="{FF2B5EF4-FFF2-40B4-BE49-F238E27FC236}">
                <a16:creationId xmlns:a16="http://schemas.microsoft.com/office/drawing/2014/main" id="{8DD16CAC-AD9C-4360-81DB-565B07919643}"/>
              </a:ext>
            </a:extLst>
          </p:cNvPr>
          <p:cNvSpPr txBox="1"/>
          <p:nvPr/>
        </p:nvSpPr>
        <p:spPr>
          <a:xfrm>
            <a:off x="5826797" y="1320833"/>
            <a:ext cx="2883364" cy="2123658"/>
          </a:xfrm>
          <a:prstGeom prst="rect">
            <a:avLst/>
          </a:prstGeom>
          <a:noFill/>
        </p:spPr>
        <p:txBody>
          <a:bodyPr wrap="square" rtlCol="0">
            <a:spAutoFit/>
          </a:bodyPr>
          <a:lstStyle/>
          <a:p>
            <a:pPr marL="171450" indent="-171450">
              <a:buFont typeface="Arial" panose="020B0604020202020204" pitchFamily="34" charset="0"/>
              <a:buChar char="•"/>
            </a:pPr>
            <a:r>
              <a:rPr lang="en-US" sz="1200" b="1"/>
              <a:t>After dropping in 2020, ALC volumes have been increasing at Winnipeg sites and across Manitoba</a:t>
            </a:r>
          </a:p>
          <a:p>
            <a:pPr marL="171450" indent="-171450">
              <a:buFont typeface="Arial" panose="020B0604020202020204" pitchFamily="34" charset="0"/>
              <a:buChar char="•"/>
            </a:pPr>
            <a:r>
              <a:rPr lang="en-US" sz="1200" b="1"/>
              <a:t>The average ALC length of stays has been decreasing for Manitoba overall, however for Winnipeg sites, there has been a slight increase in the last couple of years</a:t>
            </a:r>
          </a:p>
          <a:p>
            <a:pPr marL="171450" indent="-171450">
              <a:buFont typeface="Arial" panose="020B0604020202020204" pitchFamily="34" charset="0"/>
              <a:buChar char="•"/>
            </a:pPr>
            <a:r>
              <a:rPr lang="en-US" sz="1200" b="1"/>
              <a:t>In 2022/23, ALC accounted for 177K patient days in Manitoba; 57K patient days in Winnipeg</a:t>
            </a:r>
          </a:p>
        </p:txBody>
      </p:sp>
    </p:spTree>
    <p:extLst>
      <p:ext uri="{BB962C8B-B14F-4D97-AF65-F5344CB8AC3E}">
        <p14:creationId xmlns:p14="http://schemas.microsoft.com/office/powerpoint/2010/main" val="67196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110FF3-49AA-4F92-A4A9-273229E473A8}"/>
              </a:ext>
            </a:extLst>
          </p:cNvPr>
          <p:cNvSpPr>
            <a:spLocks noGrp="1"/>
          </p:cNvSpPr>
          <p:nvPr>
            <p:ph type="subTitle" idx="1"/>
          </p:nvPr>
        </p:nvSpPr>
        <p:spPr>
          <a:xfrm>
            <a:off x="628649" y="2777488"/>
            <a:ext cx="7207157" cy="299442"/>
          </a:xfrm>
        </p:spPr>
        <p:txBody>
          <a:bodyPr/>
          <a:lstStyle/>
          <a:p>
            <a:r>
              <a:rPr lang="en-US"/>
              <a:t>Factors Applicable Hospital Wide and Health System Wide</a:t>
            </a:r>
          </a:p>
        </p:txBody>
      </p:sp>
      <p:sp>
        <p:nvSpPr>
          <p:cNvPr id="3" name="Title 2">
            <a:extLst>
              <a:ext uri="{FF2B5EF4-FFF2-40B4-BE49-F238E27FC236}">
                <a16:creationId xmlns:a16="http://schemas.microsoft.com/office/drawing/2014/main" id="{8452DABC-DC65-4DEF-B1F2-F3CB487F4591}"/>
              </a:ext>
            </a:extLst>
          </p:cNvPr>
          <p:cNvSpPr>
            <a:spLocks noGrp="1"/>
          </p:cNvSpPr>
          <p:nvPr>
            <p:ph type="ctrTitle"/>
          </p:nvPr>
        </p:nvSpPr>
        <p:spPr/>
        <p:txBody>
          <a:bodyPr/>
          <a:lstStyle/>
          <a:p>
            <a:r>
              <a:rPr lang="en-US" sz="3200"/>
              <a:t>Meso Level</a:t>
            </a:r>
          </a:p>
        </p:txBody>
      </p:sp>
    </p:spTree>
    <p:extLst>
      <p:ext uri="{BB962C8B-B14F-4D97-AF65-F5344CB8AC3E}">
        <p14:creationId xmlns:p14="http://schemas.microsoft.com/office/powerpoint/2010/main" val="127309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182643" y="52276"/>
            <a:ext cx="5318634" cy="684960"/>
          </a:xfrm>
        </p:spPr>
        <p:txBody>
          <a:bodyPr lIns="91440" tIns="45720" rIns="91440" bIns="45720" anchor="t">
            <a:noAutofit/>
          </a:bodyPr>
          <a:lstStyle/>
          <a:p>
            <a:r>
              <a:rPr lang="en-US" b="1">
                <a:latin typeface="Arial"/>
                <a:cs typeface="Arial"/>
              </a:rPr>
              <a:t>Emergency Department</a:t>
            </a:r>
            <a:r>
              <a:rPr lang="en-US">
                <a:latin typeface="Arial"/>
                <a:cs typeface="Arial"/>
              </a:rPr>
              <a:t> </a:t>
            </a:r>
            <a:r>
              <a:rPr lang="en-US" b="1">
                <a:latin typeface="Arial"/>
                <a:cs typeface="Arial"/>
              </a:rPr>
              <a:t>Performance Indicators</a:t>
            </a:r>
            <a:endParaRPr lang="en-US" b="1"/>
          </a:p>
        </p:txBody>
      </p:sp>
      <p:sp>
        <p:nvSpPr>
          <p:cNvPr id="5" name="TextBox 4">
            <a:extLst>
              <a:ext uri="{FF2B5EF4-FFF2-40B4-BE49-F238E27FC236}">
                <a16:creationId xmlns:a16="http://schemas.microsoft.com/office/drawing/2014/main" id="{19F2BBA2-1C97-44B2-A2EE-437A2F26D920}"/>
              </a:ext>
            </a:extLst>
          </p:cNvPr>
          <p:cNvSpPr txBox="1"/>
          <p:nvPr/>
        </p:nvSpPr>
        <p:spPr>
          <a:xfrm>
            <a:off x="200233" y="1221425"/>
            <a:ext cx="4058067" cy="120032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ED Wait Time for Initial Physician Assessment (90</a:t>
            </a:r>
            <a:r>
              <a:rPr kumimoji="0" lang="en-US" sz="1200" b="0"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percentile hours), 2019/20 to 2022/23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HSC:           4.4            7.2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WRHA:       5.1           7.5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Canada:      4.1           5.0</a:t>
            </a:r>
          </a:p>
        </p:txBody>
      </p:sp>
      <p:sp>
        <p:nvSpPr>
          <p:cNvPr id="6" name="Arrow: Right 5">
            <a:extLst>
              <a:ext uri="{FF2B5EF4-FFF2-40B4-BE49-F238E27FC236}">
                <a16:creationId xmlns:a16="http://schemas.microsoft.com/office/drawing/2014/main" id="{A333570E-7A59-4BE5-BBFC-ED321D4A6ECF}"/>
              </a:ext>
            </a:extLst>
          </p:cNvPr>
          <p:cNvSpPr/>
          <p:nvPr/>
        </p:nvSpPr>
        <p:spPr>
          <a:xfrm>
            <a:off x="1715334" y="1875520"/>
            <a:ext cx="220257" cy="10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6AAD0253-E84C-4DEE-A04E-EF9D423847DC}"/>
              </a:ext>
            </a:extLst>
          </p:cNvPr>
          <p:cNvSpPr/>
          <p:nvPr/>
        </p:nvSpPr>
        <p:spPr>
          <a:xfrm>
            <a:off x="1715333" y="2056304"/>
            <a:ext cx="220257" cy="10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B0E65684-93D5-4F70-A180-8DE97CC40D41}"/>
              </a:ext>
            </a:extLst>
          </p:cNvPr>
          <p:cNvSpPr/>
          <p:nvPr/>
        </p:nvSpPr>
        <p:spPr>
          <a:xfrm>
            <a:off x="1715333" y="2237088"/>
            <a:ext cx="220257" cy="10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EBDA84-1DD6-4991-BD92-F83555613A96}"/>
              </a:ext>
            </a:extLst>
          </p:cNvPr>
          <p:cNvSpPr txBox="1"/>
          <p:nvPr/>
        </p:nvSpPr>
        <p:spPr>
          <a:xfrm>
            <a:off x="4417375" y="1221425"/>
            <a:ext cx="4058067" cy="120032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ED Length of Stay (90</a:t>
            </a:r>
            <a:r>
              <a:rPr kumimoji="0" lang="en-US" sz="1200" b="0"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percentile hours), 2019/20 to 2022/23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HSC:           29.1            47.9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WRHA:       45.0            62.5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Canada:      38.3           49.0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65891FDF-E505-4C65-AD77-41543573FEBE}"/>
              </a:ext>
            </a:extLst>
          </p:cNvPr>
          <p:cNvSpPr/>
          <p:nvPr/>
        </p:nvSpPr>
        <p:spPr>
          <a:xfrm>
            <a:off x="5999221" y="1674174"/>
            <a:ext cx="220257" cy="10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2F4D3C99-6DB5-4E69-98C8-C66A8F31AC8D}"/>
              </a:ext>
            </a:extLst>
          </p:cNvPr>
          <p:cNvSpPr/>
          <p:nvPr/>
        </p:nvSpPr>
        <p:spPr>
          <a:xfrm>
            <a:off x="5999221" y="1875520"/>
            <a:ext cx="220257" cy="10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5332FB38-B23C-4564-807E-287CBAE8FE3A}"/>
              </a:ext>
            </a:extLst>
          </p:cNvPr>
          <p:cNvSpPr/>
          <p:nvPr/>
        </p:nvSpPr>
        <p:spPr>
          <a:xfrm>
            <a:off x="5999221" y="2039641"/>
            <a:ext cx="220257" cy="10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A3E3FC3F-4176-4476-AA48-378D3A786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61" y="2957925"/>
            <a:ext cx="4103339" cy="1628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759E33-43D3-4305-82FD-250F92898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300" y="2957925"/>
            <a:ext cx="4771121" cy="1628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5210C4D-A1BD-44A2-A4C8-E46C93366454}"/>
              </a:ext>
            </a:extLst>
          </p:cNvPr>
          <p:cNvSpPr txBox="1"/>
          <p:nvPr/>
        </p:nvSpPr>
        <p:spPr>
          <a:xfrm>
            <a:off x="200233" y="2692592"/>
            <a:ext cx="313699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Left Without Being Seen:</a:t>
            </a:r>
          </a:p>
        </p:txBody>
      </p:sp>
    </p:spTree>
    <p:extLst>
      <p:ext uri="{BB962C8B-B14F-4D97-AF65-F5344CB8AC3E}">
        <p14:creationId xmlns:p14="http://schemas.microsoft.com/office/powerpoint/2010/main" val="3961091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203033" y="151557"/>
            <a:ext cx="6210626" cy="432829"/>
          </a:xfrm>
        </p:spPr>
        <p:txBody>
          <a:bodyPr lIns="91440" tIns="45720" rIns="91440" bIns="45720" anchor="t">
            <a:noAutofit/>
          </a:bodyPr>
          <a:lstStyle/>
          <a:p>
            <a:r>
              <a:rPr lang="en-US" sz="2400" b="1">
                <a:latin typeface="Arial"/>
                <a:cs typeface="Arial"/>
              </a:rPr>
              <a:t>Meso-Level: ED Closures and Limited Hours</a:t>
            </a:r>
            <a:endParaRPr lang="en-US" sz="1400" b="1">
              <a:latin typeface="Arial"/>
              <a:cs typeface="Arial"/>
            </a:endParaRPr>
          </a:p>
        </p:txBody>
      </p:sp>
      <p:pic>
        <p:nvPicPr>
          <p:cNvPr id="2" name="Picture 1">
            <a:extLst>
              <a:ext uri="{FF2B5EF4-FFF2-40B4-BE49-F238E27FC236}">
                <a16:creationId xmlns:a16="http://schemas.microsoft.com/office/drawing/2014/main" id="{0A03944C-D6C5-4D5A-9B15-FB9EEE8354E3}"/>
              </a:ext>
            </a:extLst>
          </p:cNvPr>
          <p:cNvPicPr>
            <a:picLocks noChangeAspect="1"/>
          </p:cNvPicPr>
          <p:nvPr/>
        </p:nvPicPr>
        <p:blipFill>
          <a:blip r:embed="rId2"/>
          <a:stretch>
            <a:fillRect/>
          </a:stretch>
        </p:blipFill>
        <p:spPr>
          <a:xfrm>
            <a:off x="81276" y="1208076"/>
            <a:ext cx="4095750" cy="3783024"/>
          </a:xfrm>
          <a:prstGeom prst="rect">
            <a:avLst/>
          </a:prstGeom>
        </p:spPr>
      </p:pic>
      <p:pic>
        <p:nvPicPr>
          <p:cNvPr id="3" name="Picture 2">
            <a:extLst>
              <a:ext uri="{FF2B5EF4-FFF2-40B4-BE49-F238E27FC236}">
                <a16:creationId xmlns:a16="http://schemas.microsoft.com/office/drawing/2014/main" id="{1899AB11-8232-4F88-8111-74F9D30CCD6F}"/>
              </a:ext>
            </a:extLst>
          </p:cNvPr>
          <p:cNvPicPr>
            <a:picLocks noChangeAspect="1"/>
          </p:cNvPicPr>
          <p:nvPr/>
        </p:nvPicPr>
        <p:blipFill>
          <a:blip r:embed="rId3"/>
          <a:stretch>
            <a:fillRect/>
          </a:stretch>
        </p:blipFill>
        <p:spPr>
          <a:xfrm>
            <a:off x="4264975" y="1208077"/>
            <a:ext cx="2769898" cy="3783024"/>
          </a:xfrm>
          <a:prstGeom prst="rect">
            <a:avLst/>
          </a:prstGeom>
        </p:spPr>
      </p:pic>
      <p:sp>
        <p:nvSpPr>
          <p:cNvPr id="5" name="TextBox 4">
            <a:extLst>
              <a:ext uri="{FF2B5EF4-FFF2-40B4-BE49-F238E27FC236}">
                <a16:creationId xmlns:a16="http://schemas.microsoft.com/office/drawing/2014/main" id="{D813EC54-03E4-445B-A8A3-5FE59FF740E6}"/>
              </a:ext>
            </a:extLst>
          </p:cNvPr>
          <p:cNvSpPr txBox="1"/>
          <p:nvPr/>
        </p:nvSpPr>
        <p:spPr>
          <a:xfrm>
            <a:off x="7122822" y="1274821"/>
            <a:ext cx="1939902" cy="2970044"/>
          </a:xfrm>
          <a:prstGeom prst="rect">
            <a:avLst/>
          </a:prstGeom>
          <a:noFill/>
        </p:spPr>
        <p:txBody>
          <a:bodyPr wrap="square" rtlCol="0">
            <a:spAutoFit/>
          </a:bodyPr>
          <a:lstStyle/>
          <a:p>
            <a:pPr marL="171450" indent="-171450">
              <a:buFont typeface="Arial" panose="020B0604020202020204" pitchFamily="34" charset="0"/>
              <a:buChar char="•"/>
            </a:pPr>
            <a:r>
              <a:rPr lang="en-US" sz="1100"/>
              <a:t>Rural Manitoba experiences on-going short term and long term ED closures for a number of reasons</a:t>
            </a:r>
          </a:p>
          <a:p>
            <a:pPr marL="171450" indent="-171450">
              <a:buFont typeface="Arial" panose="020B0604020202020204" pitchFamily="34" charset="0"/>
              <a:buChar char="•"/>
            </a:pPr>
            <a:r>
              <a:rPr lang="en-US" sz="1100"/>
              <a:t>For some sites that are regularly open, hours of operation may be limited to specific times of day or only on specific days</a:t>
            </a:r>
          </a:p>
          <a:p>
            <a:pPr marL="171450" indent="-171450">
              <a:buFont typeface="Arial" panose="020B0604020202020204" pitchFamily="34" charset="0"/>
              <a:buChar char="•"/>
            </a:pPr>
            <a:r>
              <a:rPr lang="en-US" sz="1100"/>
              <a:t>Work is occurring to capture and report hours of operation and service disruption (closures) in a more automated manner through the electronic patient record (EPR) system</a:t>
            </a:r>
          </a:p>
        </p:txBody>
      </p:sp>
    </p:spTree>
    <p:extLst>
      <p:ext uri="{BB962C8B-B14F-4D97-AF65-F5344CB8AC3E}">
        <p14:creationId xmlns:p14="http://schemas.microsoft.com/office/powerpoint/2010/main" val="2204997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180474" y="111619"/>
            <a:ext cx="6210626" cy="432829"/>
          </a:xfrm>
        </p:spPr>
        <p:txBody>
          <a:bodyPr lIns="91440" tIns="45720" rIns="91440" bIns="45720" anchor="t">
            <a:noAutofit/>
          </a:bodyPr>
          <a:lstStyle/>
          <a:p>
            <a:r>
              <a:rPr lang="en-US" sz="2400" b="1">
                <a:latin typeface="Arial"/>
                <a:cs typeface="Arial"/>
              </a:rPr>
              <a:t>Meso-Level: HSC ED Usage for Rural Patients</a:t>
            </a:r>
            <a:endParaRPr lang="en-US" sz="1400" b="1">
              <a:latin typeface="Arial"/>
              <a:cs typeface="Arial"/>
            </a:endParaRPr>
          </a:p>
        </p:txBody>
      </p:sp>
      <p:pic>
        <p:nvPicPr>
          <p:cNvPr id="4" name="Picture 3">
            <a:extLst>
              <a:ext uri="{FF2B5EF4-FFF2-40B4-BE49-F238E27FC236}">
                <a16:creationId xmlns:a16="http://schemas.microsoft.com/office/drawing/2014/main" id="{9242644D-6FFE-48D8-82CA-86C6C4ED29B8}"/>
              </a:ext>
            </a:extLst>
          </p:cNvPr>
          <p:cNvPicPr>
            <a:picLocks noChangeAspect="1"/>
          </p:cNvPicPr>
          <p:nvPr/>
        </p:nvPicPr>
        <p:blipFill>
          <a:blip r:embed="rId2"/>
          <a:stretch>
            <a:fillRect/>
          </a:stretch>
        </p:blipFill>
        <p:spPr>
          <a:xfrm>
            <a:off x="2748598" y="1087936"/>
            <a:ext cx="3646803" cy="4055564"/>
          </a:xfrm>
          <a:prstGeom prst="rect">
            <a:avLst/>
          </a:prstGeom>
        </p:spPr>
      </p:pic>
      <p:sp>
        <p:nvSpPr>
          <p:cNvPr id="2" name="TextBox 1">
            <a:extLst>
              <a:ext uri="{FF2B5EF4-FFF2-40B4-BE49-F238E27FC236}">
                <a16:creationId xmlns:a16="http://schemas.microsoft.com/office/drawing/2014/main" id="{976D1C15-9D8F-4B1F-B994-637C0049BA84}"/>
              </a:ext>
            </a:extLst>
          </p:cNvPr>
          <p:cNvSpPr txBox="1"/>
          <p:nvPr/>
        </p:nvSpPr>
        <p:spPr>
          <a:xfrm>
            <a:off x="347072" y="1468380"/>
            <a:ext cx="1975638" cy="1277273"/>
          </a:xfrm>
          <a:prstGeom prst="rect">
            <a:avLst/>
          </a:prstGeom>
          <a:noFill/>
        </p:spPr>
        <p:txBody>
          <a:bodyPr wrap="square" rtlCol="0">
            <a:spAutoFit/>
          </a:bodyPr>
          <a:lstStyle/>
          <a:p>
            <a:pPr marL="171450" indent="-171450">
              <a:buFont typeface="Arial" panose="020B0604020202020204" pitchFamily="34" charset="0"/>
              <a:buChar char="•"/>
            </a:pPr>
            <a:r>
              <a:rPr lang="en-US" sz="1100"/>
              <a:t>Represents </a:t>
            </a:r>
            <a:r>
              <a:rPr lang="en-US" sz="1100" b="1"/>
              <a:t>17,787</a:t>
            </a:r>
            <a:r>
              <a:rPr lang="en-US" sz="1100"/>
              <a:t> total visits to HSC ED from residents living outside of Winnipeg</a:t>
            </a:r>
          </a:p>
          <a:p>
            <a:pPr marL="171450" indent="-171450">
              <a:buFont typeface="Arial" panose="020B0604020202020204" pitchFamily="34" charset="0"/>
              <a:buChar char="•"/>
            </a:pPr>
            <a:r>
              <a:rPr lang="en-US" sz="1100" b="1"/>
              <a:t>6,802</a:t>
            </a:r>
            <a:r>
              <a:rPr lang="en-US" sz="1100"/>
              <a:t> total visits from residents of Northern Health Region</a:t>
            </a:r>
          </a:p>
        </p:txBody>
      </p:sp>
    </p:spTree>
    <p:extLst>
      <p:ext uri="{BB962C8B-B14F-4D97-AF65-F5344CB8AC3E}">
        <p14:creationId xmlns:p14="http://schemas.microsoft.com/office/powerpoint/2010/main" val="296776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210553" y="78031"/>
            <a:ext cx="6210626" cy="432829"/>
          </a:xfrm>
        </p:spPr>
        <p:txBody>
          <a:bodyPr lIns="91440" tIns="45720" rIns="91440" bIns="45720" anchor="t">
            <a:noAutofit/>
          </a:bodyPr>
          <a:lstStyle/>
          <a:p>
            <a:r>
              <a:rPr lang="en-US" sz="2000" b="1">
                <a:latin typeface="Arial"/>
                <a:cs typeface="Arial"/>
              </a:rPr>
              <a:t>Meso-Level: Limited ALC Resources – Waiting for PCH</a:t>
            </a:r>
          </a:p>
        </p:txBody>
      </p:sp>
      <p:sp>
        <p:nvSpPr>
          <p:cNvPr id="5" name="TextBox 4">
            <a:extLst>
              <a:ext uri="{FF2B5EF4-FFF2-40B4-BE49-F238E27FC236}">
                <a16:creationId xmlns:a16="http://schemas.microsoft.com/office/drawing/2014/main" id="{D813EC54-03E4-445B-A8A3-5FE59FF740E6}"/>
              </a:ext>
            </a:extLst>
          </p:cNvPr>
          <p:cNvSpPr txBox="1"/>
          <p:nvPr/>
        </p:nvSpPr>
        <p:spPr>
          <a:xfrm>
            <a:off x="527050" y="4144836"/>
            <a:ext cx="7226300" cy="64633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The number of individuals in an acute care bed classified as alternate level of care (ALC) is approximately 400 on any given day in the last year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prstClr val="black"/>
                </a:solidFill>
                <a:latin typeface="Calibri" panose="020F0502020204030204"/>
              </a:rPr>
              <a:t>Roughly 50% to 60% of ALC cases on any given day are for individuals Paneled and waiting for a PCH bed</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DE2AEE3-8D17-4BE9-A2E4-766B6BBE0BEB}"/>
              </a:ext>
            </a:extLst>
          </p:cNvPr>
          <p:cNvPicPr>
            <a:picLocks noChangeAspect="1"/>
          </p:cNvPicPr>
          <p:nvPr/>
        </p:nvPicPr>
        <p:blipFill>
          <a:blip r:embed="rId2"/>
          <a:stretch>
            <a:fillRect/>
          </a:stretch>
        </p:blipFill>
        <p:spPr>
          <a:xfrm>
            <a:off x="666750" y="1117599"/>
            <a:ext cx="7537450" cy="3105151"/>
          </a:xfrm>
          <a:prstGeom prst="rect">
            <a:avLst/>
          </a:prstGeom>
        </p:spPr>
      </p:pic>
      <p:sp>
        <p:nvSpPr>
          <p:cNvPr id="3" name="TextBox 2">
            <a:extLst>
              <a:ext uri="{FF2B5EF4-FFF2-40B4-BE49-F238E27FC236}">
                <a16:creationId xmlns:a16="http://schemas.microsoft.com/office/drawing/2014/main" id="{7DF5F514-CA76-4889-8DC7-752BB8DD5DD5}"/>
              </a:ext>
            </a:extLst>
          </p:cNvPr>
          <p:cNvSpPr txBox="1"/>
          <p:nvPr/>
        </p:nvSpPr>
        <p:spPr>
          <a:xfrm>
            <a:off x="742950" y="3971568"/>
            <a:ext cx="647700" cy="2159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756551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248151" y="79721"/>
            <a:ext cx="6210626" cy="432829"/>
          </a:xfrm>
        </p:spPr>
        <p:txBody>
          <a:bodyPr lIns="91440" tIns="45720" rIns="91440" bIns="45720" anchor="t">
            <a:noAutofit/>
          </a:bodyPr>
          <a:lstStyle/>
          <a:p>
            <a:r>
              <a:rPr lang="en-US" sz="2000" b="1">
                <a:latin typeface="Arial"/>
                <a:cs typeface="Arial"/>
              </a:rPr>
              <a:t>Meso-Level: Limited ALC Resources – PCH Bed Availability</a:t>
            </a:r>
            <a:endParaRPr lang="en-US" sz="1200" b="1">
              <a:latin typeface="Arial"/>
              <a:cs typeface="Arial"/>
            </a:endParaRPr>
          </a:p>
        </p:txBody>
      </p:sp>
      <p:sp>
        <p:nvSpPr>
          <p:cNvPr id="5" name="TextBox 4">
            <a:extLst>
              <a:ext uri="{FF2B5EF4-FFF2-40B4-BE49-F238E27FC236}">
                <a16:creationId xmlns:a16="http://schemas.microsoft.com/office/drawing/2014/main" id="{D813EC54-03E4-445B-A8A3-5FE59FF740E6}"/>
              </a:ext>
            </a:extLst>
          </p:cNvPr>
          <p:cNvSpPr txBox="1"/>
          <p:nvPr/>
        </p:nvSpPr>
        <p:spPr>
          <a:xfrm>
            <a:off x="620869" y="3935457"/>
            <a:ext cx="7621044" cy="101566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About 300 PCH beds are vacant in Manitoba, but due to closures only about 25% are available for admission (closure data on next slide)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Demand for PCH beds significantly exceeds supply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prstClr val="black"/>
                </a:solidFill>
                <a:latin typeface="Calibri" panose="020F0502020204030204"/>
              </a:rPr>
              <a:t>Example – On August 18th, 2024 there were 752 individuals identified as requiring a PCH Bed while only 78 PCH beds were available to be filled</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D45320C1-3223-42B5-BAEC-39690CB0FB45}"/>
              </a:ext>
            </a:extLst>
          </p:cNvPr>
          <p:cNvGraphicFramePr>
            <a:graphicFrameLocks/>
          </p:cNvGraphicFramePr>
          <p:nvPr>
            <p:extLst>
              <p:ext uri="{D42A27DB-BD31-4B8C-83A1-F6EECF244321}">
                <p14:modId xmlns:p14="http://schemas.microsoft.com/office/powerpoint/2010/main" val="2345924753"/>
              </p:ext>
            </p:extLst>
          </p:nvPr>
        </p:nvGraphicFramePr>
        <p:xfrm>
          <a:off x="50800" y="1085849"/>
          <a:ext cx="4521200" cy="291945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CC38194F-33A6-424B-A1BA-4BD69FDDD549}"/>
              </a:ext>
            </a:extLst>
          </p:cNvPr>
          <p:cNvPicPr>
            <a:picLocks noChangeAspect="1"/>
          </p:cNvPicPr>
          <p:nvPr/>
        </p:nvPicPr>
        <p:blipFill>
          <a:blip r:embed="rId3"/>
          <a:stretch>
            <a:fillRect/>
          </a:stretch>
        </p:blipFill>
        <p:spPr>
          <a:xfrm>
            <a:off x="4572000" y="1085849"/>
            <a:ext cx="4521200" cy="2857501"/>
          </a:xfrm>
          <a:prstGeom prst="rect">
            <a:avLst/>
          </a:prstGeom>
        </p:spPr>
      </p:pic>
      <p:sp>
        <p:nvSpPr>
          <p:cNvPr id="2" name="TextBox 1">
            <a:extLst>
              <a:ext uri="{FF2B5EF4-FFF2-40B4-BE49-F238E27FC236}">
                <a16:creationId xmlns:a16="http://schemas.microsoft.com/office/drawing/2014/main" id="{FAE86018-390A-420A-A8E9-0D41A25BA212}"/>
              </a:ext>
            </a:extLst>
          </p:cNvPr>
          <p:cNvSpPr txBox="1"/>
          <p:nvPr/>
        </p:nvSpPr>
        <p:spPr>
          <a:xfrm>
            <a:off x="4622800" y="3759200"/>
            <a:ext cx="304800" cy="18415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71076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255671" y="136658"/>
            <a:ext cx="6210626" cy="432829"/>
          </a:xfrm>
        </p:spPr>
        <p:txBody>
          <a:bodyPr lIns="91440" tIns="45720" rIns="91440" bIns="45720" anchor="t">
            <a:noAutofit/>
          </a:bodyPr>
          <a:lstStyle/>
          <a:p>
            <a:r>
              <a:rPr lang="en-US" sz="2000" b="1">
                <a:latin typeface="Arial"/>
                <a:cs typeface="Arial"/>
              </a:rPr>
              <a:t>Meso-Level: Limited ALC Resources (PCH Bed Closures)</a:t>
            </a:r>
            <a:endParaRPr lang="en-US" sz="1050" b="1">
              <a:latin typeface="Arial"/>
              <a:cs typeface="Arial"/>
            </a:endParaRPr>
          </a:p>
        </p:txBody>
      </p:sp>
      <p:sp>
        <p:nvSpPr>
          <p:cNvPr id="5" name="TextBox 4">
            <a:extLst>
              <a:ext uri="{FF2B5EF4-FFF2-40B4-BE49-F238E27FC236}">
                <a16:creationId xmlns:a16="http://schemas.microsoft.com/office/drawing/2014/main" id="{D813EC54-03E4-445B-A8A3-5FE59FF740E6}"/>
              </a:ext>
            </a:extLst>
          </p:cNvPr>
          <p:cNvSpPr txBox="1"/>
          <p:nvPr/>
        </p:nvSpPr>
        <p:spPr>
          <a:xfrm>
            <a:off x="441694" y="4005308"/>
            <a:ext cx="8568955" cy="830997"/>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Since February of 2024, the number of PCH bed closed has decreased, but has remained stable at about 200 over the last couple of months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80% to 90% of closures are classified as long-term (&gt; 8 weeks)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prstClr val="black"/>
                </a:solidFill>
                <a:latin typeface="Calibri" panose="020F0502020204030204"/>
              </a:rPr>
              <a:t>The majority of closures are due to staffing constraints</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127293D-5296-424B-BDED-90909F27CDF4}"/>
              </a:ext>
            </a:extLst>
          </p:cNvPr>
          <p:cNvPicPr>
            <a:picLocks noChangeAspect="1"/>
          </p:cNvPicPr>
          <p:nvPr/>
        </p:nvPicPr>
        <p:blipFill>
          <a:blip r:embed="rId2"/>
          <a:stretch>
            <a:fillRect/>
          </a:stretch>
        </p:blipFill>
        <p:spPr>
          <a:xfrm>
            <a:off x="5593872" y="1152177"/>
            <a:ext cx="3475160" cy="2924207"/>
          </a:xfrm>
          <a:prstGeom prst="rect">
            <a:avLst/>
          </a:prstGeom>
        </p:spPr>
      </p:pic>
      <p:pic>
        <p:nvPicPr>
          <p:cNvPr id="11" name="Picture 10">
            <a:extLst>
              <a:ext uri="{FF2B5EF4-FFF2-40B4-BE49-F238E27FC236}">
                <a16:creationId xmlns:a16="http://schemas.microsoft.com/office/drawing/2014/main" id="{D053FA92-1D0C-4B12-986A-A395E2779166}"/>
              </a:ext>
            </a:extLst>
          </p:cNvPr>
          <p:cNvPicPr>
            <a:picLocks noChangeAspect="1"/>
          </p:cNvPicPr>
          <p:nvPr/>
        </p:nvPicPr>
        <p:blipFill>
          <a:blip r:embed="rId3"/>
          <a:stretch>
            <a:fillRect/>
          </a:stretch>
        </p:blipFill>
        <p:spPr>
          <a:xfrm>
            <a:off x="0" y="1152177"/>
            <a:ext cx="5593872" cy="2924207"/>
          </a:xfrm>
          <a:prstGeom prst="rect">
            <a:avLst/>
          </a:prstGeom>
        </p:spPr>
      </p:pic>
      <p:sp>
        <p:nvSpPr>
          <p:cNvPr id="12" name="TextBox 11">
            <a:extLst>
              <a:ext uri="{FF2B5EF4-FFF2-40B4-BE49-F238E27FC236}">
                <a16:creationId xmlns:a16="http://schemas.microsoft.com/office/drawing/2014/main" id="{D3524C1D-1E18-42E8-8D19-E0C84FD85613}"/>
              </a:ext>
            </a:extLst>
          </p:cNvPr>
          <p:cNvSpPr txBox="1"/>
          <p:nvPr/>
        </p:nvSpPr>
        <p:spPr>
          <a:xfrm>
            <a:off x="546100" y="3397250"/>
            <a:ext cx="412750" cy="278052"/>
          </a:xfrm>
          <a:prstGeom prst="rect">
            <a:avLst/>
          </a:prstGeom>
          <a:solidFill>
            <a:schemeClr val="bg1"/>
          </a:solidFill>
        </p:spPr>
        <p:txBody>
          <a:bodyPr wrap="square" rtlCol="0">
            <a:spAutoFit/>
          </a:bodyPr>
          <a:lstStyle/>
          <a:p>
            <a:endParaRPr lang="en-US"/>
          </a:p>
        </p:txBody>
      </p:sp>
      <p:sp>
        <p:nvSpPr>
          <p:cNvPr id="13" name="TextBox 12">
            <a:extLst>
              <a:ext uri="{FF2B5EF4-FFF2-40B4-BE49-F238E27FC236}">
                <a16:creationId xmlns:a16="http://schemas.microsoft.com/office/drawing/2014/main" id="{1EDC34BC-7473-453E-8EEC-2D9019C089C2}"/>
              </a:ext>
            </a:extLst>
          </p:cNvPr>
          <p:cNvSpPr txBox="1"/>
          <p:nvPr/>
        </p:nvSpPr>
        <p:spPr>
          <a:xfrm>
            <a:off x="74968" y="3675302"/>
            <a:ext cx="521932" cy="36933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419772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177628" y="323674"/>
            <a:ext cx="6616691" cy="432829"/>
          </a:xfrm>
        </p:spPr>
        <p:txBody>
          <a:bodyPr lIns="91440" tIns="45720" rIns="91440" bIns="45720" anchor="t">
            <a:noAutofit/>
          </a:bodyPr>
          <a:lstStyle/>
          <a:p>
            <a:r>
              <a:rPr lang="en-US" sz="2000" b="1">
                <a:latin typeface="Arial"/>
                <a:cs typeface="Arial"/>
              </a:rPr>
              <a:t>Meso-Level: Access to Home Care Services</a:t>
            </a:r>
          </a:p>
        </p:txBody>
      </p:sp>
      <p:sp>
        <p:nvSpPr>
          <p:cNvPr id="5" name="TextBox 4">
            <a:extLst>
              <a:ext uri="{FF2B5EF4-FFF2-40B4-BE49-F238E27FC236}">
                <a16:creationId xmlns:a16="http://schemas.microsoft.com/office/drawing/2014/main" id="{D813EC54-03E4-445B-A8A3-5FE59FF740E6}"/>
              </a:ext>
            </a:extLst>
          </p:cNvPr>
          <p:cNvSpPr txBox="1"/>
          <p:nvPr/>
        </p:nvSpPr>
        <p:spPr>
          <a:xfrm>
            <a:off x="176825" y="3556001"/>
            <a:ext cx="8568955" cy="138499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prstClr val="black"/>
                </a:solidFill>
                <a:latin typeface="Calibri" panose="020F0502020204030204"/>
              </a:rPr>
              <a:t>Compared to Canada overall, Manitoba has a lower overall median number of days a hospital stay is extended until home care services and supports are ready</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However the median does vary across the regions and is highest among PMH residents at 13 days in 2022/23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prstClr val="black"/>
                </a:solidFill>
                <a:latin typeface="Calibri" panose="020F0502020204030204"/>
              </a:rPr>
              <a:t>The percentage of hospital discharges to home care that include an ALC component is at about 22% for Manitoba overall and significantly higher than the Canadian percentage of 10.1%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Rate is primarily driven by the high percentage among Winnipeg residents</a:t>
            </a:r>
          </a:p>
        </p:txBody>
      </p:sp>
      <p:sp>
        <p:nvSpPr>
          <p:cNvPr id="12" name="TextBox 11">
            <a:extLst>
              <a:ext uri="{FF2B5EF4-FFF2-40B4-BE49-F238E27FC236}">
                <a16:creationId xmlns:a16="http://schemas.microsoft.com/office/drawing/2014/main" id="{D3524C1D-1E18-42E8-8D19-E0C84FD85613}"/>
              </a:ext>
            </a:extLst>
          </p:cNvPr>
          <p:cNvSpPr txBox="1"/>
          <p:nvPr/>
        </p:nvSpPr>
        <p:spPr>
          <a:xfrm>
            <a:off x="546100" y="3397250"/>
            <a:ext cx="412750" cy="278052"/>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DB04787E-C6A7-45A2-A376-265CC3EA2975}"/>
              </a:ext>
            </a:extLst>
          </p:cNvPr>
          <p:cNvPicPr>
            <a:picLocks noChangeAspect="1"/>
          </p:cNvPicPr>
          <p:nvPr/>
        </p:nvPicPr>
        <p:blipFill>
          <a:blip r:embed="rId2"/>
          <a:stretch>
            <a:fillRect/>
          </a:stretch>
        </p:blipFill>
        <p:spPr>
          <a:xfrm>
            <a:off x="74968" y="1098867"/>
            <a:ext cx="4466629" cy="2457134"/>
          </a:xfrm>
          <a:prstGeom prst="rect">
            <a:avLst/>
          </a:prstGeom>
        </p:spPr>
      </p:pic>
      <p:pic>
        <p:nvPicPr>
          <p:cNvPr id="6" name="Picture 5">
            <a:extLst>
              <a:ext uri="{FF2B5EF4-FFF2-40B4-BE49-F238E27FC236}">
                <a16:creationId xmlns:a16="http://schemas.microsoft.com/office/drawing/2014/main" id="{B7DF301A-082F-4021-AC99-71262AE2193C}"/>
              </a:ext>
            </a:extLst>
          </p:cNvPr>
          <p:cNvPicPr>
            <a:picLocks noChangeAspect="1"/>
          </p:cNvPicPr>
          <p:nvPr/>
        </p:nvPicPr>
        <p:blipFill>
          <a:blip r:embed="rId3"/>
          <a:stretch>
            <a:fillRect/>
          </a:stretch>
        </p:blipFill>
        <p:spPr>
          <a:xfrm>
            <a:off x="4541597" y="1098867"/>
            <a:ext cx="4527436" cy="2457134"/>
          </a:xfrm>
          <a:prstGeom prst="rect">
            <a:avLst/>
          </a:prstGeom>
        </p:spPr>
      </p:pic>
    </p:spTree>
    <p:extLst>
      <p:ext uri="{BB962C8B-B14F-4D97-AF65-F5344CB8AC3E}">
        <p14:creationId xmlns:p14="http://schemas.microsoft.com/office/powerpoint/2010/main" val="941694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172954" y="103598"/>
            <a:ext cx="6210626" cy="432829"/>
          </a:xfrm>
        </p:spPr>
        <p:txBody>
          <a:bodyPr lIns="91440" tIns="45720" rIns="91440" bIns="45720" anchor="t">
            <a:noAutofit/>
          </a:bodyPr>
          <a:lstStyle/>
          <a:p>
            <a:r>
              <a:rPr lang="en-US" sz="1800" b="1">
                <a:latin typeface="Arial"/>
                <a:cs typeface="Arial"/>
              </a:rPr>
              <a:t>Meso-Level: Limited Availability of Accessing Services Outside of ED (Diagnostic Imaging)</a:t>
            </a:r>
            <a:br>
              <a:rPr lang="en-US" sz="1050" b="1"/>
            </a:br>
            <a:br>
              <a:rPr lang="en-US" sz="1100" b="1"/>
            </a:br>
            <a:endParaRPr lang="en-US" sz="1100" b="1"/>
          </a:p>
        </p:txBody>
      </p:sp>
      <p:sp>
        <p:nvSpPr>
          <p:cNvPr id="18" name="TextBox 17">
            <a:extLst>
              <a:ext uri="{FF2B5EF4-FFF2-40B4-BE49-F238E27FC236}">
                <a16:creationId xmlns:a16="http://schemas.microsoft.com/office/drawing/2014/main" id="{E338C845-55C8-B837-1ACD-210695A05E4D}"/>
              </a:ext>
            </a:extLst>
          </p:cNvPr>
          <p:cNvSpPr txBox="1"/>
          <p:nvPr/>
        </p:nvSpPr>
        <p:spPr>
          <a:xfrm>
            <a:off x="6376960" y="1929136"/>
            <a:ext cx="2767040" cy="17081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May 2024 Median Wait Times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a:solidFill>
                  <a:prstClr val="black"/>
                </a:solidFill>
                <a:latin typeface="Calibri" panose="020F0502020204030204"/>
              </a:rPr>
              <a:t>MRI: ranges from 8 weeks to 47 weeks</a:t>
            </a:r>
          </a:p>
          <a:p>
            <a:pPr marR="0" lvl="0" algn="l" defTabSz="457200" rtl="0" eaLnBrk="1" fontAlgn="auto" latinLnBrk="0" hangingPunct="1">
              <a:lnSpc>
                <a:spcPct val="100000"/>
              </a:lnSpc>
              <a:spcBef>
                <a:spcPts val="0"/>
              </a:spcBef>
              <a:spcAft>
                <a:spcPts val="0"/>
              </a:spcAft>
              <a:buClrTx/>
              <a:buSzTx/>
              <a:tabLst/>
              <a:defRPr/>
            </a:pPr>
            <a:endParaRPr lang="en-US" sz="1100" b="1">
              <a:solidFill>
                <a:prstClr val="black"/>
              </a:solidFill>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CT: ranges from 3 weeks to 23 weeks</a:t>
            </a:r>
          </a:p>
          <a:p>
            <a:pPr marR="0" lvl="0" algn="l" defTabSz="457200" rtl="0" eaLnBrk="1" fontAlgn="auto" latinLnBrk="0" hangingPunct="1">
              <a:lnSpc>
                <a:spcPct val="100000"/>
              </a:lnSpc>
              <a:spcBef>
                <a:spcPts val="0"/>
              </a:spcBef>
              <a:spcAft>
                <a:spcPts val="0"/>
              </a:spcAft>
              <a:buClrTx/>
              <a:buSzTx/>
              <a:tabLst/>
              <a:defRPr/>
            </a:pPr>
            <a:endParaRPr kumimoji="0" lang="en-US" sz="1100" b="1"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a:solidFill>
                  <a:prstClr val="black"/>
                </a:solidFill>
                <a:latin typeface="Calibri" panose="020F0502020204030204"/>
              </a:rPr>
              <a:t>Ultrasound: ranges from 2 weeks to 16 weeks</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325B647-D60B-4D72-A560-D8EEB9B53A0A}"/>
              </a:ext>
            </a:extLst>
          </p:cNvPr>
          <p:cNvPicPr>
            <a:picLocks noChangeAspect="1"/>
          </p:cNvPicPr>
          <p:nvPr/>
        </p:nvPicPr>
        <p:blipFill>
          <a:blip r:embed="rId2"/>
          <a:stretch>
            <a:fillRect/>
          </a:stretch>
        </p:blipFill>
        <p:spPr>
          <a:xfrm>
            <a:off x="83507" y="1136225"/>
            <a:ext cx="6303944" cy="3778675"/>
          </a:xfrm>
          <a:prstGeom prst="rect">
            <a:avLst/>
          </a:prstGeom>
        </p:spPr>
      </p:pic>
    </p:spTree>
    <p:extLst>
      <p:ext uri="{BB962C8B-B14F-4D97-AF65-F5344CB8AC3E}">
        <p14:creationId xmlns:p14="http://schemas.microsoft.com/office/powerpoint/2010/main" val="3130114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110FF3-49AA-4F92-A4A9-273229E473A8}"/>
              </a:ext>
            </a:extLst>
          </p:cNvPr>
          <p:cNvSpPr>
            <a:spLocks noGrp="1"/>
          </p:cNvSpPr>
          <p:nvPr>
            <p:ph type="subTitle" idx="1"/>
          </p:nvPr>
        </p:nvSpPr>
        <p:spPr>
          <a:xfrm>
            <a:off x="628649" y="2777488"/>
            <a:ext cx="7207157" cy="299442"/>
          </a:xfrm>
        </p:spPr>
        <p:txBody>
          <a:bodyPr/>
          <a:lstStyle/>
          <a:p>
            <a:r>
              <a:rPr lang="en-US"/>
              <a:t>Broader socioeconomic, sociocultural and institutional level factors</a:t>
            </a:r>
          </a:p>
        </p:txBody>
      </p:sp>
      <p:sp>
        <p:nvSpPr>
          <p:cNvPr id="3" name="Title 2">
            <a:extLst>
              <a:ext uri="{FF2B5EF4-FFF2-40B4-BE49-F238E27FC236}">
                <a16:creationId xmlns:a16="http://schemas.microsoft.com/office/drawing/2014/main" id="{8452DABC-DC65-4DEF-B1F2-F3CB487F4591}"/>
              </a:ext>
            </a:extLst>
          </p:cNvPr>
          <p:cNvSpPr>
            <a:spLocks noGrp="1"/>
          </p:cNvSpPr>
          <p:nvPr>
            <p:ph type="ctrTitle"/>
          </p:nvPr>
        </p:nvSpPr>
        <p:spPr/>
        <p:txBody>
          <a:bodyPr/>
          <a:lstStyle/>
          <a:p>
            <a:r>
              <a:rPr lang="en-US" sz="3200"/>
              <a:t>Macro Level</a:t>
            </a:r>
          </a:p>
        </p:txBody>
      </p:sp>
    </p:spTree>
    <p:extLst>
      <p:ext uri="{BB962C8B-B14F-4D97-AF65-F5344CB8AC3E}">
        <p14:creationId xmlns:p14="http://schemas.microsoft.com/office/powerpoint/2010/main" val="2618889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864FDC-8165-4BC5-8551-65EA75D07420}"/>
              </a:ext>
            </a:extLst>
          </p:cNvPr>
          <p:cNvSpPr txBox="1"/>
          <p:nvPr/>
        </p:nvSpPr>
        <p:spPr>
          <a:xfrm>
            <a:off x="0" y="1104628"/>
            <a:ext cx="9144000" cy="1677382"/>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The Quintiles are a grouping of the population by average household income.  They are first divided </a:t>
            </a:r>
            <a:r>
              <a:rPr lang="en-US" sz="1200" b="1">
                <a:solidFill>
                  <a:prstClr val="black"/>
                </a:solidFill>
                <a:latin typeface="Calibri" panose="020F0502020204030204"/>
              </a:rPr>
              <a:t>into</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the two categories of Rural and Urban (Winnipeg and Brandon), then further divided </a:t>
            </a:r>
            <a:r>
              <a:rPr lang="en-US" sz="1200" b="1">
                <a:solidFill>
                  <a:prstClr val="black"/>
                </a:solidFill>
                <a:latin typeface="Calibri" panose="020F0502020204030204"/>
              </a:rPr>
              <a:t>into</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the five groups (quintiles) within each category, with approximately 20% of the population in each group.  R1 and U1 represent the lowest income group in the Rural and Urban categories respectively, and R5 and U5 the highest income group</a:t>
            </a:r>
            <a:endParaRPr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prstClr val="black"/>
                </a:solidFill>
                <a:latin typeface="Calibri" panose="020F0502020204030204"/>
              </a:rPr>
              <a:t>ED utilization varies across income quintiles for both the rural and urban population.  Utilization is highest in the lowest income group (R1 and U1) and lowest in the highest income group (R5 and U5).</a:t>
            </a:r>
            <a:endParaRPr lang="en-US" sz="1200" b="1">
              <a:solidFill>
                <a:prstClr val="black"/>
              </a:solidFill>
              <a:latin typeface="Calibri" panose="020F0502020204030204"/>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There is a clear relationship between income and utilization with utilization increasing going from highest income group to the lowest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12D26303-CB10-46C4-8E0C-4D8F1AEC692A}"/>
              </a:ext>
            </a:extLst>
          </p:cNvPr>
          <p:cNvSpPr>
            <a:spLocks noGrp="1"/>
          </p:cNvSpPr>
          <p:nvPr>
            <p:ph type="body" sz="quarter" idx="13"/>
          </p:nvPr>
        </p:nvSpPr>
        <p:spPr>
          <a:xfrm>
            <a:off x="157914" y="328397"/>
            <a:ext cx="6446277" cy="432829"/>
          </a:xfrm>
        </p:spPr>
        <p:txBody>
          <a:bodyPr lIns="91440" tIns="45720" rIns="91440" bIns="45720" anchor="t">
            <a:noAutofit/>
          </a:bodyPr>
          <a:lstStyle/>
          <a:p>
            <a:r>
              <a:rPr lang="en-US" sz="2400" b="1">
                <a:latin typeface="Arial"/>
                <a:cs typeface="Arial"/>
              </a:rPr>
              <a:t>Macro: Presentations by Income Quintiles</a:t>
            </a:r>
          </a:p>
        </p:txBody>
      </p:sp>
      <p:pic>
        <p:nvPicPr>
          <p:cNvPr id="4" name="Picture 3">
            <a:extLst>
              <a:ext uri="{FF2B5EF4-FFF2-40B4-BE49-F238E27FC236}">
                <a16:creationId xmlns:a16="http://schemas.microsoft.com/office/drawing/2014/main" id="{2CF3FFF6-8D35-494D-963C-1840EBE5E916}"/>
              </a:ext>
            </a:extLst>
          </p:cNvPr>
          <p:cNvPicPr>
            <a:picLocks noChangeAspect="1"/>
          </p:cNvPicPr>
          <p:nvPr/>
        </p:nvPicPr>
        <p:blipFill>
          <a:blip r:embed="rId2"/>
          <a:stretch>
            <a:fillRect/>
          </a:stretch>
        </p:blipFill>
        <p:spPr>
          <a:xfrm>
            <a:off x="69850" y="2482851"/>
            <a:ext cx="9074150" cy="2419350"/>
          </a:xfrm>
          <a:prstGeom prst="rect">
            <a:avLst/>
          </a:prstGeom>
        </p:spPr>
      </p:pic>
    </p:spTree>
    <p:extLst>
      <p:ext uri="{BB962C8B-B14F-4D97-AF65-F5344CB8AC3E}">
        <p14:creationId xmlns:p14="http://schemas.microsoft.com/office/powerpoint/2010/main" val="415742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CD3BE71-2CBC-47F4-B862-655094D15960}"/>
              </a:ext>
            </a:extLst>
          </p:cNvPr>
          <p:cNvSpPr>
            <a:spLocks noGrp="1"/>
          </p:cNvSpPr>
          <p:nvPr>
            <p:ph type="body" sz="quarter" idx="13"/>
          </p:nvPr>
        </p:nvSpPr>
        <p:spPr>
          <a:xfrm>
            <a:off x="131291" y="388281"/>
            <a:ext cx="5325837" cy="432829"/>
          </a:xfrm>
        </p:spPr>
        <p:txBody>
          <a:bodyPr lIns="91440" tIns="45720" rIns="91440" bIns="45720" anchor="t">
            <a:noAutofit/>
          </a:bodyPr>
          <a:lstStyle/>
          <a:p>
            <a:r>
              <a:rPr lang="en-US" sz="2400" b="1">
                <a:latin typeface="Arial"/>
                <a:cs typeface="Arial"/>
              </a:rPr>
              <a:t>Macro: Population Growth</a:t>
            </a:r>
          </a:p>
        </p:txBody>
      </p:sp>
      <p:pic>
        <p:nvPicPr>
          <p:cNvPr id="3" name="Picture 2">
            <a:extLst>
              <a:ext uri="{FF2B5EF4-FFF2-40B4-BE49-F238E27FC236}">
                <a16:creationId xmlns:a16="http://schemas.microsoft.com/office/drawing/2014/main" id="{94A9505C-304B-48CA-818A-C3378BD69B02}"/>
              </a:ext>
            </a:extLst>
          </p:cNvPr>
          <p:cNvPicPr>
            <a:picLocks noChangeAspect="1"/>
          </p:cNvPicPr>
          <p:nvPr/>
        </p:nvPicPr>
        <p:blipFill>
          <a:blip r:embed="rId2"/>
          <a:stretch>
            <a:fillRect/>
          </a:stretch>
        </p:blipFill>
        <p:spPr>
          <a:xfrm>
            <a:off x="0" y="1241448"/>
            <a:ext cx="8810277" cy="3395079"/>
          </a:xfrm>
          <a:prstGeom prst="rect">
            <a:avLst/>
          </a:prstGeom>
        </p:spPr>
      </p:pic>
      <p:sp>
        <p:nvSpPr>
          <p:cNvPr id="6" name="TextBox 5">
            <a:extLst>
              <a:ext uri="{FF2B5EF4-FFF2-40B4-BE49-F238E27FC236}">
                <a16:creationId xmlns:a16="http://schemas.microsoft.com/office/drawing/2014/main" id="{56AA0482-0123-4DE0-8913-C6FF884E77AF}"/>
              </a:ext>
            </a:extLst>
          </p:cNvPr>
          <p:cNvSpPr txBox="1"/>
          <p:nvPr/>
        </p:nvSpPr>
        <p:spPr>
          <a:xfrm>
            <a:off x="654096" y="1161355"/>
            <a:ext cx="1995661" cy="261610"/>
          </a:xfrm>
          <a:prstGeom prst="rect">
            <a:avLst/>
          </a:prstGeom>
          <a:noFill/>
        </p:spPr>
        <p:txBody>
          <a:bodyPr wrap="square" rtlCol="0">
            <a:spAutoFit/>
          </a:bodyPr>
          <a:lstStyle/>
          <a:p>
            <a:r>
              <a:rPr lang="en-US" sz="1100" b="1"/>
              <a:t>Projected ED Visits by CTAS</a:t>
            </a:r>
          </a:p>
        </p:txBody>
      </p:sp>
      <p:sp>
        <p:nvSpPr>
          <p:cNvPr id="7" name="TextBox 6">
            <a:extLst>
              <a:ext uri="{FF2B5EF4-FFF2-40B4-BE49-F238E27FC236}">
                <a16:creationId xmlns:a16="http://schemas.microsoft.com/office/drawing/2014/main" id="{641A6A54-A00E-4F5E-818C-50053ACDFC2A}"/>
              </a:ext>
            </a:extLst>
          </p:cNvPr>
          <p:cNvSpPr txBox="1"/>
          <p:nvPr/>
        </p:nvSpPr>
        <p:spPr>
          <a:xfrm>
            <a:off x="8316369" y="4451861"/>
            <a:ext cx="338554" cy="184666"/>
          </a:xfrm>
          <a:prstGeom prst="rect">
            <a:avLst/>
          </a:prstGeom>
          <a:noFill/>
        </p:spPr>
        <p:txBody>
          <a:bodyPr wrap="none" rtlCol="0">
            <a:spAutoFit/>
          </a:bodyPr>
          <a:lstStyle/>
          <a:p>
            <a:r>
              <a:rPr lang="en-US" sz="600"/>
              <a:t>2033</a:t>
            </a:r>
          </a:p>
        </p:txBody>
      </p:sp>
      <p:sp>
        <p:nvSpPr>
          <p:cNvPr id="9" name="TextBox 8">
            <a:extLst>
              <a:ext uri="{FF2B5EF4-FFF2-40B4-BE49-F238E27FC236}">
                <a16:creationId xmlns:a16="http://schemas.microsoft.com/office/drawing/2014/main" id="{ABDEB08D-4A17-4224-A563-CA1AE85F752A}"/>
              </a:ext>
            </a:extLst>
          </p:cNvPr>
          <p:cNvSpPr txBox="1"/>
          <p:nvPr/>
        </p:nvSpPr>
        <p:spPr>
          <a:xfrm>
            <a:off x="1560822" y="4607611"/>
            <a:ext cx="6613542" cy="369332"/>
          </a:xfrm>
          <a:prstGeom prst="rect">
            <a:avLst/>
          </a:prstGeom>
          <a:noFill/>
        </p:spPr>
        <p:txBody>
          <a:bodyPr wrap="none" rtlCol="0">
            <a:spAutoFit/>
          </a:bodyPr>
          <a:lstStyle/>
          <a:p>
            <a:r>
              <a:rPr lang="en-US"/>
              <a:t>Projected 51,000 more CTAS 1/2 ED visits by 2033 compared to 2023</a:t>
            </a:r>
          </a:p>
        </p:txBody>
      </p:sp>
    </p:spTree>
    <p:extLst>
      <p:ext uri="{BB962C8B-B14F-4D97-AF65-F5344CB8AC3E}">
        <p14:creationId xmlns:p14="http://schemas.microsoft.com/office/powerpoint/2010/main" val="280973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E9F42-DB90-4FAC-BEFA-A0DD76F3C3F8}"/>
              </a:ext>
            </a:extLst>
          </p:cNvPr>
          <p:cNvSpPr>
            <a:spLocks noGrp="1"/>
          </p:cNvSpPr>
          <p:nvPr>
            <p:ph type="body" sz="quarter" idx="22"/>
          </p:nvPr>
        </p:nvSpPr>
        <p:spPr>
          <a:xfrm>
            <a:off x="456082" y="1221002"/>
            <a:ext cx="8008799" cy="851225"/>
          </a:xfrm>
        </p:spPr>
        <p:txBody>
          <a:bodyPr/>
          <a:lstStyle/>
          <a:p>
            <a:pPr marL="285750" indent="-285750">
              <a:buFont typeface="Arial" panose="020B0604020202020204" pitchFamily="34" charset="0"/>
              <a:buChar char="•"/>
            </a:pPr>
            <a:r>
              <a:rPr lang="en-US"/>
              <a:t>In Nov 2023, Canada’s Drug Agency (formerly CADTH) published cross- jurisdictional evidence reviews on ED Overcrowding</a:t>
            </a:r>
          </a:p>
          <a:p>
            <a:pPr marL="285750" indent="-285750">
              <a:lnSpc>
                <a:spcPct val="100000"/>
              </a:lnSpc>
              <a:spcBef>
                <a:spcPts val="0"/>
              </a:spcBef>
              <a:buFont typeface="Arial" panose="020B0604020202020204" pitchFamily="34" charset="0"/>
              <a:buChar char="•"/>
            </a:pPr>
            <a:r>
              <a:rPr lang="en-US"/>
              <a:t>Environmental scan of contributing factors to </a:t>
            </a:r>
          </a:p>
          <a:p>
            <a:pPr>
              <a:lnSpc>
                <a:spcPct val="100000"/>
              </a:lnSpc>
              <a:spcBef>
                <a:spcPts val="0"/>
              </a:spcBef>
            </a:pPr>
            <a:r>
              <a:rPr lang="en-US"/>
              <a:t>     overcrowding</a:t>
            </a:r>
          </a:p>
          <a:p>
            <a:pPr marL="285750" indent="-285750">
              <a:buFont typeface="Arial" panose="020B0604020202020204" pitchFamily="34" charset="0"/>
              <a:buChar char="•"/>
            </a:pPr>
            <a:r>
              <a:rPr lang="en-US"/>
              <a:t>Identified three categories of factors:</a:t>
            </a:r>
          </a:p>
          <a:p>
            <a:pPr marL="742939" lvl="1" indent="-285750">
              <a:buFont typeface="Arial" panose="020B0604020202020204" pitchFamily="34" charset="0"/>
              <a:buChar char="•"/>
            </a:pPr>
            <a:r>
              <a:rPr lang="en-US" sz="1600">
                <a:solidFill>
                  <a:schemeClr val="tx1"/>
                </a:solidFill>
              </a:rPr>
              <a:t>Micro – Factors applicable at ED level</a:t>
            </a:r>
          </a:p>
          <a:p>
            <a:pPr marL="742939" lvl="1" indent="-285750">
              <a:buFont typeface="Arial" panose="020B0604020202020204" pitchFamily="34" charset="0"/>
              <a:buChar char="•"/>
            </a:pPr>
            <a:r>
              <a:rPr lang="en-US" sz="1600">
                <a:solidFill>
                  <a:schemeClr val="tx1"/>
                </a:solidFill>
              </a:rPr>
              <a:t>Meso – Factors applicable hospital wide</a:t>
            </a:r>
          </a:p>
          <a:p>
            <a:pPr lvl="1"/>
            <a:r>
              <a:rPr lang="en-US" sz="1600">
                <a:solidFill>
                  <a:schemeClr val="tx1"/>
                </a:solidFill>
              </a:rPr>
              <a:t>	           and at health system level</a:t>
            </a:r>
          </a:p>
          <a:p>
            <a:pPr marL="742939" lvl="1" indent="-285750">
              <a:buFont typeface="Arial" panose="020B0604020202020204" pitchFamily="34" charset="0"/>
              <a:buChar char="•"/>
            </a:pPr>
            <a:r>
              <a:rPr lang="en-US" sz="1600">
                <a:solidFill>
                  <a:schemeClr val="tx1"/>
                </a:solidFill>
              </a:rPr>
              <a:t>Macro – Broader socioeconomic, </a:t>
            </a:r>
          </a:p>
          <a:p>
            <a:pPr lvl="1"/>
            <a:r>
              <a:rPr lang="en-US" sz="1600">
                <a:solidFill>
                  <a:schemeClr val="tx1"/>
                </a:solidFill>
              </a:rPr>
              <a:t>	         sociocultural and institutional level</a:t>
            </a:r>
          </a:p>
          <a:p>
            <a:pPr marL="285750" indent="-285750">
              <a:buFont typeface="Arial" panose="020B0604020202020204" pitchFamily="34" charset="0"/>
              <a:buChar char="•"/>
            </a:pPr>
            <a:r>
              <a:rPr lang="en-US"/>
              <a:t>How can we measure these factors in Manitoba?</a:t>
            </a:r>
          </a:p>
        </p:txBody>
      </p:sp>
      <p:sp>
        <p:nvSpPr>
          <p:cNvPr id="5" name="Text Placeholder 4">
            <a:extLst>
              <a:ext uri="{FF2B5EF4-FFF2-40B4-BE49-F238E27FC236}">
                <a16:creationId xmlns:a16="http://schemas.microsoft.com/office/drawing/2014/main" id="{1056F9D0-156C-4A69-95EE-F1D42F51F753}"/>
              </a:ext>
            </a:extLst>
          </p:cNvPr>
          <p:cNvSpPr>
            <a:spLocks noGrp="1"/>
          </p:cNvSpPr>
          <p:nvPr>
            <p:ph type="body" sz="quarter" idx="13"/>
          </p:nvPr>
        </p:nvSpPr>
        <p:spPr>
          <a:xfrm>
            <a:off x="176761" y="347033"/>
            <a:ext cx="6981866" cy="449637"/>
          </a:xfrm>
        </p:spPr>
        <p:txBody>
          <a:bodyPr lIns="91440" tIns="45720" rIns="91440" bIns="45720" anchor="t">
            <a:noAutofit/>
          </a:bodyPr>
          <a:lstStyle/>
          <a:p>
            <a:r>
              <a:rPr lang="en-US" b="1">
                <a:latin typeface="Arial"/>
                <a:cs typeface="Arial"/>
              </a:rPr>
              <a:t>Leveraging </a:t>
            </a:r>
            <a:r>
              <a:rPr lang="en-US" sz="3600" b="1">
                <a:latin typeface="Arial"/>
                <a:cs typeface="Arial"/>
              </a:rPr>
              <a:t>CDA's</a:t>
            </a:r>
            <a:r>
              <a:rPr lang="en-US" b="1">
                <a:latin typeface="Arial"/>
                <a:cs typeface="Arial"/>
              </a:rPr>
              <a:t> Work</a:t>
            </a:r>
          </a:p>
        </p:txBody>
      </p:sp>
      <p:pic>
        <p:nvPicPr>
          <p:cNvPr id="7" name="Picture 6">
            <a:extLst>
              <a:ext uri="{FF2B5EF4-FFF2-40B4-BE49-F238E27FC236}">
                <a16:creationId xmlns:a16="http://schemas.microsoft.com/office/drawing/2014/main" id="{85916569-6539-4071-8D71-724286731748}"/>
              </a:ext>
            </a:extLst>
          </p:cNvPr>
          <p:cNvPicPr>
            <a:picLocks noChangeAspect="1"/>
          </p:cNvPicPr>
          <p:nvPr/>
        </p:nvPicPr>
        <p:blipFill>
          <a:blip r:embed="rId2"/>
          <a:stretch>
            <a:fillRect/>
          </a:stretch>
        </p:blipFill>
        <p:spPr>
          <a:xfrm>
            <a:off x="5850116" y="1902218"/>
            <a:ext cx="2614765" cy="3126994"/>
          </a:xfrm>
          <a:prstGeom prst="rect">
            <a:avLst/>
          </a:prstGeom>
        </p:spPr>
      </p:pic>
    </p:spTree>
    <p:extLst>
      <p:ext uri="{BB962C8B-B14F-4D97-AF65-F5344CB8AC3E}">
        <p14:creationId xmlns:p14="http://schemas.microsoft.com/office/powerpoint/2010/main" val="111148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1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39343-97B2-415C-A11C-B359C9E6549D}"/>
              </a:ext>
            </a:extLst>
          </p:cNvPr>
          <p:cNvSpPr>
            <a:spLocks noGrp="1"/>
          </p:cNvSpPr>
          <p:nvPr>
            <p:ph type="body" sz="quarter" idx="22"/>
          </p:nvPr>
        </p:nvSpPr>
        <p:spPr>
          <a:xfrm>
            <a:off x="285235" y="1115023"/>
            <a:ext cx="8008805" cy="1024340"/>
          </a:xfrm>
        </p:spPr>
        <p:txBody>
          <a:bodyPr/>
          <a:lstStyle/>
          <a:p>
            <a:pPr marL="342900" indent="-342900">
              <a:buFont typeface="Arial" panose="020B0604020202020204" pitchFamily="34" charset="0"/>
              <a:buChar char="•"/>
            </a:pPr>
            <a:r>
              <a:rPr lang="en-US"/>
              <a:t>Divided in to:</a:t>
            </a:r>
          </a:p>
          <a:p>
            <a:pPr marL="457200" indent="-457200">
              <a:buFont typeface="+mj-lt"/>
              <a:buAutoNum type="arabicPeriod"/>
            </a:pPr>
            <a:r>
              <a:rPr lang="en-US" sz="2000"/>
              <a:t>Input Factors – Factors influencing need for ED Services </a:t>
            </a:r>
          </a:p>
          <a:p>
            <a:pPr marL="457200" indent="-457200">
              <a:buFont typeface="+mj-lt"/>
              <a:buAutoNum type="arabicPeriod"/>
            </a:pPr>
            <a:r>
              <a:rPr lang="en-US" sz="2000"/>
              <a:t>Throughput Factors – Focused within the ED</a:t>
            </a:r>
          </a:p>
          <a:p>
            <a:pPr marL="457200" indent="-457200">
              <a:buFont typeface="+mj-lt"/>
              <a:buAutoNum type="arabicPeriod"/>
            </a:pPr>
            <a:r>
              <a:rPr lang="en-US" sz="2000"/>
              <a:t>Output Factors – Patient Disposition</a:t>
            </a:r>
          </a:p>
          <a:p>
            <a:endParaRPr lang="en-US" sz="2000"/>
          </a:p>
        </p:txBody>
      </p:sp>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3862" y="297145"/>
            <a:ext cx="6779218" cy="432829"/>
          </a:xfrm>
        </p:spPr>
        <p:txBody>
          <a:bodyPr lIns="91440" tIns="45720" rIns="91440" bIns="45720" anchor="t">
            <a:noAutofit/>
          </a:bodyPr>
          <a:lstStyle/>
          <a:p>
            <a:r>
              <a:rPr lang="en-US" b="1">
                <a:latin typeface="Arial"/>
                <a:cs typeface="Arial"/>
              </a:rPr>
              <a:t>Micro Level Contributing Factors</a:t>
            </a:r>
          </a:p>
        </p:txBody>
      </p:sp>
      <p:graphicFrame>
        <p:nvGraphicFramePr>
          <p:cNvPr id="5" name="Table 4">
            <a:extLst>
              <a:ext uri="{FF2B5EF4-FFF2-40B4-BE49-F238E27FC236}">
                <a16:creationId xmlns:a16="http://schemas.microsoft.com/office/drawing/2014/main" id="{263E6079-7904-4E14-B606-DAAB51854554}"/>
              </a:ext>
            </a:extLst>
          </p:cNvPr>
          <p:cNvGraphicFramePr>
            <a:graphicFrameLocks noGrp="1"/>
          </p:cNvGraphicFramePr>
          <p:nvPr/>
        </p:nvGraphicFramePr>
        <p:xfrm>
          <a:off x="532189" y="3429013"/>
          <a:ext cx="8258064" cy="1297460"/>
        </p:xfrm>
        <a:graphic>
          <a:graphicData uri="http://schemas.openxmlformats.org/drawingml/2006/table">
            <a:tbl>
              <a:tblPr/>
              <a:tblGrid>
                <a:gridCol w="2797447">
                  <a:extLst>
                    <a:ext uri="{9D8B030D-6E8A-4147-A177-3AD203B41FA5}">
                      <a16:colId xmlns:a16="http://schemas.microsoft.com/office/drawing/2014/main" val="3939220383"/>
                    </a:ext>
                  </a:extLst>
                </a:gridCol>
                <a:gridCol w="2797447">
                  <a:extLst>
                    <a:ext uri="{9D8B030D-6E8A-4147-A177-3AD203B41FA5}">
                      <a16:colId xmlns:a16="http://schemas.microsoft.com/office/drawing/2014/main" val="366613852"/>
                    </a:ext>
                  </a:extLst>
                </a:gridCol>
                <a:gridCol w="2663170">
                  <a:extLst>
                    <a:ext uri="{9D8B030D-6E8A-4147-A177-3AD203B41FA5}">
                      <a16:colId xmlns:a16="http://schemas.microsoft.com/office/drawing/2014/main" val="2502829579"/>
                    </a:ext>
                  </a:extLst>
                </a:gridCol>
              </a:tblGrid>
              <a:tr h="259492">
                <a:tc>
                  <a:txBody>
                    <a:bodyPr/>
                    <a:lstStyle/>
                    <a:p>
                      <a:pPr algn="ctr" fontAlgn="b"/>
                      <a:r>
                        <a:rPr lang="en-US" sz="900" b="1" i="0" u="none" strike="noStrike">
                          <a:solidFill>
                            <a:srgbClr val="000000"/>
                          </a:solidFill>
                          <a:effectLst/>
                          <a:latin typeface="Calibri" panose="020F0502020204030204" pitchFamily="34" charset="0"/>
                        </a:rPr>
                        <a:t>Input </a:t>
                      </a:r>
                    </a:p>
                  </a:txBody>
                  <a:tcPr marL="8015" marR="8015" marT="8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900" b="1" i="0" u="none" strike="noStrike">
                          <a:solidFill>
                            <a:srgbClr val="000000"/>
                          </a:solidFill>
                          <a:effectLst/>
                          <a:latin typeface="Calibri" panose="020F0502020204030204" pitchFamily="34" charset="0"/>
                        </a:rPr>
                        <a:t>Throughput</a:t>
                      </a:r>
                    </a:p>
                  </a:txBody>
                  <a:tcPr marL="8015" marR="8015" marT="8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900" b="1" i="0" u="none" strike="noStrike">
                          <a:solidFill>
                            <a:srgbClr val="000000"/>
                          </a:solidFill>
                          <a:effectLst/>
                          <a:latin typeface="Calibri" panose="020F0502020204030204" pitchFamily="34" charset="0"/>
                        </a:rPr>
                        <a:t>Output</a:t>
                      </a:r>
                    </a:p>
                  </a:txBody>
                  <a:tcPr marL="8015" marR="8015" marT="8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329022801"/>
                  </a:ext>
                </a:extLst>
              </a:tr>
              <a:tr h="259492">
                <a:tc>
                  <a:txBody>
                    <a:bodyPr/>
                    <a:lstStyle/>
                    <a:p>
                      <a:pPr algn="ctr" fontAlgn="ctr"/>
                      <a:r>
                        <a:rPr lang="en-US" sz="900" b="0" i="0" u="none" strike="noStrike">
                          <a:solidFill>
                            <a:srgbClr val="000000"/>
                          </a:solidFill>
                          <a:effectLst/>
                          <a:latin typeface="Calibri" panose="020F0502020204030204" pitchFamily="34" charset="0"/>
                        </a:rPr>
                        <a:t>Primary Care and Community Health Services</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Consultation, Testing and Decision Delays</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Boarding and access block </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772967"/>
                  </a:ext>
                </a:extLst>
              </a:tr>
              <a:tr h="259492">
                <a:tc>
                  <a:txBody>
                    <a:bodyPr/>
                    <a:lstStyle/>
                    <a:p>
                      <a:pPr algn="ctr" fontAlgn="ctr"/>
                      <a:r>
                        <a:rPr lang="en-US" sz="900" b="0" i="0" u="none" strike="noStrike">
                          <a:solidFill>
                            <a:srgbClr val="000000"/>
                          </a:solidFill>
                          <a:effectLst/>
                          <a:latin typeface="Calibri" panose="020F0502020204030204" pitchFamily="34" charset="0"/>
                        </a:rPr>
                        <a:t>Repeat Visits and Low-Acuity Visits</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Staff Considerations</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Demand on hospital resources outside of ED</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780457"/>
                  </a:ext>
                </a:extLst>
              </a:tr>
              <a:tr h="259492">
                <a:tc>
                  <a:txBody>
                    <a:bodyPr/>
                    <a:lstStyle/>
                    <a:p>
                      <a:pPr algn="ctr" fontAlgn="ctr"/>
                      <a:r>
                        <a:rPr lang="en-US" sz="900" b="0" i="0" u="none" strike="noStrike">
                          <a:solidFill>
                            <a:srgbClr val="000000"/>
                          </a:solidFill>
                          <a:effectLst/>
                          <a:latin typeface="Calibri" panose="020F0502020204030204" pitchFamily="34" charset="0"/>
                        </a:rPr>
                        <a:t>Growing Patient Volumes and Complexity of Needs</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Barriers to Optimal operational efficiency</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alibri" panose="020F0502020204030204" pitchFamily="34" charset="0"/>
                        </a:rPr>
                        <a:t>Impediments to exiting ED</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3261490"/>
                  </a:ext>
                </a:extLst>
              </a:tr>
              <a:tr h="259492">
                <a:tc>
                  <a:txBody>
                    <a:bodyPr/>
                    <a:lstStyle/>
                    <a:p>
                      <a:pPr algn="ctr" fontAlgn="ctr"/>
                      <a:r>
                        <a:rPr lang="en-US" sz="900" b="0" i="0" u="none" strike="noStrike">
                          <a:solidFill>
                            <a:srgbClr val="000000"/>
                          </a:solidFill>
                          <a:effectLst/>
                          <a:latin typeface="Calibri" panose="020F0502020204030204" pitchFamily="34" charset="0"/>
                        </a:rPr>
                        <a:t>Access Via multiple avenues</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8015" marR="8015" marT="8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190147"/>
                  </a:ext>
                </a:extLst>
              </a:tr>
            </a:tbl>
          </a:graphicData>
        </a:graphic>
      </p:graphicFrame>
    </p:spTree>
    <p:extLst>
      <p:ext uri="{BB962C8B-B14F-4D97-AF65-F5344CB8AC3E}">
        <p14:creationId xmlns:p14="http://schemas.microsoft.com/office/powerpoint/2010/main" val="242523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39343-97B2-415C-A11C-B359C9E6549D}"/>
              </a:ext>
            </a:extLst>
          </p:cNvPr>
          <p:cNvSpPr>
            <a:spLocks noGrp="1"/>
          </p:cNvSpPr>
          <p:nvPr>
            <p:ph type="body" sz="quarter" idx="22"/>
          </p:nvPr>
        </p:nvSpPr>
        <p:spPr>
          <a:xfrm>
            <a:off x="285235" y="1115023"/>
            <a:ext cx="8008805" cy="1024340"/>
          </a:xfrm>
        </p:spPr>
        <p:txBody>
          <a:bodyPr/>
          <a:lstStyle/>
          <a:p>
            <a:pPr marL="342900" indent="-342900">
              <a:buFont typeface="Arial" panose="020B0604020202020204" pitchFamily="34" charset="0"/>
              <a:buChar char="•"/>
            </a:pPr>
            <a:r>
              <a:rPr lang="en-US" sz="1800" dirty="0"/>
              <a:t>Meso - Hospital and Health System Wide:</a:t>
            </a:r>
          </a:p>
          <a:p>
            <a:pPr marL="800089" lvl="1" indent="-342900">
              <a:buFont typeface="Arial" panose="020B0604020202020204" pitchFamily="34" charset="0"/>
              <a:buChar char="•"/>
            </a:pPr>
            <a:r>
              <a:rPr lang="en-US" sz="1600" dirty="0"/>
              <a:t>Limited post-acute care and ALC resources (homecare and PCH beds)</a:t>
            </a:r>
          </a:p>
          <a:p>
            <a:pPr marL="800089" lvl="1" indent="-342900">
              <a:buFont typeface="Arial" panose="020B0604020202020204" pitchFamily="34" charset="0"/>
              <a:buChar char="•"/>
            </a:pPr>
            <a:r>
              <a:rPr lang="en-US" sz="1600" dirty="0"/>
              <a:t>Limited primary care resources</a:t>
            </a:r>
          </a:p>
          <a:p>
            <a:pPr marL="800089" lvl="1" indent="-342900">
              <a:buFont typeface="Arial" panose="020B0604020202020204" pitchFamily="34" charset="0"/>
              <a:buChar char="•"/>
            </a:pPr>
            <a:r>
              <a:rPr lang="en-US" sz="1600" dirty="0"/>
              <a:t>Hospital culture</a:t>
            </a:r>
          </a:p>
          <a:p>
            <a:pPr marL="800089" lvl="1" indent="-342900">
              <a:buFont typeface="Arial" panose="020B0604020202020204" pitchFamily="34" charset="0"/>
              <a:buChar char="•"/>
            </a:pPr>
            <a:r>
              <a:rPr lang="en-US" sz="1600" dirty="0"/>
              <a:t>Limited mental health and substance use resources</a:t>
            </a:r>
          </a:p>
          <a:p>
            <a:pPr marL="800089" lvl="1" indent="-342900">
              <a:buFont typeface="Arial" panose="020B0604020202020204" pitchFamily="34" charset="0"/>
              <a:buChar char="•"/>
            </a:pPr>
            <a:r>
              <a:rPr lang="en-US" sz="1600" dirty="0"/>
              <a:t>Rural Community hospital closures</a:t>
            </a:r>
          </a:p>
          <a:p>
            <a:pPr marL="800089" lvl="1" indent="-342900">
              <a:buFont typeface="Arial" panose="020B0604020202020204" pitchFamily="34" charset="0"/>
              <a:buChar char="•"/>
            </a:pPr>
            <a:r>
              <a:rPr lang="en-US" sz="1600" dirty="0"/>
              <a:t>Limited inpatient workforce</a:t>
            </a:r>
          </a:p>
          <a:p>
            <a:pPr marL="342900" indent="-342900">
              <a:buFont typeface="Arial" panose="020B0604020202020204" pitchFamily="34" charset="0"/>
              <a:buChar char="•"/>
            </a:pPr>
            <a:r>
              <a:rPr lang="en-US" sz="1800" dirty="0"/>
              <a:t>Macro - Socioeconomic, Sociocultural and Institutional Level:</a:t>
            </a:r>
          </a:p>
          <a:p>
            <a:pPr marL="800089" lvl="1" indent="-342900">
              <a:buFont typeface="Arial" panose="020B0604020202020204" pitchFamily="34" charset="0"/>
              <a:buChar char="•"/>
            </a:pPr>
            <a:r>
              <a:rPr lang="en-US" sz="1600" dirty="0"/>
              <a:t>Population Growth and Demographic Shifts</a:t>
            </a:r>
          </a:p>
          <a:p>
            <a:pPr marL="800089" lvl="1" indent="-342900">
              <a:buFont typeface="Arial" panose="020B0604020202020204" pitchFamily="34" charset="0"/>
              <a:buChar char="•"/>
            </a:pPr>
            <a:r>
              <a:rPr lang="en-US" sz="1600" dirty="0"/>
              <a:t>Seasonal and Temporal patterns</a:t>
            </a:r>
          </a:p>
          <a:p>
            <a:pPr marL="800089" lvl="1" indent="-342900">
              <a:buFont typeface="Arial" panose="020B0604020202020204" pitchFamily="34" charset="0"/>
              <a:buChar char="•"/>
            </a:pPr>
            <a:r>
              <a:rPr lang="en-US" sz="1600" dirty="0"/>
              <a:t>Homelessness</a:t>
            </a:r>
          </a:p>
          <a:p>
            <a:pPr lvl="1"/>
            <a:endParaRPr lang="en-US" sz="2000" dirty="0"/>
          </a:p>
          <a:p>
            <a:endParaRPr lang="en-US" sz="2000" dirty="0"/>
          </a:p>
        </p:txBody>
      </p:sp>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172444" y="-3703"/>
            <a:ext cx="6251268" cy="516873"/>
          </a:xfrm>
        </p:spPr>
        <p:txBody>
          <a:bodyPr lIns="91440" tIns="45720" rIns="91440" bIns="45720" anchor="t">
            <a:noAutofit/>
          </a:bodyPr>
          <a:lstStyle/>
          <a:p>
            <a:r>
              <a:rPr lang="en-US" sz="2800" b="1" err="1">
                <a:latin typeface="Arial"/>
                <a:cs typeface="Arial"/>
              </a:rPr>
              <a:t>Meso</a:t>
            </a:r>
            <a:r>
              <a:rPr lang="en-US" sz="2800" b="1">
                <a:latin typeface="Arial"/>
                <a:cs typeface="Arial"/>
              </a:rPr>
              <a:t>/Macro Level :</a:t>
            </a:r>
            <a:endParaRPr lang="en-US"/>
          </a:p>
          <a:p>
            <a:r>
              <a:rPr lang="en-US" sz="2800" b="1">
                <a:latin typeface="Arial"/>
                <a:cs typeface="Arial"/>
              </a:rPr>
              <a:t>Contributing Factors</a:t>
            </a:r>
            <a:endParaRPr lang="en-US"/>
          </a:p>
        </p:txBody>
      </p:sp>
    </p:spTree>
    <p:extLst>
      <p:ext uri="{BB962C8B-B14F-4D97-AF65-F5344CB8AC3E}">
        <p14:creationId xmlns:p14="http://schemas.microsoft.com/office/powerpoint/2010/main" val="149007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39343-97B2-415C-A11C-B359C9E6549D}"/>
              </a:ext>
            </a:extLst>
          </p:cNvPr>
          <p:cNvSpPr>
            <a:spLocks noGrp="1"/>
          </p:cNvSpPr>
          <p:nvPr>
            <p:ph type="body" sz="quarter" idx="22"/>
          </p:nvPr>
        </p:nvSpPr>
        <p:spPr>
          <a:xfrm>
            <a:off x="285235" y="1115023"/>
            <a:ext cx="8398228" cy="1024340"/>
          </a:xfrm>
        </p:spPr>
        <p:txBody>
          <a:bodyPr/>
          <a:lstStyle/>
          <a:p>
            <a:pPr marL="342900" indent="-342900">
              <a:buFont typeface="Arial" panose="020B0604020202020204" pitchFamily="34" charset="0"/>
              <a:buChar char="•"/>
            </a:pPr>
            <a:r>
              <a:rPr lang="en-US"/>
              <a:t>Data-driven need to quantify issue to inform planning and action in MB</a:t>
            </a:r>
          </a:p>
          <a:p>
            <a:pPr marL="342900" indent="-342900">
              <a:buFont typeface="Arial" panose="020B0604020202020204" pitchFamily="34" charset="0"/>
              <a:buChar char="•"/>
            </a:pPr>
            <a:r>
              <a:rPr lang="en-US"/>
              <a:t>Identify readily available metrics in alignment with micro, meso, and macro factors</a:t>
            </a:r>
          </a:p>
          <a:p>
            <a:pPr marL="342900" indent="-342900">
              <a:buFont typeface="Arial" panose="020B0604020202020204" pitchFamily="34" charset="0"/>
              <a:buChar char="•"/>
            </a:pPr>
            <a:r>
              <a:rPr lang="en-US"/>
              <a:t>Analyzing baseline and trending data to identify existing and emerging issues</a:t>
            </a:r>
          </a:p>
          <a:p>
            <a:pPr marL="342900" indent="-342900">
              <a:buFont typeface="Arial" panose="020B0604020202020204" pitchFamily="34" charset="0"/>
              <a:buChar char="•"/>
            </a:pPr>
            <a:r>
              <a:rPr lang="en-US"/>
              <a:t>Manitoba overall and drilling down to region and site level</a:t>
            </a:r>
          </a:p>
          <a:p>
            <a:pPr marL="342900" indent="-342900">
              <a:buFont typeface="Arial" panose="020B0604020202020204" pitchFamily="34" charset="0"/>
              <a:buChar char="•"/>
            </a:pPr>
            <a:r>
              <a:rPr lang="en-US"/>
              <a:t>Need to take in to account impact of COVID on ED activity</a:t>
            </a:r>
          </a:p>
          <a:p>
            <a:pPr marL="342900" indent="-342900">
              <a:buFont typeface="Arial" panose="020B0604020202020204" pitchFamily="34" charset="0"/>
              <a:buChar char="•"/>
            </a:pPr>
            <a:endParaRPr lang="en-US"/>
          </a:p>
          <a:p>
            <a:pPr lvl="1"/>
            <a:endParaRPr lang="en-US" sz="2000"/>
          </a:p>
          <a:p>
            <a:endParaRPr lang="en-US" sz="2000"/>
          </a:p>
        </p:txBody>
      </p:sp>
      <p:sp>
        <p:nvSpPr>
          <p:cNvPr id="4" name="Text Placeholder 3">
            <a:extLst>
              <a:ext uri="{FF2B5EF4-FFF2-40B4-BE49-F238E27FC236}">
                <a16:creationId xmlns:a16="http://schemas.microsoft.com/office/drawing/2014/main" id="{875E3D92-46BA-4354-B77E-DD8942C6D269}"/>
              </a:ext>
            </a:extLst>
          </p:cNvPr>
          <p:cNvSpPr>
            <a:spLocks noGrp="1"/>
          </p:cNvSpPr>
          <p:nvPr>
            <p:ph type="body" sz="quarter" idx="13"/>
          </p:nvPr>
        </p:nvSpPr>
        <p:spPr>
          <a:xfrm>
            <a:off x="208531" y="339095"/>
            <a:ext cx="6379790" cy="400480"/>
          </a:xfrm>
        </p:spPr>
        <p:txBody>
          <a:bodyPr lIns="91440" tIns="45720" rIns="91440" bIns="45720" anchor="t">
            <a:noAutofit/>
          </a:bodyPr>
          <a:lstStyle/>
          <a:p>
            <a:r>
              <a:rPr lang="en-US" b="1">
                <a:latin typeface="Arial"/>
                <a:cs typeface="Arial"/>
              </a:rPr>
              <a:t>Manitoba's Current Landscape</a:t>
            </a:r>
            <a:endParaRPr lang="en-US" b="1"/>
          </a:p>
        </p:txBody>
      </p:sp>
    </p:spTree>
    <p:extLst>
      <p:ext uri="{BB962C8B-B14F-4D97-AF65-F5344CB8AC3E}">
        <p14:creationId xmlns:p14="http://schemas.microsoft.com/office/powerpoint/2010/main" val="1235610359"/>
      </p:ext>
    </p:extLst>
  </p:cSld>
  <p:clrMapOvr>
    <a:masterClrMapping/>
  </p:clrMapOvr>
  <p:extLst>
    <p:ext uri="{6950BFC3-D8DA-4A85-94F7-54DA5524770B}">
      <p188:commentRel xmlns:p188="http://schemas.microsoft.com/office/powerpoint/2018/8/main" xmlns=""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110FF3-49AA-4F92-A4A9-273229E473A8}"/>
              </a:ext>
            </a:extLst>
          </p:cNvPr>
          <p:cNvSpPr>
            <a:spLocks noGrp="1"/>
          </p:cNvSpPr>
          <p:nvPr>
            <p:ph type="subTitle" idx="1"/>
          </p:nvPr>
        </p:nvSpPr>
        <p:spPr>
          <a:xfrm>
            <a:off x="628649" y="2777488"/>
            <a:ext cx="7207157" cy="299442"/>
          </a:xfrm>
        </p:spPr>
        <p:txBody>
          <a:bodyPr lIns="91440" tIns="45720" rIns="91440" bIns="45720" anchor="t"/>
          <a:lstStyle/>
          <a:p>
            <a:r>
              <a:rPr lang="en-US" b="1">
                <a:latin typeface="Arial"/>
                <a:cs typeface="Arial"/>
              </a:rPr>
              <a:t>Factors Applicable to Emergency Department</a:t>
            </a:r>
          </a:p>
        </p:txBody>
      </p:sp>
      <p:sp>
        <p:nvSpPr>
          <p:cNvPr id="3" name="Title 2">
            <a:extLst>
              <a:ext uri="{FF2B5EF4-FFF2-40B4-BE49-F238E27FC236}">
                <a16:creationId xmlns:a16="http://schemas.microsoft.com/office/drawing/2014/main" id="{8452DABC-DC65-4DEF-B1F2-F3CB487F4591}"/>
              </a:ext>
            </a:extLst>
          </p:cNvPr>
          <p:cNvSpPr>
            <a:spLocks noGrp="1"/>
          </p:cNvSpPr>
          <p:nvPr>
            <p:ph type="ctrTitle"/>
          </p:nvPr>
        </p:nvSpPr>
        <p:spPr/>
        <p:txBody>
          <a:bodyPr/>
          <a:lstStyle/>
          <a:p>
            <a:r>
              <a:rPr lang="en-US" sz="3200"/>
              <a:t>Micro Level</a:t>
            </a:r>
          </a:p>
        </p:txBody>
      </p:sp>
    </p:spTree>
    <p:extLst>
      <p:ext uri="{BB962C8B-B14F-4D97-AF65-F5344CB8AC3E}">
        <p14:creationId xmlns:p14="http://schemas.microsoft.com/office/powerpoint/2010/main" val="425424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7ECC59-EBEA-4D5C-87C3-1AB84D3F30ED}"/>
              </a:ext>
            </a:extLst>
          </p:cNvPr>
          <p:cNvSpPr>
            <a:spLocks noGrp="1"/>
          </p:cNvSpPr>
          <p:nvPr>
            <p:ph type="body" sz="quarter" idx="13"/>
          </p:nvPr>
        </p:nvSpPr>
        <p:spPr>
          <a:xfrm>
            <a:off x="226673" y="314109"/>
            <a:ext cx="5841912" cy="432829"/>
          </a:xfrm>
        </p:spPr>
        <p:txBody>
          <a:bodyPr lIns="91440" tIns="45720" rIns="91440" bIns="45720" anchor="t">
            <a:normAutofit fontScale="25000" lnSpcReduction="20000"/>
          </a:bodyPr>
          <a:lstStyle/>
          <a:p>
            <a:r>
              <a:rPr lang="en-US" sz="9600" b="1">
                <a:latin typeface="Arial"/>
                <a:cs typeface="Arial"/>
              </a:rPr>
              <a:t>Micro/Input: Growing Patient Volumes</a:t>
            </a:r>
            <a:br>
              <a:rPr lang="en-US" sz="4000"/>
            </a:br>
            <a:br>
              <a:rPr lang="en-US"/>
            </a:br>
            <a:endParaRPr lang="en-US"/>
          </a:p>
        </p:txBody>
      </p:sp>
      <p:graphicFrame>
        <p:nvGraphicFramePr>
          <p:cNvPr id="11" name="Chart 10">
            <a:extLst>
              <a:ext uri="{FF2B5EF4-FFF2-40B4-BE49-F238E27FC236}">
                <a16:creationId xmlns:a16="http://schemas.microsoft.com/office/drawing/2014/main" id="{3F42FD7E-A1F9-491B-8F5E-B344D990D1FD}"/>
              </a:ext>
            </a:extLst>
          </p:cNvPr>
          <p:cNvGraphicFramePr>
            <a:graphicFrameLocks/>
          </p:cNvGraphicFramePr>
          <p:nvPr>
            <p:extLst>
              <p:ext uri="{D42A27DB-BD31-4B8C-83A1-F6EECF244321}">
                <p14:modId xmlns:p14="http://schemas.microsoft.com/office/powerpoint/2010/main" val="2299618003"/>
              </p:ext>
            </p:extLst>
          </p:nvPr>
        </p:nvGraphicFramePr>
        <p:xfrm>
          <a:off x="349661" y="1294844"/>
          <a:ext cx="5881688" cy="352687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F29CDAE-F47C-49E5-BA01-9C8A83958FFF}"/>
              </a:ext>
            </a:extLst>
          </p:cNvPr>
          <p:cNvSpPr txBox="1"/>
          <p:nvPr/>
        </p:nvSpPr>
        <p:spPr>
          <a:xfrm>
            <a:off x="1234773" y="1975638"/>
            <a:ext cx="178056" cy="338554"/>
          </a:xfrm>
          <a:prstGeom prst="rect">
            <a:avLst/>
          </a:prstGeom>
          <a:noFill/>
        </p:spPr>
        <p:txBody>
          <a:bodyPr wrap="square" rtlCol="0">
            <a:spAutoFit/>
          </a:bodyPr>
          <a:lstStyle/>
          <a:p>
            <a:r>
              <a:rPr lang="en-US" sz="1600"/>
              <a:t>*</a:t>
            </a:r>
          </a:p>
        </p:txBody>
      </p:sp>
      <p:sp>
        <p:nvSpPr>
          <p:cNvPr id="5" name="TextBox 4">
            <a:extLst>
              <a:ext uri="{FF2B5EF4-FFF2-40B4-BE49-F238E27FC236}">
                <a16:creationId xmlns:a16="http://schemas.microsoft.com/office/drawing/2014/main" id="{741B3FFC-2E01-487D-BA61-E8C921ABFCFE}"/>
              </a:ext>
            </a:extLst>
          </p:cNvPr>
          <p:cNvSpPr txBox="1"/>
          <p:nvPr/>
        </p:nvSpPr>
        <p:spPr>
          <a:xfrm>
            <a:off x="486545" y="4576605"/>
            <a:ext cx="2103143" cy="261610"/>
          </a:xfrm>
          <a:prstGeom prst="rect">
            <a:avLst/>
          </a:prstGeom>
          <a:noFill/>
        </p:spPr>
        <p:txBody>
          <a:bodyPr wrap="square" rtlCol="0">
            <a:spAutoFit/>
          </a:bodyPr>
          <a:lstStyle/>
          <a:p>
            <a:r>
              <a:rPr lang="en-US" sz="1050"/>
              <a:t>*incomplete rural data</a:t>
            </a:r>
          </a:p>
        </p:txBody>
      </p:sp>
      <p:sp>
        <p:nvSpPr>
          <p:cNvPr id="8" name="TextBox 7">
            <a:extLst>
              <a:ext uri="{FF2B5EF4-FFF2-40B4-BE49-F238E27FC236}">
                <a16:creationId xmlns:a16="http://schemas.microsoft.com/office/drawing/2014/main" id="{05110B5B-80D3-4614-B50B-03955119F9D7}"/>
              </a:ext>
            </a:extLst>
          </p:cNvPr>
          <p:cNvSpPr txBox="1"/>
          <p:nvPr/>
        </p:nvSpPr>
        <p:spPr>
          <a:xfrm>
            <a:off x="6400800" y="1637083"/>
            <a:ext cx="2682054" cy="1569660"/>
          </a:xfrm>
          <a:prstGeom prst="rect">
            <a:avLst/>
          </a:prstGeom>
          <a:noFill/>
        </p:spPr>
        <p:txBody>
          <a:bodyPr wrap="square" rtlCol="0">
            <a:spAutoFit/>
          </a:bodyPr>
          <a:lstStyle/>
          <a:p>
            <a:pPr marL="171450" indent="-171450">
              <a:buFont typeface="Arial" panose="020B0604020202020204" pitchFamily="34" charset="0"/>
              <a:buChar char="•"/>
            </a:pPr>
            <a:r>
              <a:rPr lang="en-US" sz="1200" b="1"/>
              <a:t>Stable volumes pre COVID</a:t>
            </a:r>
          </a:p>
          <a:p>
            <a:pPr marL="171450" indent="-171450">
              <a:buFont typeface="Arial" panose="020B0604020202020204" pitchFamily="34" charset="0"/>
              <a:buChar char="•"/>
            </a:pPr>
            <a:r>
              <a:rPr lang="en-US" sz="1200" b="1"/>
              <a:t>Since 2020 volumes have increased by 12% or 64K in Manitoba overall, and;</a:t>
            </a:r>
          </a:p>
          <a:p>
            <a:pPr marL="171450" indent="-171450">
              <a:buFont typeface="Arial" panose="020B0604020202020204" pitchFamily="34" charset="0"/>
              <a:buChar char="•"/>
            </a:pPr>
            <a:r>
              <a:rPr lang="en-US" sz="1200" b="1"/>
              <a:t>7% or 20K at Winnipeg ED/UCC sites</a:t>
            </a:r>
          </a:p>
          <a:p>
            <a:pPr marL="171450" indent="-171450">
              <a:buFont typeface="Arial" panose="020B0604020202020204" pitchFamily="34" charset="0"/>
              <a:buChar char="•"/>
            </a:pPr>
            <a:r>
              <a:rPr lang="en-US" sz="1200" b="1"/>
              <a:t>Still below pre-</a:t>
            </a:r>
            <a:r>
              <a:rPr lang="en-US" sz="1200" b="1" err="1"/>
              <a:t>Covid</a:t>
            </a:r>
            <a:r>
              <a:rPr lang="en-US" sz="1200" b="1"/>
              <a:t> levels: 30K less people presenting to our EDs in 2023 compared to 2018 and 2019</a:t>
            </a:r>
          </a:p>
        </p:txBody>
      </p:sp>
      <p:cxnSp>
        <p:nvCxnSpPr>
          <p:cNvPr id="12" name="Straight Arrow Connector 11">
            <a:extLst>
              <a:ext uri="{FF2B5EF4-FFF2-40B4-BE49-F238E27FC236}">
                <a16:creationId xmlns:a16="http://schemas.microsoft.com/office/drawing/2014/main" id="{5FD6E42F-AAB2-4883-80C6-F4AEFCDD7838}"/>
              </a:ext>
            </a:extLst>
          </p:cNvPr>
          <p:cNvCxnSpPr>
            <a:cxnSpLocks/>
          </p:cNvCxnSpPr>
          <p:nvPr/>
        </p:nvCxnSpPr>
        <p:spPr>
          <a:xfrm flipV="1">
            <a:off x="3717670" y="1768730"/>
            <a:ext cx="2035708" cy="29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616043"/>
      </p:ext>
    </p:extLst>
  </p:cSld>
  <p:clrMapOvr>
    <a:masterClrMapping/>
  </p:clrMapOvr>
</p:sld>
</file>

<file path=ppt/theme/theme1.xml><?xml version="1.0" encoding="utf-8"?>
<a:theme xmlns:a="http://schemas.openxmlformats.org/drawingml/2006/main" name="Title">
  <a:themeElements>
    <a:clrScheme name="Jason Kasper Theme">
      <a:dk1>
        <a:srgbClr val="000000"/>
      </a:dk1>
      <a:lt1>
        <a:srgbClr val="FFFFFF"/>
      </a:lt1>
      <a:dk2>
        <a:srgbClr val="E10032"/>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ission, Vision and Valu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7C2CFF446F2F46B4D263AB828E6E57" ma:contentTypeVersion="4" ma:contentTypeDescription="Create a new document." ma:contentTypeScope="" ma:versionID="6d9280825e58db5c08e2397fab6b63ae">
  <xsd:schema xmlns:xsd="http://www.w3.org/2001/XMLSchema" xmlns:xs="http://www.w3.org/2001/XMLSchema" xmlns:p="http://schemas.microsoft.com/office/2006/metadata/properties" xmlns:ns2="6d25f247-0558-401b-8fe3-66fb873d6626" targetNamespace="http://schemas.microsoft.com/office/2006/metadata/properties" ma:root="true" ma:fieldsID="8e805af16e33c90902d046e876dc9208" ns2:_="">
    <xsd:import namespace="6d25f247-0558-401b-8fe3-66fb873d66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5f247-0558-401b-8fe3-66fb873d6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4EF40-F613-45C3-8F60-30F6CDB85E9C}">
  <ds:schemaRefs>
    <ds:schemaRef ds:uri="http://schemas.microsoft.com/sharepoint/v3/contenttype/forms"/>
  </ds:schemaRefs>
</ds:datastoreItem>
</file>

<file path=customXml/itemProps2.xml><?xml version="1.0" encoding="utf-8"?>
<ds:datastoreItem xmlns:ds="http://schemas.openxmlformats.org/officeDocument/2006/customXml" ds:itemID="{B4CCBC01-3533-45E3-9088-6544C6585256}">
  <ds:schemaRefs>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6d25f247-0558-401b-8fe3-66fb873d6626"/>
    <ds:schemaRef ds:uri="http://purl.org/dc/dcmitype/"/>
  </ds:schemaRefs>
</ds:datastoreItem>
</file>

<file path=customXml/itemProps3.xml><?xml version="1.0" encoding="utf-8"?>
<ds:datastoreItem xmlns:ds="http://schemas.openxmlformats.org/officeDocument/2006/customXml" ds:itemID="{C26BB5A3-7467-4A8E-90D6-BA2F3E04E5EB}">
  <ds:schemaRefs>
    <ds:schemaRef ds:uri="6d25f247-0558-401b-8fe3-66fb873d66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745</TotalTime>
  <Words>2731</Words>
  <Application>Microsoft Office PowerPoint</Application>
  <PresentationFormat>On-screen Show (16:9)</PresentationFormat>
  <Paragraphs>266</Paragraphs>
  <Slides>40</Slides>
  <Notes>1</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40</vt:i4>
      </vt:variant>
    </vt:vector>
  </HeadingPairs>
  <TitlesOfParts>
    <vt:vector size="51" baseType="lpstr">
      <vt:lpstr>Arial</vt:lpstr>
      <vt:lpstr>Calibri</vt:lpstr>
      <vt:lpstr>Calibri Light</vt:lpstr>
      <vt:lpstr>Title</vt:lpstr>
      <vt:lpstr>Slides</vt:lpstr>
      <vt:lpstr>Dividers</vt:lpstr>
      <vt:lpstr>Mission, Vision and Values</vt:lpstr>
      <vt:lpstr>End Page</vt:lpstr>
      <vt:lpstr>1_Slides</vt:lpstr>
      <vt:lpstr>2_Slides</vt:lpstr>
      <vt:lpstr>Slides</vt:lpstr>
      <vt:lpstr>Shared Health ED Overcrowding – The Manitoba Picture</vt:lpstr>
      <vt:lpstr>PowerPoint Presentation</vt:lpstr>
      <vt:lpstr>PowerPoint Presentation</vt:lpstr>
      <vt:lpstr>PowerPoint Presentation</vt:lpstr>
      <vt:lpstr>PowerPoint Presentation</vt:lpstr>
      <vt:lpstr>PowerPoint Presentation</vt:lpstr>
      <vt:lpstr>PowerPoint Presentation</vt:lpstr>
      <vt:lpstr>Micro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Meso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Macro Level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title goes here.</dc:title>
  <dc:creator>Graham Dunk</dc:creator>
  <cp:lastModifiedBy>Marc Silva</cp:lastModifiedBy>
  <cp:revision>63</cp:revision>
  <cp:lastPrinted>2019-04-06T04:57:44Z</cp:lastPrinted>
  <dcterms:created xsi:type="dcterms:W3CDTF">2019-04-05T01:45:33Z</dcterms:created>
  <dcterms:modified xsi:type="dcterms:W3CDTF">2024-11-04T18:44:02Z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0x010100947C2CFF446F2F46B4D263AB828E6E57</vt:lpwstr>
  </property>
  <property fmtid="{D5CDD505-2E9C-101B-9397-08002B2CF9AE}" pid="3" name="MediaServiceImageTags">
    <vt:lpwstr/>
  </property>
  <property fmtid="{D5CDD505-2E9C-101B-9397-08002B2CF9AE}" pid="4" name="Order">
    <vt:lpwstr>21100.0000000000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