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72" r:id="rId6"/>
  </p:sldMasterIdLst>
  <p:notesMasterIdLst>
    <p:notesMasterId r:id="rId26"/>
  </p:notesMasterIdLst>
  <p:sldIdLst>
    <p:sldId id="1779" r:id="rId7"/>
    <p:sldId id="1784" r:id="rId8"/>
    <p:sldId id="1788" r:id="rId9"/>
    <p:sldId id="1792" r:id="rId10"/>
    <p:sldId id="1785" r:id="rId11"/>
    <p:sldId id="1802" r:id="rId12"/>
    <p:sldId id="1826" r:id="rId13"/>
    <p:sldId id="1827" r:id="rId14"/>
    <p:sldId id="1798" r:id="rId15"/>
    <p:sldId id="1800" r:id="rId16"/>
    <p:sldId id="1796" r:id="rId17"/>
    <p:sldId id="1786" r:id="rId18"/>
    <p:sldId id="1789" r:id="rId19"/>
    <p:sldId id="1793" r:id="rId20"/>
    <p:sldId id="1795" r:id="rId21"/>
    <p:sldId id="1790" r:id="rId22"/>
    <p:sldId id="1794" r:id="rId23"/>
    <p:sldId id="1801" r:id="rId24"/>
    <p:sldId id="17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Johnson" initials="SJ" lastIdx="52" clrIdx="0">
    <p:extLst>
      <p:ext uri="{19B8F6BF-5375-455C-9EA6-DF929625EA0E}">
        <p15:presenceInfo xmlns:p15="http://schemas.microsoft.com/office/powerpoint/2012/main" userId="S-1-5-21-372916917-897920272-1844936127-16698" providerId="AD"/>
      </p:ext>
    </p:extLst>
  </p:cmAuthor>
  <p:cmAuthor id="2" name="Lilanie Cruz" initials="LC" lastIdx="12" clrIdx="1">
    <p:extLst>
      <p:ext uri="{19B8F6BF-5375-455C-9EA6-DF929625EA0E}">
        <p15:presenceInfo xmlns:p15="http://schemas.microsoft.com/office/powerpoint/2012/main" userId="S::lcruz3@hsc.mb.ca::1d3ddd38-5144-4e8b-92cf-41d69f121b88" providerId="AD"/>
      </p:ext>
    </p:extLst>
  </p:cmAuthor>
  <p:cmAuthor id="3" name="Tanya Welch" initials="TW" lastIdx="1" clrIdx="2">
    <p:extLst>
      <p:ext uri="{19B8F6BF-5375-455C-9EA6-DF929625EA0E}">
        <p15:presenceInfo xmlns:p15="http://schemas.microsoft.com/office/powerpoint/2012/main" userId="S::twelch@hsc.mb.ca::d15e85c6-0f40-4819-94f2-fb1951c35804" providerId="AD"/>
      </p:ext>
    </p:extLst>
  </p:cmAuthor>
  <p:cmAuthor id="4" name="Sara Johnson" initials="SJ [2]" lastIdx="13" clrIdx="3">
    <p:extLst>
      <p:ext uri="{19B8F6BF-5375-455C-9EA6-DF929625EA0E}">
        <p15:presenceInfo xmlns:p15="http://schemas.microsoft.com/office/powerpoint/2012/main" userId="S::sfjohnson@hsc.mb.ca::6a2caab3-69a3-4f89-91f0-979622bc23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1287" autoAdjust="0"/>
  </p:normalViewPr>
  <p:slideViewPr>
    <p:cSldViewPr snapToGrid="0">
      <p:cViewPr varScale="1">
        <p:scale>
          <a:sx n="93" d="100"/>
          <a:sy n="93"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C027C-F3E9-4A4D-8D25-1324F7273545}" type="datetimeFigureOut">
              <a:rPr lang="en-US" smtClean="0"/>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F3B4-EC3E-441C-8411-60A2F210ED8B}" type="slidenum">
              <a:rPr lang="en-US" smtClean="0"/>
              <a:t>‹#›</a:t>
            </a:fld>
            <a:endParaRPr lang="en-US" dirty="0"/>
          </a:p>
        </p:txBody>
      </p:sp>
    </p:spTree>
    <p:extLst>
      <p:ext uri="{BB962C8B-B14F-4D97-AF65-F5344CB8AC3E}">
        <p14:creationId xmlns:p14="http://schemas.microsoft.com/office/powerpoint/2010/main" val="39551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ealthproviders.sharedhealthmb.ca/projects-standards-and-guidelin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CA" dirty="0"/>
              <a:t>Last Update Dec 11,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37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Student Nurses/Undergraduate Nurse Employees (UNE)</a:t>
            </a:r>
            <a:endParaRPr lang="en-US" dirty="0"/>
          </a:p>
          <a:p>
            <a:pPr marL="171450" indent="-171450">
              <a:buFont typeface="Arial" panose="020B0604020202020204" pitchFamily="34" charset="0"/>
              <a:buChar char="•"/>
            </a:pPr>
            <a:r>
              <a:rPr lang="en-US" dirty="0"/>
              <a:t>UNEs are employees of SDOs but not yet licensed and, therefore, still categorized as a learner for the purposes of the HAM clinical standard.</a:t>
            </a:r>
          </a:p>
          <a:p>
            <a:pPr marL="171450" indent="-171450">
              <a:buFont typeface="Arial" panose="020B0604020202020204" pitchFamily="34" charset="0"/>
              <a:buChar char="•"/>
            </a:pPr>
            <a:r>
              <a:rPr lang="en-US" dirty="0"/>
              <a:t>Supervised Internationally Educated Nurses fall into the category of learners.</a:t>
            </a:r>
          </a:p>
          <a:p>
            <a:pPr marL="171450" indent="-171450">
              <a:buFont typeface="Arial" panose="020B0604020202020204" pitchFamily="34" charset="0"/>
              <a:buChar char="•"/>
            </a:pPr>
            <a:r>
              <a:rPr lang="en-US" dirty="0"/>
              <a:t>‘Learner’ is inclusive of student Paramedics, student Respiratory Therapists, Student Nurses (LPN, RN, RPN) and Graduate Nurses.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Graduate Nurse is inclusive of GPNs, </a:t>
            </a:r>
            <a:r>
              <a:rPr lang="en-US" dirty="0" err="1"/>
              <a:t>GPsyNs</a:t>
            </a:r>
            <a:r>
              <a:rPr lang="en-US" dirty="0"/>
              <a:t> and GN (RNs)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11</a:t>
            </a:fld>
            <a:endParaRPr lang="en-US" dirty="0"/>
          </a:p>
        </p:txBody>
      </p:sp>
    </p:spTree>
    <p:extLst>
      <p:ext uri="{BB962C8B-B14F-4D97-AF65-F5344CB8AC3E}">
        <p14:creationId xmlns:p14="http://schemas.microsoft.com/office/powerpoint/2010/main" val="1524830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labelling </a:t>
            </a:r>
            <a:r>
              <a:rPr lang="en-US" b="1" dirty="0"/>
              <a:t>recommendations</a:t>
            </a:r>
            <a:r>
              <a:rPr lang="en-US" dirty="0"/>
              <a:t> are listed in 2.2.2.2 of the Clinical Practice Standard</a:t>
            </a:r>
          </a:p>
          <a:p>
            <a:pPr marL="171450" indent="-171450">
              <a:buFontTx/>
              <a:buChar char="-"/>
            </a:pPr>
            <a:r>
              <a:rPr lang="en-US" dirty="0"/>
              <a:t>‘Recommendation’ wording is utilized because Provincial Shared Health or SDOs do not possess the authority to define manufacturer or commercial pharmacy labels. </a:t>
            </a:r>
          </a:p>
          <a:p>
            <a:pPr marL="171450" indent="-171450">
              <a:buFontTx/>
              <a:buChar char="-"/>
            </a:pPr>
            <a:r>
              <a:rPr lang="en-US" dirty="0"/>
              <a:t>The i</a:t>
            </a:r>
            <a:r>
              <a:rPr lang="en-US" sz="1200" b="0" i="0" u="none" strike="noStrike" kern="1200" baseline="0" dirty="0">
                <a:solidFill>
                  <a:schemeClr val="tx1"/>
                </a:solidFill>
                <a:latin typeface="+mn-lt"/>
                <a:ea typeface="+mn-ea"/>
                <a:cs typeface="+mn-cs"/>
              </a:rPr>
              <a:t>nitials of calculation and medication preparation are not optional for SDO Health Care Professionals.</a:t>
            </a:r>
          </a:p>
          <a:p>
            <a:r>
              <a:rPr lang="en-US" sz="1200" b="0" i="0" u="none" strike="noStrike" kern="1200" baseline="0" dirty="0">
                <a:solidFill>
                  <a:schemeClr val="tx1"/>
                </a:solidFill>
                <a:latin typeface="+mn-lt"/>
                <a:ea typeface="+mn-ea"/>
                <a:cs typeface="+mn-cs"/>
              </a:rPr>
              <a:t>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12</a:t>
            </a:fld>
            <a:endParaRPr lang="en-US" dirty="0"/>
          </a:p>
        </p:txBody>
      </p:sp>
    </p:spTree>
    <p:extLst>
      <p:ext uri="{BB962C8B-B14F-4D97-AF65-F5344CB8AC3E}">
        <p14:creationId xmlns:p14="http://schemas.microsoft.com/office/powerpoint/2010/main" val="183214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High-Alert Medication administration routes that require an independent double-check against the MAR or provider-specific record or provider order includes:</a:t>
            </a:r>
          </a:p>
          <a:p>
            <a:pPr marL="171450" indent="-171450">
              <a:buFont typeface="Arial" panose="020B0604020202020204" pitchFamily="34" charset="0"/>
              <a:buChar char="•"/>
            </a:pPr>
            <a:r>
              <a:rPr lang="en-US" dirty="0"/>
              <a:t>Sublingual</a:t>
            </a:r>
          </a:p>
          <a:p>
            <a:pPr marL="171450" indent="-171450">
              <a:buFont typeface="Arial" panose="020B0604020202020204" pitchFamily="34" charset="0"/>
              <a:buChar char="•"/>
            </a:pPr>
            <a:r>
              <a:rPr lang="en-US" dirty="0"/>
              <a:t>Intranasal</a:t>
            </a:r>
          </a:p>
          <a:p>
            <a:pPr marL="171450" indent="-171450">
              <a:buFont typeface="Arial" panose="020B0604020202020204" pitchFamily="34" charset="0"/>
              <a:buChar char="•"/>
            </a:pPr>
            <a:r>
              <a:rPr lang="en-US" dirty="0"/>
              <a:t>Dermal Patch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13</a:t>
            </a:fld>
            <a:endParaRPr lang="en-US" dirty="0"/>
          </a:p>
        </p:txBody>
      </p:sp>
    </p:spTree>
    <p:extLst>
      <p:ext uri="{BB962C8B-B14F-4D97-AF65-F5344CB8AC3E}">
        <p14:creationId xmlns:p14="http://schemas.microsoft.com/office/powerpoint/2010/main" val="98830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person who performed the independent double-check of the medication administration signs or initials on the MAR or provider-specific flowsheet</a:t>
            </a:r>
            <a:endParaRPr lang="en-US" sz="1800" dirty="0"/>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14</a:t>
            </a:fld>
            <a:endParaRPr lang="en-US" dirty="0"/>
          </a:p>
        </p:txBody>
      </p:sp>
    </p:spTree>
    <p:extLst>
      <p:ext uri="{BB962C8B-B14F-4D97-AF65-F5344CB8AC3E}">
        <p14:creationId xmlns:p14="http://schemas.microsoft.com/office/powerpoint/2010/main" val="323492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Note: When initials are used in place of a signature, they must identify the employee and their designation and be recognizable in the chart.</a:t>
            </a:r>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15</a:t>
            </a:fld>
            <a:endParaRPr lang="en-US" dirty="0"/>
          </a:p>
        </p:txBody>
      </p:sp>
    </p:spTree>
    <p:extLst>
      <p:ext uri="{BB962C8B-B14F-4D97-AF65-F5344CB8AC3E}">
        <p14:creationId xmlns:p14="http://schemas.microsoft.com/office/powerpoint/2010/main" val="143774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17</a:t>
            </a:fld>
            <a:endParaRPr lang="en-US" dirty="0"/>
          </a:p>
        </p:txBody>
      </p:sp>
    </p:spTree>
    <p:extLst>
      <p:ext uri="{BB962C8B-B14F-4D97-AF65-F5344CB8AC3E}">
        <p14:creationId xmlns:p14="http://schemas.microsoft.com/office/powerpoint/2010/main" val="88730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IV Infusion Pump image obtained from https://www.bbraun.ca/en/products/b/2nd-generation-spaceinfusomatlargevolumepump.html</a:t>
            </a:r>
          </a:p>
        </p:txBody>
      </p:sp>
      <p:sp>
        <p:nvSpPr>
          <p:cNvPr id="4" name="Slide Number Placeholder 3"/>
          <p:cNvSpPr>
            <a:spLocks noGrp="1"/>
          </p:cNvSpPr>
          <p:nvPr>
            <p:ph type="sldNum" sz="quarter" idx="5"/>
          </p:nvPr>
        </p:nvSpPr>
        <p:spPr/>
        <p:txBody>
          <a:bodyPr/>
          <a:lstStyle/>
          <a:p>
            <a:fld id="{6014F3B4-EC3E-441C-8411-60A2F210ED8B}" type="slidenum">
              <a:rPr lang="en-US" smtClean="0"/>
              <a:t>18</a:t>
            </a:fld>
            <a:endParaRPr lang="en-US" dirty="0"/>
          </a:p>
        </p:txBody>
      </p:sp>
    </p:spTree>
    <p:extLst>
      <p:ext uri="{BB962C8B-B14F-4D97-AF65-F5344CB8AC3E}">
        <p14:creationId xmlns:p14="http://schemas.microsoft.com/office/powerpoint/2010/main" val="66444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endParaRPr lang="en-US" dirty="0"/>
          </a:p>
          <a:p>
            <a:pPr marL="228600" indent="-228600">
              <a:buAutoNum type="arabicPeriod"/>
            </a:pPr>
            <a:r>
              <a:rPr lang="en-US" dirty="0"/>
              <a:t>The provincial clinical standard and list are found in two locations online. The first is on the Shared Health – Health Providers webpage in the Provincial Clinical Project, Standards, and Guidelines section and the second it the  WRHA Evidenced Informed Practice Tools (EIPT) database. (PPT slide 5)</a:t>
            </a:r>
          </a:p>
          <a:p>
            <a:pPr marL="228600" indent="-228600">
              <a:buAutoNum type="arabicPeriod"/>
            </a:pPr>
            <a:endParaRPr lang="en-US" dirty="0"/>
          </a:p>
          <a:p>
            <a:pPr marL="228600" indent="-228600">
              <a:buAutoNum type="arabicPeriod"/>
            </a:pPr>
            <a:r>
              <a:rPr lang="en-US" dirty="0"/>
              <a:t>When working alone, the Self-Check with a Time-Out Procedure is performed. The same double-checks are performed as one would with an independent double-check when preparing and administering High-Alert Medications.  An unrelated task should be done between doing the initial calculation, medication preparation and self-checking. This process, known as a time-out, offers a final verification process from a fresh perspective. (Slide 13 or 2.2.4 within the Clinical Standard)</a:t>
            </a:r>
          </a:p>
          <a:p>
            <a:pPr marL="228600" indent="-228600">
              <a:buAutoNum type="arabicPeriod"/>
            </a:pPr>
            <a:endParaRPr lang="en-US" dirty="0"/>
          </a:p>
          <a:p>
            <a:pPr marL="228600" indent="-228600">
              <a:buAutoNum type="arabicPeriod"/>
            </a:pPr>
            <a:r>
              <a:rPr lang="en-US" u="none" dirty="0"/>
              <a:t>All neuraxial medications administered by Anesthesiologists (single doses and continuous infusions).</a:t>
            </a:r>
          </a:p>
          <a:p>
            <a:pPr marL="0" indent="0">
              <a:buNone/>
            </a:pPr>
            <a:endParaRPr lang="en-US" u="none" dirty="0"/>
          </a:p>
          <a:p>
            <a:pPr marL="0" lvl="0" indent="0">
              <a:buNone/>
            </a:pPr>
            <a:r>
              <a:rPr lang="en-US" u="none" dirty="0"/>
              <a:t>      All local anesthesia medications (e.g. Bupivacaine, Ropivacaine, Lidocaine), including but not limited to additional medications, e.g.   </a:t>
            </a:r>
          </a:p>
          <a:p>
            <a:pPr marL="0" lvl="0" indent="0">
              <a:buNone/>
            </a:pPr>
            <a:r>
              <a:rPr lang="en-US" u="none" dirty="0"/>
              <a:t>      Dexmedetomidine and Dexamethasone, when given as a peripheral continuous infusion. (Slide 8 or 2.1 within the Clinical Standard)</a:t>
            </a:r>
          </a:p>
          <a:p>
            <a:pPr marL="228600" indent="-22860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HAM infusions require an independent double-check at the bedside. (Slide 10 or 2.2.3.1 within the Clinical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5"/>
              <a:tabLst/>
              <a:defRPr/>
            </a:pPr>
            <a:r>
              <a:rPr lang="en-US" sz="1200" b="0" i="0" u="none" strike="noStrike" kern="1200" baseline="0" dirty="0">
                <a:solidFill>
                  <a:schemeClr val="tx1"/>
                </a:solidFill>
                <a:latin typeface="+mn-lt"/>
                <a:ea typeface="+mn-ea"/>
                <a:cs typeface="+mn-cs"/>
              </a:rPr>
              <a:t>Several HAMs identified in the HAM List are an </a:t>
            </a:r>
            <a:r>
              <a:rPr lang="en-US" sz="1200" b="0" i="0" u="sng" strike="noStrike" kern="1200" baseline="0" dirty="0">
                <a:solidFill>
                  <a:schemeClr val="tx1"/>
                </a:solidFill>
                <a:latin typeface="+mn-lt"/>
                <a:ea typeface="+mn-ea"/>
                <a:cs typeface="+mn-cs"/>
              </a:rPr>
              <a:t>exception</a:t>
            </a:r>
            <a:r>
              <a:rPr lang="en-US" sz="1200" b="0" i="0" u="none" strike="noStrike" kern="1200" baseline="0" dirty="0">
                <a:solidFill>
                  <a:schemeClr val="tx1"/>
                </a:solidFill>
                <a:latin typeface="+mn-lt"/>
                <a:ea typeface="+mn-ea"/>
                <a:cs typeface="+mn-cs"/>
              </a:rPr>
              <a:t> to independent double-checks during emergency situations. Health Care Practitioners are to defer to SDO-specific policies and procedures when preparing and administering these HAM medications in emergency situations e.g. Code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SDO policies, such as Code Blue, may define what constitutes an emergency, if double-checks are required or how to perform a HAM double-check in emergency situations e.g. recommending that Health Care Practitioners defer to a self-checking timeout procedure where reasonable. </a:t>
            </a:r>
          </a:p>
          <a:p>
            <a:pPr marL="0" indent="0">
              <a:buNone/>
            </a:pPr>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19</a:t>
            </a:fld>
            <a:endParaRPr lang="en-US" dirty="0"/>
          </a:p>
        </p:txBody>
      </p:sp>
    </p:spTree>
    <p:extLst>
      <p:ext uri="{BB962C8B-B14F-4D97-AF65-F5344CB8AC3E}">
        <p14:creationId xmlns:p14="http://schemas.microsoft.com/office/powerpoint/2010/main" val="407635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EIPT = Evidence Informed Practice Tools</a:t>
            </a:r>
          </a:p>
        </p:txBody>
      </p:sp>
      <p:sp>
        <p:nvSpPr>
          <p:cNvPr id="4" name="Slide Number Placeholder 3"/>
          <p:cNvSpPr>
            <a:spLocks noGrp="1"/>
          </p:cNvSpPr>
          <p:nvPr>
            <p:ph type="sldNum" sz="quarter" idx="5"/>
          </p:nvPr>
        </p:nvSpPr>
        <p:spPr/>
        <p:txBody>
          <a:bodyPr/>
          <a:lstStyle/>
          <a:p>
            <a:fld id="{6014F3B4-EC3E-441C-8411-60A2F210ED8B}" type="slidenum">
              <a:rPr lang="en-US" smtClean="0"/>
              <a:t>2</a:t>
            </a:fld>
            <a:endParaRPr lang="en-US" dirty="0"/>
          </a:p>
        </p:txBody>
      </p:sp>
    </p:spTree>
    <p:extLst>
      <p:ext uri="{BB962C8B-B14F-4D97-AF65-F5344CB8AC3E}">
        <p14:creationId xmlns:p14="http://schemas.microsoft.com/office/powerpoint/2010/main" val="107443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EIPT = Evidence Informed Practice Tools</a:t>
            </a:r>
          </a:p>
          <a:p>
            <a:r>
              <a:rPr lang="en-US" dirty="0"/>
              <a:t>Clinical Standard Roll-out time frames are determined by each SDO but are anticipated to take place between November 2023 </a:t>
            </a:r>
            <a:r>
              <a:rPr lang="en-US"/>
              <a:t>and January 2024.</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3</a:t>
            </a:fld>
            <a:endParaRPr lang="en-US" dirty="0"/>
          </a:p>
        </p:txBody>
      </p:sp>
    </p:spTree>
    <p:extLst>
      <p:ext uri="{BB962C8B-B14F-4D97-AF65-F5344CB8AC3E}">
        <p14:creationId xmlns:p14="http://schemas.microsoft.com/office/powerpoint/2010/main" val="38256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High-Alert Medication List organizes medications by drug classification, e.g. anticoagulant. It identifies which medication routes are ‘high-alert’ and special instructions or considerations</a:t>
            </a:r>
          </a:p>
          <a:p>
            <a:endParaRPr lang="en-US" dirty="0"/>
          </a:p>
          <a:p>
            <a:pPr marL="171450" indent="-171450">
              <a:buFont typeface="Arial" panose="020B0604020202020204" pitchFamily="34" charset="0"/>
              <a:buChar char="•"/>
            </a:pPr>
            <a:r>
              <a:rPr lang="en-US" dirty="0"/>
              <a:t>There are several HAM lists developed for reference, differing in appearance but consistent in content. The High-Alert Medications on the HAM list and Provincial Clinical Standard (found on the Shared Health – Health Providers webpage) shall be the primary and most accurate reference document.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HAM = High-Alert Medications</a:t>
            </a:r>
          </a:p>
        </p:txBody>
      </p:sp>
      <p:sp>
        <p:nvSpPr>
          <p:cNvPr id="4" name="Slide Number Placeholder 3"/>
          <p:cNvSpPr>
            <a:spLocks noGrp="1"/>
          </p:cNvSpPr>
          <p:nvPr>
            <p:ph type="sldNum" sz="quarter" idx="5"/>
          </p:nvPr>
        </p:nvSpPr>
        <p:spPr/>
        <p:txBody>
          <a:bodyPr/>
          <a:lstStyle/>
          <a:p>
            <a:fld id="{6014F3B4-EC3E-441C-8411-60A2F210ED8B}" type="slidenum">
              <a:rPr lang="en-US" smtClean="0"/>
              <a:t>4</a:t>
            </a:fld>
            <a:endParaRPr lang="en-US" dirty="0"/>
          </a:p>
        </p:txBody>
      </p:sp>
    </p:spTree>
    <p:extLst>
      <p:ext uri="{BB962C8B-B14F-4D97-AF65-F5344CB8AC3E}">
        <p14:creationId xmlns:p14="http://schemas.microsoft.com/office/powerpoint/2010/main" val="207091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definitions above are abbreviated and originally obtained from the Provincial High Alert Medication Clinical Standard</a:t>
            </a:r>
          </a:p>
          <a:p>
            <a:endParaRPr lang="en-US" dirty="0"/>
          </a:p>
          <a:p>
            <a:r>
              <a:rPr lang="en-US" dirty="0"/>
              <a:t>The standard outlines which steps within the preparation and administration process need to be visually verified by a second health care professional in a separate and independent manner.</a:t>
            </a:r>
          </a:p>
          <a:p>
            <a:endParaRPr lang="en-US" dirty="0"/>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5</a:t>
            </a:fld>
            <a:endParaRPr lang="en-US" dirty="0"/>
          </a:p>
        </p:txBody>
      </p:sp>
    </p:spTree>
    <p:extLst>
      <p:ext uri="{BB962C8B-B14F-4D97-AF65-F5344CB8AC3E}">
        <p14:creationId xmlns:p14="http://schemas.microsoft.com/office/powerpoint/2010/main" val="47952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hlinkClick r:id="rId3"/>
              </a:rPr>
              <a:t>Projects, Standards &amp; Guidelines - Shared Health - Health Providers (sharedhealthmb.ca)</a:t>
            </a:r>
            <a:r>
              <a:rPr lang="en-US" sz="1200" kern="1200" dirty="0">
                <a:solidFill>
                  <a:schemeClr val="tx1"/>
                </a:solidFill>
                <a:effectLst/>
                <a:latin typeface="+mn-lt"/>
                <a:ea typeface="+mn-ea"/>
                <a:cs typeface="+mn-cs"/>
              </a:rPr>
              <a:t> page is the “true source” of the HAM Standard, List, resources,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that should be linked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region will determine how to do that linking and operationalize the resources based on local processes/flows. </a:t>
            </a:r>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6</a:t>
            </a:fld>
            <a:endParaRPr lang="en-US" dirty="0"/>
          </a:p>
        </p:txBody>
      </p:sp>
    </p:spTree>
    <p:extLst>
      <p:ext uri="{BB962C8B-B14F-4D97-AF65-F5344CB8AC3E}">
        <p14:creationId xmlns:p14="http://schemas.microsoft.com/office/powerpoint/2010/main" val="342596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in all the documents will take you straight to the High Alert Medication resource page or deeper if you choose (directly to the memo, Standard, or the Medication List itself. Depending on which link you want to go to.  Each SDO has had these links shared so that they can determine how best to link to this source for their own supporting policy, or communication from their home website.</a:t>
            </a:r>
          </a:p>
          <a:p>
            <a:endParaRPr lang="en-US" dirty="0"/>
          </a:p>
          <a:p>
            <a:r>
              <a:rPr lang="en-US" dirty="0"/>
              <a:t>The links that have been used are permanent links , meaning they will remain intact. </a:t>
            </a:r>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7</a:t>
            </a:fld>
            <a:endParaRPr lang="en-US" dirty="0"/>
          </a:p>
        </p:txBody>
      </p:sp>
    </p:spTree>
    <p:extLst>
      <p:ext uri="{BB962C8B-B14F-4D97-AF65-F5344CB8AC3E}">
        <p14:creationId xmlns:p14="http://schemas.microsoft.com/office/powerpoint/2010/main" val="133753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have asked where the Provincial Clinical Standard and Guidelines page actually “lives” or how it can be located if you didn’t have the direct link. See above image. All the current and new Guidelines and Standards being developed will be housed here for linking as required. </a:t>
            </a:r>
          </a:p>
          <a:p>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8</a:t>
            </a:fld>
            <a:endParaRPr lang="en-US" dirty="0"/>
          </a:p>
        </p:txBody>
      </p:sp>
    </p:spTree>
    <p:extLst>
      <p:ext uri="{BB962C8B-B14F-4D97-AF65-F5344CB8AC3E}">
        <p14:creationId xmlns:p14="http://schemas.microsoft.com/office/powerpoint/2010/main" val="309343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 Intraosseous Infusion Emergent Situation Time Out Medication </a:t>
            </a:r>
            <a:r>
              <a:rPr lang="en-US" b="1" dirty="0"/>
              <a:t>examples</a:t>
            </a:r>
            <a:r>
              <a:rPr lang="en-US" dirty="0"/>
              <a:t>:</a:t>
            </a:r>
          </a:p>
          <a:p>
            <a:pPr marL="171450" indent="-171450">
              <a:buFontTx/>
              <a:buChar char="-"/>
            </a:pPr>
            <a:r>
              <a:rPr lang="en-US" dirty="0"/>
              <a:t>Amiodarone</a:t>
            </a:r>
          </a:p>
          <a:p>
            <a:pPr marL="171450" indent="-171450">
              <a:buFontTx/>
              <a:buChar char="-"/>
            </a:pPr>
            <a:r>
              <a:rPr lang="en-US" dirty="0"/>
              <a:t>Diltiazem</a:t>
            </a:r>
          </a:p>
          <a:p>
            <a:pPr marL="171450" indent="-171450">
              <a:buFontTx/>
              <a:buChar char="-"/>
            </a:pPr>
            <a:r>
              <a:rPr lang="en-US" dirty="0"/>
              <a:t>Propranolol</a:t>
            </a:r>
          </a:p>
          <a:p>
            <a:pPr marL="171450" indent="-171450">
              <a:buFontTx/>
              <a:buChar char="-"/>
            </a:pPr>
            <a:endParaRPr lang="en-US" dirty="0"/>
          </a:p>
          <a:p>
            <a:pPr marL="0" indent="0">
              <a:buFontTx/>
              <a:buNone/>
            </a:pPr>
            <a:r>
              <a:rPr lang="en-US" dirty="0"/>
              <a:t>HAMs = High-Alert Medications</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SDO policies, such as Code Blue, may define what constitutes an emergency, if double-checks are required or how to perform a HAM double-check in emergency situations e.g. recommending that Health Care Practitioners defer to a self-checking timeout procedure where reasonable. </a:t>
            </a:r>
          </a:p>
          <a:p>
            <a:pPr marL="0" indent="0">
              <a:buFontTx/>
              <a:buNone/>
            </a:pPr>
            <a:endParaRPr lang="en-US" dirty="0"/>
          </a:p>
        </p:txBody>
      </p:sp>
      <p:sp>
        <p:nvSpPr>
          <p:cNvPr id="4" name="Slide Number Placeholder 3"/>
          <p:cNvSpPr>
            <a:spLocks noGrp="1"/>
          </p:cNvSpPr>
          <p:nvPr>
            <p:ph type="sldNum" sz="quarter" idx="5"/>
          </p:nvPr>
        </p:nvSpPr>
        <p:spPr/>
        <p:txBody>
          <a:bodyPr/>
          <a:lstStyle/>
          <a:p>
            <a:fld id="{6014F3B4-EC3E-441C-8411-60A2F210ED8B}" type="slidenum">
              <a:rPr lang="en-US" smtClean="0"/>
              <a:t>10</a:t>
            </a:fld>
            <a:endParaRPr lang="en-US" dirty="0"/>
          </a:p>
        </p:txBody>
      </p:sp>
    </p:spTree>
    <p:extLst>
      <p:ext uri="{BB962C8B-B14F-4D97-AF65-F5344CB8AC3E}">
        <p14:creationId xmlns:p14="http://schemas.microsoft.com/office/powerpoint/2010/main" val="774997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1"/>
            <a:ext cx="10972800" cy="914400"/>
          </a:xfrm>
        </p:spPr>
        <p:txBody>
          <a:bodyPr/>
          <a:lstStyle>
            <a:lvl1pPr algn="ctr">
              <a:defRPr sz="4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p:spPr>
        <p:txBody>
          <a:bodyPr>
            <a:noAutofit/>
          </a:bodyPr>
          <a:lstStyle>
            <a:lvl1pPr marL="0" indent="0" algn="r">
              <a:buNone/>
              <a:defRPr sz="24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1"/>
            <a:ext cx="4572000" cy="958403"/>
          </a:xfrm>
          <a:prstGeom prst="rect">
            <a:avLst/>
          </a:prstGeom>
        </p:spPr>
      </p:pic>
    </p:spTree>
    <p:extLst>
      <p:ext uri="{BB962C8B-B14F-4D97-AF65-F5344CB8AC3E}">
        <p14:creationId xmlns:p14="http://schemas.microsoft.com/office/powerpoint/2010/main" val="272847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lIns="0" tIns="0" rIns="0" bIns="0"/>
          <a:lstStyle>
            <a:lvl1pPr>
              <a:defRPr sz="1000">
                <a:solidFill>
                  <a:schemeClr val="bg2"/>
                </a:solidFill>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60706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21327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DD4E-ABE2-49CB-930F-7529777A8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E9037-CE0C-43E9-AEE5-1FF2CD292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C3C42-F257-46D1-996A-E3D0FD1D6039}"/>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6A7AA6DB-55DD-4A4E-B779-E21E0BC1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D37FD-35AB-4024-B098-ACD44FCF1EE0}"/>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72239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AE9E-B1A4-4EB1-94BD-B7CAB0561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3073C-39FF-460F-AA83-F926888C4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C9A31-EDAC-426C-8724-DC270BCE9C04}"/>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71C45484-01F9-4A77-B787-562BB53CD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32B7D-62B1-48DC-B4F6-83171B3AD8A6}"/>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375720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E1B0-FF38-4777-80C1-5EB15A0EB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7D4A65-539D-4181-AF6E-39F9EC8C9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44C737-67D7-4F9B-BA78-FAFE20652A26}"/>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6AD7F189-F0EC-4047-92C0-505400B4D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5BC4F-D1D1-4E18-B90D-E9F1F94972FA}"/>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221331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1359-C71B-445C-B0BC-F0F172E5B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44973-B2D0-4D90-A905-EA7EC021F6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17F2CA-E838-42BE-BB08-8D7CFDFD0E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F6031-D854-4225-827A-7511E572EC3D}"/>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6" name="Footer Placeholder 5">
            <a:extLst>
              <a:ext uri="{FF2B5EF4-FFF2-40B4-BE49-F238E27FC236}">
                <a16:creationId xmlns:a16="http://schemas.microsoft.com/office/drawing/2014/main" id="{63F62F37-0EE6-4758-8D9B-9D9D43218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D4436-F4C3-42AD-8509-9742D4837034}"/>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19369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DB27-02B8-4421-89E6-5EFCF8F8A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E6394-4369-464F-8CC4-96C2098D3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C6156C-A1D6-45E1-8ADF-ED12D090D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D5403-975C-4C0C-A1C7-71777B2D5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A5F3A0-86E8-45B3-89E6-E3140795F6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1211FC-2D48-40C5-8734-3519AE4B3D8B}"/>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8" name="Footer Placeholder 7">
            <a:extLst>
              <a:ext uri="{FF2B5EF4-FFF2-40B4-BE49-F238E27FC236}">
                <a16:creationId xmlns:a16="http://schemas.microsoft.com/office/drawing/2014/main" id="{B6A0E13E-FB2B-41C7-B4E0-BE168ECC17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0060F1-48D9-4303-8791-2CE032FFCD00}"/>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232061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A79F-858D-4DC7-A46F-89793CC249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3A7270-9A0D-47F6-9E9B-C00E455C55AA}"/>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4" name="Footer Placeholder 3">
            <a:extLst>
              <a:ext uri="{FF2B5EF4-FFF2-40B4-BE49-F238E27FC236}">
                <a16:creationId xmlns:a16="http://schemas.microsoft.com/office/drawing/2014/main" id="{DD57ED56-DB83-4A5B-82F3-2C7BB0A6E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8A9017-4A24-4AC9-A96B-1F6BBFBCEC0C}"/>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120118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2EE72-1A9A-492B-BBD6-5BA0C5C2A028}"/>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3" name="Footer Placeholder 2">
            <a:extLst>
              <a:ext uri="{FF2B5EF4-FFF2-40B4-BE49-F238E27FC236}">
                <a16:creationId xmlns:a16="http://schemas.microsoft.com/office/drawing/2014/main" id="{23482DF9-ED4A-4311-B9E9-89A9CEBE2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5EC7A-070B-476C-9171-C8F499BB1D9A}"/>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242734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BFBD-0434-4198-82A1-D61154659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E1AF69-090C-4A61-A823-4F19155DD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ADFD4-B38D-4BCF-BD02-89E2D6DD0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5289D8-59F6-41DA-A2C6-075665960B4A}"/>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6" name="Footer Placeholder 5">
            <a:extLst>
              <a:ext uri="{FF2B5EF4-FFF2-40B4-BE49-F238E27FC236}">
                <a16:creationId xmlns:a16="http://schemas.microsoft.com/office/drawing/2014/main" id="{5DE2DF3F-ABC4-4480-A5FA-0E7EBBD89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77A48-0E85-432F-A28F-F9226C2BBA06}"/>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237291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5" name="Slide Number Placeholder 4"/>
          <p:cNvSpPr>
            <a:spLocks noGrp="1"/>
          </p:cNvSpPr>
          <p:nvPr>
            <p:ph type="sldNum" sz="quarter" idx="12"/>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315109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981B-C581-4142-841B-3EE79FB8C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257D6-B433-4912-8560-083C0D1D1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C4D776-1A06-42C9-AD0D-CD6D9108D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4CC887-4497-4D14-A7A4-AA88863AE045}"/>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6" name="Footer Placeholder 5">
            <a:extLst>
              <a:ext uri="{FF2B5EF4-FFF2-40B4-BE49-F238E27FC236}">
                <a16:creationId xmlns:a16="http://schemas.microsoft.com/office/drawing/2014/main" id="{C45EE624-FB6B-4B41-91F9-C661295B1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FE4C0-ADF5-4C0D-B878-EE368E08B443}"/>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910598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3BFC-D5CC-42AA-8392-C5E0CB7CFB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DB67A-905C-47A2-AAE5-CB52994EB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1E2AE-5FE2-4B28-BD83-6EA0EBB2F261}"/>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DE7E86E9-81EC-458B-8F7B-0074A3A6A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BAE69-72FE-4AA6-8B8C-34CB91B07B0D}"/>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9163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562DF-5E87-4BB5-A300-C7D5D85B89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9A8FE-D06A-4D53-ABBC-8D37EBC1A9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E27EF-DC21-4B37-BB04-4A11FB6DED90}"/>
              </a:ext>
            </a:extLst>
          </p:cNvPr>
          <p:cNvSpPr>
            <a:spLocks noGrp="1"/>
          </p:cNvSpPr>
          <p:nvPr>
            <p:ph type="dt" sz="half" idx="10"/>
          </p:nvPr>
        </p:nvSpPr>
        <p:spPr/>
        <p:txBody>
          <a:body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D45A6368-252D-4F7B-B8A2-A11582E09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963E-8E32-4ED8-B756-F0105919D5B0}"/>
              </a:ext>
            </a:extLst>
          </p:cNvPr>
          <p:cNvSpPr>
            <a:spLocks noGrp="1"/>
          </p:cNvSpPr>
          <p:nvPr>
            <p:ph type="sldNum" sz="quarter" idx="12"/>
          </p:nvPr>
        </p:nvSpPr>
        <p:spPr/>
        <p:txBody>
          <a:bodyPr/>
          <a:lstStyle/>
          <a:p>
            <a:fld id="{43486881-FDDB-4946-9841-42C69F8D58FF}" type="slidenum">
              <a:rPr lang="en-US" smtClean="0"/>
              <a:t>‹#›</a:t>
            </a:fld>
            <a:endParaRPr lang="en-US"/>
          </a:p>
        </p:txBody>
      </p:sp>
    </p:spTree>
    <p:extLst>
      <p:ext uri="{BB962C8B-B14F-4D97-AF65-F5344CB8AC3E}">
        <p14:creationId xmlns:p14="http://schemas.microsoft.com/office/powerpoint/2010/main" val="422380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1"/>
            <a:ext cx="10972800" cy="914400"/>
          </a:xfrm>
          <a:prstGeom prst="rect">
            <a:avLst/>
          </a:prstGeom>
        </p:spPr>
        <p:txBody>
          <a:bodyPr/>
          <a:lstStyle>
            <a:lvl1pPr algn="ctr">
              <a:defRPr sz="2625" b="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a:prstGeom prst="rect">
            <a:avLst/>
          </a:prstGeom>
        </p:spPr>
        <p:txBody>
          <a:bodyPr>
            <a:noAutofit/>
          </a:bodyPr>
          <a:lstStyle>
            <a:lvl1pPr marL="0" indent="0" algn="r">
              <a:buNone/>
              <a:defRPr sz="18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177" y="272146"/>
            <a:ext cx="2955555" cy="870854"/>
          </a:xfrm>
          <a:prstGeom prst="rect">
            <a:avLst/>
          </a:prstGeom>
        </p:spPr>
      </p:pic>
    </p:spTree>
    <p:extLst>
      <p:ext uri="{BB962C8B-B14F-4D97-AF65-F5344CB8AC3E}">
        <p14:creationId xmlns:p14="http://schemas.microsoft.com/office/powerpoint/2010/main" val="807662195"/>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7315" y="2747964"/>
            <a:ext cx="10965084" cy="1362075"/>
          </a:xfrm>
          <a:prstGeom prst="rect">
            <a:avLst/>
          </a:prstGeom>
        </p:spPr>
        <p:txBody>
          <a:bodyPr anchor="t"/>
          <a:lstStyle>
            <a:lvl1pPr algn="l">
              <a:defRPr sz="3451" b="0" cap="none" baseline="0">
                <a:solidFill>
                  <a:schemeClr val="bg2"/>
                </a:solidFill>
              </a:defRPr>
            </a:lvl1pPr>
          </a:lstStyle>
          <a:p>
            <a:r>
              <a:rPr lang="en-US" cap="none" baseline="0"/>
              <a:t>Click to edit section title or statement slide (to be used for emphasis if necessary)</a:t>
            </a:r>
            <a:endParaRPr lang="en-US"/>
          </a:p>
        </p:txBody>
      </p:sp>
      <p:sp>
        <p:nvSpPr>
          <p:cNvPr id="13" name="Rectangle 12"/>
          <p:cNvSpPr/>
          <p:nvPr userDrawn="1"/>
        </p:nvSpPr>
        <p:spPr>
          <a:xfrm>
            <a:off x="624840" y="6475885"/>
            <a:ext cx="10957560" cy="225126"/>
          </a:xfrm>
          <a:prstGeom prst="rect">
            <a:avLst/>
          </a:prstGeom>
        </p:spPr>
        <p:txBody>
          <a:bodyPr wrap="square">
            <a:spAutoFit/>
          </a:bodyPr>
          <a:lstStyle/>
          <a:p>
            <a:pPr algn="ctr"/>
            <a:r>
              <a:rPr lang="en-US" sz="863" i="1" dirty="0">
                <a:solidFill>
                  <a:prstClr val="white"/>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863" i="1" dirty="0">
              <a:solidFill>
                <a:prstClr val="white"/>
              </a:solidFill>
              <a:latin typeface="Arial" panose="020B0604020202020204" pitchFamily="34" charset="0"/>
              <a:cs typeface="Arial" panose="020B0604020202020204" pitchFamily="34" charset="0"/>
            </a:endParaRPr>
          </a:p>
        </p:txBody>
      </p:sp>
      <p:sp>
        <p:nvSpPr>
          <p:cNvPr id="14" name="Slide Number Placeholder 3"/>
          <p:cNvSpPr txBox="1">
            <a:spLocks/>
          </p:cNvSpPr>
          <p:nvPr userDrawn="1"/>
        </p:nvSpPr>
        <p:spPr>
          <a:xfrm>
            <a:off x="9085943" y="6417318"/>
            <a:ext cx="28448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B8834-4DD0-4C94-B485-C33FE5D693E0}" type="slidenum">
              <a:rPr lang="en-US" smtClean="0">
                <a:solidFill>
                  <a:srgbClr val="FFFFFF"/>
                </a:solidFill>
              </a:rPr>
              <a:pPr/>
              <a:t>‹#›</a:t>
            </a:fld>
            <a:endParaRPr lang="en-US" dirty="0">
              <a:solidFill>
                <a:srgbClr val="FFFFFF"/>
              </a:solidFill>
            </a:endParaRPr>
          </a:p>
        </p:txBody>
      </p:sp>
      <p:pic>
        <p:nvPicPr>
          <p:cNvPr id="15" name="Picture 3"/>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217718" y="6424792"/>
            <a:ext cx="1498541" cy="31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546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548640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1706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04800" y="1579567"/>
            <a:ext cx="11582400" cy="4542560"/>
          </a:xfrm>
          <a:prstGeom prst="rect">
            <a:avLst/>
          </a:prstGeom>
        </p:spPr>
        <p:txBody>
          <a:bodyPr vert="horz" lIns="0" tIns="0" rIns="0" bIns="0" rtlCol="0">
            <a:noAutofit/>
          </a:bodyPr>
          <a:lstStyle>
            <a:lvl1pPr>
              <a:defRPr sz="2000">
                <a:latin typeface="Arial" panose="020B0604020202020204" pitchFamily="34" charset="0"/>
                <a:cs typeface="Arial" panose="020B0604020202020204" pitchFamily="34" charset="0"/>
              </a:defRPr>
            </a:lvl1pPr>
          </a:lstStyle>
          <a:p>
            <a:pPr lvl="0"/>
            <a:endParaRPr lang="en-CA" noProof="0"/>
          </a:p>
        </p:txBody>
      </p:sp>
      <p:sp>
        <p:nvSpPr>
          <p:cNvPr id="8" name="Slide Number Placeholder 3"/>
          <p:cNvSpPr txBox="1">
            <a:spLocks/>
          </p:cNvSpPr>
          <p:nvPr userDrawn="1"/>
        </p:nvSpPr>
        <p:spPr>
          <a:xfrm>
            <a:off x="9085943" y="6417317"/>
            <a:ext cx="28448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B8834-4DD0-4C94-B485-C33FE5D693E0}" type="slidenum">
              <a:rPr lang="en-US" smtClean="0">
                <a:solidFill>
                  <a:srgbClr val="FFFFFF"/>
                </a:solidFill>
              </a:rPr>
              <a:pPr/>
              <a:t>‹#›</a:t>
            </a:fld>
            <a:endParaRPr lang="en-US" dirty="0">
              <a:solidFill>
                <a:srgbClr val="FFFFFF"/>
              </a:solidFill>
            </a:endParaRPr>
          </a:p>
        </p:txBody>
      </p:sp>
      <p:sp>
        <p:nvSpPr>
          <p:cNvPr id="11" name="Text Placeholder 2"/>
          <p:cNvSpPr>
            <a:spLocks noGrp="1"/>
          </p:cNvSpPr>
          <p:nvPr>
            <p:ph type="body" idx="10"/>
          </p:nvPr>
        </p:nvSpPr>
        <p:spPr>
          <a:xfrm>
            <a:off x="304800" y="585629"/>
            <a:ext cx="11582400" cy="639762"/>
          </a:xfrm>
          <a:prstGeom prst="rect">
            <a:avLst/>
          </a:prstGeom>
        </p:spPr>
        <p:txBody>
          <a:bodyPr anchor="t" anchorCtr="0">
            <a:noAutofit/>
          </a:bodyPr>
          <a:lstStyle>
            <a:lvl1pPr marL="0" indent="0">
              <a:buNone/>
              <a:defRPr sz="1400" b="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itle 1"/>
          <p:cNvSpPr>
            <a:spLocks noGrp="1"/>
          </p:cNvSpPr>
          <p:nvPr>
            <p:ph type="title"/>
          </p:nvPr>
        </p:nvSpPr>
        <p:spPr>
          <a:xfrm>
            <a:off x="304800" y="166444"/>
            <a:ext cx="11582400" cy="454023"/>
          </a:xfrm>
          <a:prstGeom prst="rect">
            <a:avLst/>
          </a:prstGeom>
        </p:spPr>
        <p:txBody>
          <a:bodyPr anchor="b"/>
          <a:lstStyle>
            <a:lvl1pPr>
              <a:defRPr sz="2000" b="1"/>
            </a:lvl1pPr>
          </a:lstStyle>
          <a:p>
            <a:r>
              <a:rPr lang="en-US" noProof="0"/>
              <a:t>Click to edit Master title style</a:t>
            </a:r>
            <a:endParaRPr lang="en-CA" noProof="0"/>
          </a:p>
        </p:txBody>
      </p:sp>
    </p:spTree>
    <p:extLst>
      <p:ext uri="{BB962C8B-B14F-4D97-AF65-F5344CB8AC3E}">
        <p14:creationId xmlns:p14="http://schemas.microsoft.com/office/powerpoint/2010/main" val="24945524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11475852" y="112714"/>
            <a:ext cx="457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fld id="{A486D173-9386-478F-A2A3-C0218F80761A}" type="slidenum">
              <a:rPr lang="en-US" altLang="en-US" smtClean="0">
                <a:solidFill>
                  <a:srgbClr val="FFFFFF"/>
                </a:solidFill>
              </a:rPr>
              <a:pPr>
                <a:defRPr/>
              </a:pPr>
              <a:t>‹#›</a:t>
            </a:fld>
            <a:endParaRPr lang="en-US" altLang="en-US" dirty="0">
              <a:solidFill>
                <a:srgbClr val="FFFFFF"/>
              </a:solidFill>
            </a:endParaRPr>
          </a:p>
        </p:txBody>
      </p:sp>
      <p:sp>
        <p:nvSpPr>
          <p:cNvPr id="3" name="Content Placeholder 2"/>
          <p:cNvSpPr>
            <a:spLocks noGrp="1"/>
          </p:cNvSpPr>
          <p:nvPr>
            <p:ph idx="1"/>
          </p:nvPr>
        </p:nvSpPr>
        <p:spPr>
          <a:xfrm>
            <a:off x="838419" y="1825625"/>
            <a:ext cx="105151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346365" y="99455"/>
            <a:ext cx="5172364" cy="462243"/>
          </a:xfrm>
          <a:prstGeom prst="rect">
            <a:avLst/>
          </a:prstGeom>
        </p:spPr>
        <p:txBody>
          <a:bodyPr/>
          <a:lstStyle>
            <a:lvl1pPr marL="0" indent="0">
              <a:buNone/>
              <a:defRPr b="1">
                <a:solidFill>
                  <a:schemeClr val="accent1">
                    <a:lumMod val="75000"/>
                  </a:schemeClr>
                </a:solidFill>
              </a:defRPr>
            </a:lvl1pPr>
          </a:lstStyle>
          <a:p>
            <a:pPr lvl="0"/>
            <a:r>
              <a:rPr lang="en-US"/>
              <a:t>Click to edit Master text</a:t>
            </a:r>
          </a:p>
        </p:txBody>
      </p:sp>
      <p:sp>
        <p:nvSpPr>
          <p:cNvPr id="7" name="Date Placeholder 3"/>
          <p:cNvSpPr>
            <a:spLocks noGrp="1"/>
          </p:cNvSpPr>
          <p:nvPr>
            <p:ph type="dt" sz="half" idx="14"/>
          </p:nvPr>
        </p:nvSpPr>
        <p:spPr/>
        <p:txBody>
          <a:bodyPr/>
          <a:lstStyle>
            <a:lvl1pPr>
              <a:defRPr/>
            </a:lvl1pPr>
          </a:lstStyle>
          <a:p>
            <a:pPr>
              <a:defRPr/>
            </a:pPr>
            <a:fld id="{C1798351-17C8-480F-B7BA-3E8AEC95CE18}" type="datetimeFigureOut">
              <a:rPr lang="en-US">
                <a:solidFill>
                  <a:srgbClr val="383838">
                    <a:tint val="75000"/>
                  </a:srgbClr>
                </a:solidFill>
              </a:rPr>
              <a:pPr>
                <a:defRPr/>
              </a:pPr>
              <a:t>2/5/2024</a:t>
            </a:fld>
            <a:endParaRPr lang="en-US" dirty="0">
              <a:solidFill>
                <a:srgbClr val="383838">
                  <a:tint val="75000"/>
                </a:srgbClr>
              </a:solidFill>
            </a:endParaRPr>
          </a:p>
        </p:txBody>
      </p:sp>
      <p:sp>
        <p:nvSpPr>
          <p:cNvPr id="8" name="Footer Placeholder 4"/>
          <p:cNvSpPr>
            <a:spLocks noGrp="1"/>
          </p:cNvSpPr>
          <p:nvPr>
            <p:ph type="ftr" sz="quarter" idx="15"/>
          </p:nvPr>
        </p:nvSpPr>
        <p:spPr/>
        <p:txBody>
          <a:bodyPr/>
          <a:lstStyle>
            <a:lvl1pPr>
              <a:defRPr>
                <a:solidFill>
                  <a:prstClr val="black"/>
                </a:solidFill>
              </a:defRPr>
            </a:lvl1pPr>
          </a:lstStyle>
          <a:p>
            <a:pPr>
              <a:defRPr/>
            </a:pPr>
            <a:r>
              <a:rPr lang="en-US" dirty="0"/>
              <a:t>Confidential</a:t>
            </a:r>
          </a:p>
        </p:txBody>
      </p:sp>
      <p:sp>
        <p:nvSpPr>
          <p:cNvPr id="9" name="Slide Number Placeholder 5"/>
          <p:cNvSpPr>
            <a:spLocks noGrp="1"/>
          </p:cNvSpPr>
          <p:nvPr>
            <p:ph type="sldNum" sz="quarter" idx="16"/>
          </p:nvPr>
        </p:nvSpPr>
        <p:spPr/>
        <p:txBody>
          <a:bodyPr/>
          <a:lstStyle>
            <a:lvl1pPr>
              <a:defRPr>
                <a:solidFill>
                  <a:srgbClr val="000000"/>
                </a:solidFill>
              </a:defRPr>
            </a:lvl1pPr>
          </a:lstStyle>
          <a:p>
            <a:pPr>
              <a:defRPr/>
            </a:pPr>
            <a:fld id="{8BF7DF7F-5C9E-4E5E-9E5D-8CF55BB5693B}" type="slidenum">
              <a:rPr lang="en-US" altLang="en-US"/>
              <a:pPr>
                <a:defRPr/>
              </a:pPr>
              <a:t>‹#›</a:t>
            </a:fld>
            <a:endParaRPr lang="en-US" altLang="en-US" dirty="0"/>
          </a:p>
        </p:txBody>
      </p:sp>
    </p:spTree>
    <p:extLst>
      <p:ext uri="{BB962C8B-B14F-4D97-AF65-F5344CB8AC3E}">
        <p14:creationId xmlns:p14="http://schemas.microsoft.com/office/powerpoint/2010/main" val="55345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762000"/>
          </a:xfrm>
          <a:prstGeom prst="rect">
            <a:avLst/>
          </a:prstGeom>
        </p:spPr>
        <p:txBody>
          <a:bodyPr/>
          <a:lstStyle>
            <a:lvl1pPr>
              <a:defRPr sz="3600">
                <a:solidFill>
                  <a:schemeClr val="accent5"/>
                </a:solidFill>
              </a:defRPr>
            </a:lvl1pPr>
          </a:lstStyle>
          <a:p>
            <a:r>
              <a:rPr lang="en-US"/>
              <a:t>Click to edit Master title style</a:t>
            </a:r>
          </a:p>
        </p:txBody>
      </p:sp>
      <p:sp>
        <p:nvSpPr>
          <p:cNvPr id="3" name="Content Placeholder 2"/>
          <p:cNvSpPr>
            <a:spLocks noGrp="1"/>
          </p:cNvSpPr>
          <p:nvPr>
            <p:ph idx="1"/>
          </p:nvPr>
        </p:nvSpPr>
        <p:spPr>
          <a:xfrm>
            <a:off x="609600" y="1371601"/>
            <a:ext cx="10972800" cy="4572000"/>
          </a:xfrm>
          <a:prstGeom prst="rect">
            <a:avLst/>
          </a:prstGeom>
        </p:spPr>
        <p:txBody>
          <a:bodyPr/>
          <a:lstStyle>
            <a:lvl1pPr marL="346075" indent="-346075">
              <a:buFont typeface="+mj-lt"/>
              <a:buAutoNum type="arabicPeriod"/>
              <a:defRPr sz="2400"/>
            </a:lvl1pPr>
            <a:lvl2pPr marL="798513" indent="-334963">
              <a:buFont typeface="+mj-lt"/>
              <a:buAutoNum type="alphaLcPeriod"/>
              <a:defRPr sz="2400"/>
            </a:lvl2pPr>
            <a:lvl3pPr marL="1260475" indent="-346075">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40808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Footer Placeholder 4"/>
          <p:cNvSpPr>
            <a:spLocks noGrp="1"/>
          </p:cNvSpPr>
          <p:nvPr>
            <p:ph type="ftr" sz="quarter" idx="3"/>
          </p:nvPr>
        </p:nvSpPr>
        <p:spPr>
          <a:xfrm>
            <a:off x="8666480" y="6477003"/>
            <a:ext cx="2560320" cy="123111"/>
          </a:xfrm>
          <a:prstGeom prst="rect">
            <a:avLst/>
          </a:prstGeom>
        </p:spPr>
        <p:txBody>
          <a:bodyPr vert="horz" wrap="none" lIns="0" tIns="0" rIns="0" bIns="0" rtlCol="0" anchor="ctr">
            <a:noAutofit/>
          </a:bodyPr>
          <a:lstStyle>
            <a:lvl1pPr algn="r">
              <a:defRPr sz="488">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488" b="0" i="0" u="none" strike="noStrike" kern="1200" cap="none" spc="0" normalizeH="0" baseline="0" noProof="0" dirty="0">
                <a:ln>
                  <a:noFill/>
                </a:ln>
                <a:solidFill>
                  <a:srgbClr val="383838"/>
                </a:solidFill>
                <a:effectLst/>
                <a:uLnTx/>
                <a:uFillTx/>
                <a:latin typeface="Calibri"/>
                <a:ea typeface="+mn-ea"/>
                <a:cs typeface="+mn-cs"/>
              </a:rPr>
              <a:t>Go to "Insert Tab" to insert a footer</a:t>
            </a:r>
          </a:p>
        </p:txBody>
      </p:sp>
      <p:sp>
        <p:nvSpPr>
          <p:cNvPr id="7" name="Slide Number Placeholder 5"/>
          <p:cNvSpPr>
            <a:spLocks noGrp="1"/>
          </p:cNvSpPr>
          <p:nvPr>
            <p:ph type="sldNum" sz="quarter" idx="4"/>
          </p:nvPr>
        </p:nvSpPr>
        <p:spPr>
          <a:xfrm>
            <a:off x="11428895" y="6477006"/>
            <a:ext cx="235107" cy="123111"/>
          </a:xfrm>
          <a:prstGeom prst="rect">
            <a:avLst/>
          </a:prstGeom>
        </p:spPr>
        <p:txBody>
          <a:bodyPr vert="horz" wrap="none" lIns="0" tIns="0" rIns="0" bIns="0" rtlCol="0" anchor="ctr">
            <a:noAutofit/>
          </a:bodyPr>
          <a:lstStyle>
            <a:lvl1pPr algn="r">
              <a:defRPr sz="675">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1A9654-7BF2-42EF-AE33-C129A2459692}" type="slidenum">
              <a:rPr kumimoji="0" lang="en-CA" sz="675"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6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11922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marL="346075" indent="-346075">
              <a:buFont typeface="+mj-lt"/>
              <a:buAutoNum type="arabicPeriod"/>
              <a:defRPr sz="2400"/>
            </a:lvl1pPr>
            <a:lvl2pPr marL="798513" indent="-334963">
              <a:buFont typeface="+mj-lt"/>
              <a:buAutoNum type="alphaLcPeriod"/>
              <a:defRPr sz="2400"/>
            </a:lvl2pPr>
            <a:lvl3pPr marL="1260475" indent="-346075">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3899641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5" name="Slide Number Placeholder 4"/>
          <p:cNvSpPr>
            <a:spLocks noGrp="1"/>
          </p:cNvSpPr>
          <p:nvPr>
            <p:ph type="sldNum" sz="quarter" idx="12"/>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193011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H Manitoba">
    <p:spTree>
      <p:nvGrpSpPr>
        <p:cNvPr id="1" name=""/>
        <p:cNvGrpSpPr/>
        <p:nvPr/>
      </p:nvGrpSpPr>
      <p:grpSpPr>
        <a:xfrm>
          <a:off x="0" y="0"/>
          <a:ext cx="0" cy="0"/>
          <a:chOff x="0" y="0"/>
          <a:chExt cx="0" cy="0"/>
        </a:xfrm>
      </p:grpSpPr>
      <p:sp>
        <p:nvSpPr>
          <p:cNvPr id="14" name="Text Placeholder 18"/>
          <p:cNvSpPr>
            <a:spLocks noGrp="1"/>
          </p:cNvSpPr>
          <p:nvPr>
            <p:ph idx="1"/>
          </p:nvPr>
        </p:nvSpPr>
        <p:spPr>
          <a:xfrm>
            <a:off x="304800" y="1579567"/>
            <a:ext cx="11582400" cy="4542560"/>
          </a:xfrm>
          <a:prstGeom prst="rect">
            <a:avLst/>
          </a:prstGeom>
        </p:spPr>
        <p:txBody>
          <a:bodyPr vert="horz" lIns="0" tIns="0" rIns="0" bIns="0" rtlCol="0">
            <a:noAutofit/>
          </a:bodyPr>
          <a:lstStyle>
            <a:lvl1pPr>
              <a:defRPr sz="1600">
                <a:latin typeface="Arial" panose="020B0604020202020204" pitchFamily="34" charset="0"/>
                <a:cs typeface="Arial" panose="020B0604020202020204" pitchFamily="34" charset="0"/>
              </a:defRPr>
            </a:lvl1pPr>
          </a:lstStyle>
          <a:p>
            <a:pPr lvl="0"/>
            <a:endParaRPr lang="en-CA" noProof="0"/>
          </a:p>
        </p:txBody>
      </p:sp>
      <p:sp>
        <p:nvSpPr>
          <p:cNvPr id="8" name="Slide Number Placeholder 3"/>
          <p:cNvSpPr txBox="1">
            <a:spLocks/>
          </p:cNvSpPr>
          <p:nvPr userDrawn="1"/>
        </p:nvSpPr>
        <p:spPr>
          <a:xfrm>
            <a:off x="9085943" y="6417317"/>
            <a:ext cx="28448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B8834-4DD0-4C94-B485-C33FE5D693E0}" type="slidenum">
              <a:rPr lang="en-US" sz="1000" smtClean="0"/>
              <a:pPr/>
              <a:t>‹#›</a:t>
            </a:fld>
            <a:endParaRPr lang="en-US" sz="1000" dirty="0"/>
          </a:p>
        </p:txBody>
      </p:sp>
      <p:sp>
        <p:nvSpPr>
          <p:cNvPr id="11" name="Text Placeholder 2"/>
          <p:cNvSpPr>
            <a:spLocks noGrp="1"/>
          </p:cNvSpPr>
          <p:nvPr>
            <p:ph type="body" idx="10"/>
          </p:nvPr>
        </p:nvSpPr>
        <p:spPr>
          <a:xfrm>
            <a:off x="304800" y="585629"/>
            <a:ext cx="11582400" cy="639762"/>
          </a:xfrm>
          <a:prstGeom prst="rect">
            <a:avLst/>
          </a:prstGeom>
        </p:spPr>
        <p:txBody>
          <a:bodyPr anchor="t" anchorCtr="0">
            <a:noAutofit/>
          </a:bodyPr>
          <a:lstStyle>
            <a:lvl1pPr marL="0" indent="0">
              <a:buNone/>
              <a:defRPr sz="1400" b="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itle 1"/>
          <p:cNvSpPr>
            <a:spLocks noGrp="1"/>
          </p:cNvSpPr>
          <p:nvPr>
            <p:ph type="title"/>
          </p:nvPr>
        </p:nvSpPr>
        <p:spPr>
          <a:xfrm>
            <a:off x="304800" y="166444"/>
            <a:ext cx="11582400" cy="454023"/>
          </a:xfrm>
          <a:prstGeom prst="rect">
            <a:avLst/>
          </a:prstGeom>
        </p:spPr>
        <p:txBody>
          <a:bodyPr anchor="b"/>
          <a:lstStyle>
            <a:lvl1pPr>
              <a:defRPr sz="2000" b="1"/>
            </a:lvl1pPr>
          </a:lstStyle>
          <a:p>
            <a:r>
              <a:rPr lang="en-US" noProof="0"/>
              <a:t>Click to edit Master title style</a:t>
            </a:r>
            <a:endParaRPr lang="en-CA" noProof="0"/>
          </a:p>
        </p:txBody>
      </p:sp>
    </p:spTree>
    <p:extLst>
      <p:ext uri="{BB962C8B-B14F-4D97-AF65-F5344CB8AC3E}">
        <p14:creationId xmlns:p14="http://schemas.microsoft.com/office/powerpoint/2010/main" val="34715032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0086"/>
            <a:ext cx="11582400" cy="454023"/>
          </a:xfrm>
          <a:prstGeom prst="rect">
            <a:avLst/>
          </a:prstGeom>
        </p:spPr>
        <p:txBody>
          <a:bodyPr anchor="b"/>
          <a:lstStyle>
            <a:lvl1pPr>
              <a:defRPr sz="2000" b="1"/>
            </a:lvl1pPr>
          </a:lstStyle>
          <a:p>
            <a:r>
              <a:rPr lang="en-US" noProof="0"/>
              <a:t>Click to edit Master title style</a:t>
            </a:r>
            <a:endParaRPr lang="en-CA" noProof="0"/>
          </a:p>
        </p:txBody>
      </p:sp>
      <p:sp>
        <p:nvSpPr>
          <p:cNvPr id="14" name="Text Placeholder 18"/>
          <p:cNvSpPr>
            <a:spLocks noGrp="1"/>
          </p:cNvSpPr>
          <p:nvPr>
            <p:ph idx="1"/>
          </p:nvPr>
        </p:nvSpPr>
        <p:spPr>
          <a:xfrm>
            <a:off x="304800" y="1579567"/>
            <a:ext cx="11582400" cy="4542560"/>
          </a:xfrm>
          <a:prstGeom prst="rect">
            <a:avLst/>
          </a:prstGeom>
        </p:spPr>
        <p:txBody>
          <a:bodyPr vert="horz" lIns="0" tIns="0" rIns="0" bIns="0" rtlCol="0">
            <a:noAutofit/>
          </a:bodyPr>
          <a:lstStyle>
            <a:lvl1pPr marL="228600" indent="-144463">
              <a:buClrTx/>
              <a:defRPr sz="1400">
                <a:latin typeface="Arial" panose="020B0604020202020204" pitchFamily="34" charset="0"/>
                <a:cs typeface="Arial" panose="020B0604020202020204" pitchFamily="34" charset="0"/>
              </a:defRPr>
            </a:lvl1pPr>
          </a:lstStyle>
          <a:p>
            <a:pPr lvl="0"/>
            <a:endParaRPr lang="en-CA" noProof="0"/>
          </a:p>
        </p:txBody>
      </p:sp>
      <p:sp>
        <p:nvSpPr>
          <p:cNvPr id="6" name="Slide Number Placeholder 3"/>
          <p:cNvSpPr txBox="1">
            <a:spLocks/>
          </p:cNvSpPr>
          <p:nvPr userDrawn="1"/>
        </p:nvSpPr>
        <p:spPr>
          <a:xfrm>
            <a:off x="9085943" y="6417317"/>
            <a:ext cx="28448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B8834-4DD0-4C94-B485-C33FE5D693E0}" type="slidenum">
              <a:rPr lang="en-US" sz="900" smtClean="0"/>
              <a:pPr/>
              <a:t>‹#›</a:t>
            </a:fld>
            <a:endParaRPr lang="en-US" sz="900" dirty="0"/>
          </a:p>
        </p:txBody>
      </p:sp>
      <p:sp>
        <p:nvSpPr>
          <p:cNvPr id="9" name="Text Placeholder 2"/>
          <p:cNvSpPr>
            <a:spLocks noGrp="1"/>
          </p:cNvSpPr>
          <p:nvPr>
            <p:ph type="body" idx="10"/>
          </p:nvPr>
        </p:nvSpPr>
        <p:spPr>
          <a:xfrm>
            <a:off x="304800" y="754108"/>
            <a:ext cx="11582400" cy="639762"/>
          </a:xfrm>
          <a:prstGeom prst="rect">
            <a:avLst/>
          </a:prstGeom>
        </p:spPr>
        <p:txBody>
          <a:bodyPr anchor="t" anchorCtr="0">
            <a:noAutofit/>
          </a:bodyPr>
          <a:lstStyle>
            <a:lvl1pPr marL="0" indent="0">
              <a:buNone/>
              <a:defRPr sz="14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Rectangle 6"/>
          <p:cNvSpPr/>
          <p:nvPr userDrawn="1"/>
        </p:nvSpPr>
        <p:spPr>
          <a:xfrm>
            <a:off x="2407920" y="-76200"/>
            <a:ext cx="7376160" cy="369332"/>
          </a:xfrm>
          <a:prstGeom prst="rect">
            <a:avLst/>
          </a:prstGeom>
          <a:noFill/>
        </p:spPr>
        <p:txBody>
          <a:bodyPr>
            <a:spAutoFit/>
          </a:bodyPr>
          <a:lstStyle/>
          <a:p>
            <a:pPr algn="ctr"/>
            <a:r>
              <a:rPr lang="en-US" sz="1800" dirty="0">
                <a:solidFill>
                  <a:srgbClr val="FF0000"/>
                </a:solidFill>
              </a:rPr>
              <a:t> </a:t>
            </a:r>
            <a:endParaRPr lang="en-CA" sz="1800" dirty="0">
              <a:solidFill>
                <a:srgbClr val="FF0000"/>
              </a:solidFill>
            </a:endParaRPr>
          </a:p>
        </p:txBody>
      </p:sp>
      <p:sp>
        <p:nvSpPr>
          <p:cNvPr id="8" name="TextBox 7"/>
          <p:cNvSpPr txBox="1"/>
          <p:nvPr userDrawn="1"/>
        </p:nvSpPr>
        <p:spPr>
          <a:xfrm>
            <a:off x="3886773" y="0"/>
            <a:ext cx="4418455"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DRAFT – Not For Distribution</a:t>
            </a:r>
          </a:p>
        </p:txBody>
      </p:sp>
    </p:spTree>
    <p:extLst>
      <p:ext uri="{BB962C8B-B14F-4D97-AF65-F5344CB8AC3E}">
        <p14:creationId xmlns:p14="http://schemas.microsoft.com/office/powerpoint/2010/main" val="21474937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1171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317" y="1600201"/>
            <a:ext cx="10965084" cy="1362075"/>
          </a:xfrm>
        </p:spPr>
        <p:txBody>
          <a:bodyPr anchor="t"/>
          <a:lstStyle>
            <a:lvl1pPr algn="l">
              <a:defRPr sz="4000" b="0" cap="none" baseline="0">
                <a:solidFill>
                  <a:schemeClr val="bg2"/>
                </a:solidFill>
              </a:defRPr>
            </a:lvl1pPr>
          </a:lstStyle>
          <a:p>
            <a:r>
              <a:rPr lang="en-US" cap="none" baseline="0"/>
              <a:t>Click to edit section title or statement slide (to be used for emphasis if necessary)</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2" y="6400801"/>
            <a:ext cx="1783165" cy="37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99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600201"/>
            <a:ext cx="10965084" cy="1362075"/>
          </a:xfrm>
        </p:spPr>
        <p:txBody>
          <a:bodyPr anchor="t"/>
          <a:lstStyle>
            <a:lvl1pPr algn="l">
              <a:defRPr sz="4000" b="0" cap="none" baseline="0">
                <a:solidFill>
                  <a:schemeClr val="bg2"/>
                </a:solidFill>
              </a:defRPr>
            </a:lvl1pPr>
          </a:lstStyle>
          <a:p>
            <a:r>
              <a:rPr lang="en-US" cap="none" baseline="0"/>
              <a:t>Click to edit section title or statement slide (to be used for emphasis if necessary)</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400800"/>
            <a:ext cx="1783165" cy="37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88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315" y="1600201"/>
            <a:ext cx="10965084" cy="1362075"/>
          </a:xfrm>
        </p:spPr>
        <p:txBody>
          <a:bodyPr anchor="t"/>
          <a:lstStyle>
            <a:lvl1pPr algn="l">
              <a:defRPr sz="4000" b="0" cap="none" baseline="0">
                <a:solidFill>
                  <a:schemeClr val="bg2"/>
                </a:solidFill>
              </a:defRPr>
            </a:lvl1pPr>
          </a:lstStyle>
          <a:p>
            <a:r>
              <a:rPr lang="en-US" cap="none" baseline="0"/>
              <a:t>Click to edit section title or statement slide (to be used for emphasis if necessary)</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400800"/>
            <a:ext cx="1783165" cy="37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5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315" y="1600201"/>
            <a:ext cx="10965084" cy="1362075"/>
          </a:xfrm>
        </p:spPr>
        <p:txBody>
          <a:bodyPr anchor="t"/>
          <a:lstStyle>
            <a:lvl1pPr algn="l">
              <a:defRPr sz="4000" b="0" cap="none" baseline="0">
                <a:solidFill>
                  <a:schemeClr val="bg2"/>
                </a:solidFill>
              </a:defRPr>
            </a:lvl1pPr>
          </a:lstStyle>
          <a:p>
            <a:r>
              <a:rPr lang="en-US" cap="none" baseline="0"/>
              <a:t>Click to edit section title or statement slide (to be used for emphasis if necessary)</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400800"/>
            <a:ext cx="1783165" cy="37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04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lIns="0" tIns="0" rIns="0" bIns="0"/>
          <a:lstStyle>
            <a:lvl1pPr>
              <a:defRPr sz="1000">
                <a:solidFill>
                  <a:schemeClr val="bg2"/>
                </a:solidFill>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344424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1"/>
            <a:ext cx="5386917" cy="3657600"/>
          </a:xfrm>
        </p:spPr>
        <p:txBody>
          <a:bodyPr/>
          <a:lstStyle>
            <a:lvl1pPr>
              <a:defRPr sz="2400"/>
            </a:lvl1pPr>
            <a:lvl2pPr marL="798513" indent="-3349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193368" y="1535113"/>
            <a:ext cx="5389033" cy="639762"/>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6001"/>
            <a:ext cx="5389033"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Slide Number Placeholder 8"/>
          <p:cNvSpPr>
            <a:spLocks noGrp="1"/>
          </p:cNvSpPr>
          <p:nvPr>
            <p:ph type="sldNum" sz="quarter" idx="12"/>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064AC9DE-983B-4D49-A30C-6DB6AE6853EC}" type="slidenum">
              <a:rPr lang="en-US" smtClean="0"/>
              <a:t>‹#›</a:t>
            </a:fld>
            <a:endParaRPr lang="en-US" dirty="0"/>
          </a:p>
        </p:txBody>
      </p:sp>
    </p:spTree>
    <p:extLst>
      <p:ext uri="{BB962C8B-B14F-4D97-AF65-F5344CB8AC3E}">
        <p14:creationId xmlns:p14="http://schemas.microsoft.com/office/powerpoint/2010/main" val="370774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76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0" y="1371601"/>
            <a:ext cx="10972800"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702ED-55A8-4974-B6D8-23E7EFF85882}" type="datetimeFigureOut">
              <a:rPr lang="en-US" smtClean="0"/>
              <a:t>2/5/2024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AC9DE-983B-4D49-A30C-6DB6AE6853EC}" type="slidenum">
              <a:rPr lang="en-US" smtClean="0"/>
              <a:t>‹#›</a:t>
            </a:fld>
            <a:endParaRPr lang="en-US" dirty="0"/>
          </a:p>
        </p:txBody>
      </p:sp>
      <p:sp>
        <p:nvSpPr>
          <p:cNvPr id="7" name="Rectangle 6"/>
          <p:cNvSpPr/>
          <p:nvPr/>
        </p:nvSpPr>
        <p:spPr>
          <a:xfrm>
            <a:off x="0" y="6324600"/>
            <a:ext cx="12192000" cy="53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2" y="6400800"/>
            <a:ext cx="1762383" cy="3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132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accent5"/>
          </a:solidFill>
          <a:latin typeface="Arial" panose="020B0604020202020204" pitchFamily="34" charset="0"/>
          <a:ea typeface="+mj-ea"/>
          <a:cs typeface="Arial" panose="020B0604020202020204" pitchFamily="34" charset="0"/>
        </a:defRPr>
      </a:lvl1pPr>
    </p:titleStyle>
    <p:bodyStyle>
      <a:lvl1pPr marL="346075" indent="-346075" algn="l" defTabSz="914400" rtl="0" eaLnBrk="1" latinLnBrk="0" hangingPunct="1">
        <a:spcBef>
          <a:spcPct val="20000"/>
        </a:spcBef>
        <a:buClr>
          <a:schemeClr val="accent4"/>
        </a:buClr>
        <a:buSzPct val="70000"/>
        <a:buFont typeface="Arial" panose="020B0604020202020204" pitchFamily="34" charset="0"/>
        <a:buChar char="•"/>
        <a:defRPr sz="2400" b="0" kern="1200">
          <a:solidFill>
            <a:schemeClr val="tx2"/>
          </a:solidFill>
          <a:latin typeface="Arial" panose="020B0604020202020204" pitchFamily="34" charset="0"/>
          <a:ea typeface="+mn-ea"/>
          <a:cs typeface="Arial" panose="020B0604020202020204" pitchFamily="34" charset="0"/>
        </a:defRPr>
      </a:lvl1pPr>
      <a:lvl2pPr marL="798513" indent="-334963" algn="l" defTabSz="914400" rtl="0" eaLnBrk="1" latinLnBrk="0" hangingPunct="1">
        <a:spcBef>
          <a:spcPct val="20000"/>
        </a:spcBef>
        <a:buClr>
          <a:schemeClr val="accent4"/>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260475" indent="-346075" algn="l" defTabSz="914400" rtl="0" eaLnBrk="1" latinLnBrk="0" hangingPunct="1">
        <a:spcBef>
          <a:spcPct val="20000"/>
        </a:spcBef>
        <a:buClr>
          <a:schemeClr val="accent4"/>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spcBef>
          <a:spcPct val="20000"/>
        </a:spcBef>
        <a:buClr>
          <a:schemeClr val="accent4"/>
        </a:buClr>
        <a:buSzPct val="70000"/>
        <a:buFont typeface="+mj-lt"/>
        <a:buAutoNum type="arabicPeriod"/>
        <a:defRPr sz="2000" kern="1200">
          <a:solidFill>
            <a:schemeClr val="tx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spcBef>
          <a:spcPct val="20000"/>
        </a:spcBef>
        <a:buClr>
          <a:schemeClr val="accent4"/>
        </a:buClr>
        <a:buSzPct val="70000"/>
        <a:buFont typeface="+mj-lt"/>
        <a:buAutoNum type="arabicPeriod"/>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8698E-C078-44E7-8004-01D63440B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256F9-D59F-4F52-A445-B861677B8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440ED-FA48-410B-B9C5-9B8BE6C15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326F0-5C0E-4D65-BA99-AFD51E4F8A8B}" type="datetimeFigureOut">
              <a:rPr lang="en-US" smtClean="0"/>
              <a:t>2/5/2024</a:t>
            </a:fld>
            <a:endParaRPr lang="en-US"/>
          </a:p>
        </p:txBody>
      </p:sp>
      <p:sp>
        <p:nvSpPr>
          <p:cNvPr id="5" name="Footer Placeholder 4">
            <a:extLst>
              <a:ext uri="{FF2B5EF4-FFF2-40B4-BE49-F238E27FC236}">
                <a16:creationId xmlns:a16="http://schemas.microsoft.com/office/drawing/2014/main" id="{75E58521-2AA3-440E-9DE7-FDFC771A7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1C8CBD-05B8-400E-AED9-7CFBB88F7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86881-FDDB-4946-9841-42C69F8D58FF}" type="slidenum">
              <a:rPr lang="en-US" smtClean="0"/>
              <a:t>‹#›</a:t>
            </a:fld>
            <a:endParaRPr lang="en-US"/>
          </a:p>
        </p:txBody>
      </p:sp>
    </p:spTree>
    <p:extLst>
      <p:ext uri="{BB962C8B-B14F-4D97-AF65-F5344CB8AC3E}">
        <p14:creationId xmlns:p14="http://schemas.microsoft.com/office/powerpoint/2010/main" val="2379392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AC71BF-0D67-432E-B90F-C9B8DC1AFD7B}" type="datetimeFigureOut">
              <a:rPr lang="en-US" smtClean="0">
                <a:solidFill>
                  <a:srgbClr val="383838">
                    <a:tint val="75000"/>
                  </a:srgbClr>
                </a:solidFill>
              </a:rPr>
              <a:pPr/>
              <a:t>2/5/2024</a:t>
            </a:fld>
            <a:endParaRPr lang="en-US" dirty="0">
              <a:solidFill>
                <a:srgbClr val="383838">
                  <a:tint val="75000"/>
                </a:srgb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383838">
                  <a:tint val="75000"/>
                </a:srgb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AB8834-4DD0-4C94-B485-C33FE5D693E0}" type="slidenum">
              <a:rPr lang="en-US" smtClean="0">
                <a:solidFill>
                  <a:srgbClr val="383838">
                    <a:tint val="75000"/>
                  </a:srgbClr>
                </a:solidFill>
              </a:rPr>
              <a:pPr/>
              <a:t>‹#›</a:t>
            </a:fld>
            <a:endParaRPr lang="en-US" dirty="0">
              <a:solidFill>
                <a:srgbClr val="383838">
                  <a:tint val="75000"/>
                </a:srgbClr>
              </a:solidFill>
            </a:endParaRPr>
          </a:p>
        </p:txBody>
      </p:sp>
      <p:sp>
        <p:nvSpPr>
          <p:cNvPr id="7" name="Rectangle 6"/>
          <p:cNvSpPr/>
          <p:nvPr/>
        </p:nvSpPr>
        <p:spPr>
          <a:xfrm>
            <a:off x="0" y="6324600"/>
            <a:ext cx="12192000" cy="53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ectangle 8"/>
          <p:cNvSpPr/>
          <p:nvPr userDrawn="1"/>
        </p:nvSpPr>
        <p:spPr>
          <a:xfrm>
            <a:off x="624840" y="6475885"/>
            <a:ext cx="10957560" cy="246221"/>
          </a:xfrm>
          <a:prstGeom prst="rect">
            <a:avLst/>
          </a:prstGeom>
        </p:spPr>
        <p:txBody>
          <a:bodyPr wrap="square">
            <a:spAutoFit/>
          </a:bodyPr>
          <a:lstStyle/>
          <a:p>
            <a:pPr algn="ctr"/>
            <a:r>
              <a:rPr lang="en-US" sz="1000" i="1" dirty="0">
                <a:solidFill>
                  <a:prstClr val="white"/>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1000" i="1" dirty="0">
              <a:solidFill>
                <a:prstClr val="white"/>
              </a:solidFill>
              <a:latin typeface="Arial" panose="020B0604020202020204" pitchFamily="34" charset="0"/>
              <a:cs typeface="Arial" panose="020B0604020202020204" pitchFamily="34" charset="0"/>
            </a:endParaRPr>
          </a:p>
        </p:txBody>
      </p:sp>
      <p:pic>
        <p:nvPicPr>
          <p:cNvPr id="11"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7717" y="6485207"/>
            <a:ext cx="1256400" cy="2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804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spcBef>
          <a:spcPct val="0"/>
        </a:spcBef>
        <a:buNone/>
        <a:defRPr sz="1500" kern="1200">
          <a:solidFill>
            <a:schemeClr val="accent5"/>
          </a:solidFill>
          <a:latin typeface="Arial" panose="020B0604020202020204" pitchFamily="34" charset="0"/>
          <a:ea typeface="+mj-ea"/>
          <a:cs typeface="Arial" panose="020B0604020202020204" pitchFamily="34" charset="0"/>
        </a:defRPr>
      </a:lvl1pPr>
    </p:titleStyle>
    <p:bodyStyle>
      <a:lvl1pPr marL="259556" indent="-259556" algn="l" defTabSz="685800" rtl="0" eaLnBrk="1" latinLnBrk="0" hangingPunct="1">
        <a:spcBef>
          <a:spcPct val="20000"/>
        </a:spcBef>
        <a:buClr>
          <a:schemeClr val="accent4"/>
        </a:buClr>
        <a:buSzPct val="70000"/>
        <a:buFont typeface="Arial" panose="020B0604020202020204" pitchFamily="34" charset="0"/>
        <a:buChar char="•"/>
        <a:defRPr sz="1800" b="0" kern="1200">
          <a:solidFill>
            <a:schemeClr val="tx2"/>
          </a:solidFill>
          <a:latin typeface="Arial" panose="020B0604020202020204" pitchFamily="34" charset="0"/>
          <a:ea typeface="+mn-ea"/>
          <a:cs typeface="Arial" panose="020B0604020202020204" pitchFamily="34" charset="0"/>
        </a:defRPr>
      </a:lvl1pPr>
      <a:lvl2pPr marL="598885" indent="-251222" algn="l" defTabSz="685800" rtl="0" eaLnBrk="1" latinLnBrk="0" hangingPunct="1">
        <a:spcBef>
          <a:spcPct val="20000"/>
        </a:spcBef>
        <a:buClr>
          <a:schemeClr val="accent4"/>
        </a:buClr>
        <a:buSzPct val="70000"/>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945356" indent="-259556" algn="l" defTabSz="685800" rtl="0" eaLnBrk="1" latinLnBrk="0" hangingPunct="1">
        <a:spcBef>
          <a:spcPct val="20000"/>
        </a:spcBef>
        <a:buClr>
          <a:schemeClr val="accent4"/>
        </a:buClr>
        <a:buSzPct val="70000"/>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371600" indent="-342900" algn="l" defTabSz="685800" rtl="0" eaLnBrk="1" latinLnBrk="0" hangingPunct="1">
        <a:spcBef>
          <a:spcPct val="20000"/>
        </a:spcBef>
        <a:buClr>
          <a:schemeClr val="accent4"/>
        </a:buClr>
        <a:buSzPct val="70000"/>
        <a:buFont typeface="+mj-lt"/>
        <a:buAutoNum type="arabicPeriod"/>
        <a:defRPr sz="1500" kern="1200">
          <a:solidFill>
            <a:schemeClr val="tx2"/>
          </a:solidFill>
          <a:latin typeface="Arial" panose="020B0604020202020204" pitchFamily="34" charset="0"/>
          <a:ea typeface="+mn-ea"/>
          <a:cs typeface="Arial" panose="020B0604020202020204" pitchFamily="34" charset="0"/>
        </a:defRPr>
      </a:lvl4pPr>
      <a:lvl5pPr marL="1714500" indent="-342900" algn="l" defTabSz="685800" rtl="0" eaLnBrk="1" latinLnBrk="0" hangingPunct="1">
        <a:spcBef>
          <a:spcPct val="20000"/>
        </a:spcBef>
        <a:buClr>
          <a:schemeClr val="accent4"/>
        </a:buClr>
        <a:buSzPct val="70000"/>
        <a:buFont typeface="+mj-lt"/>
        <a:buAutoNum type="arabicPeriod"/>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healthproviders.sharedhealthmb.ca/projects-standards-and-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rofessionals.wrha.mb.ca/evidence-informed-practice-too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ealthproviders.sharedhealthmb.ca/projects-standards-and-guidelin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providers.sharedhealthmb.ca/projects-standards-and-guidelin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E3EB73-CC63-9449-85FC-E7ED97143167}"/>
              </a:ext>
            </a:extLst>
          </p:cNvPr>
          <p:cNvPicPr>
            <a:picLocks noChangeAspect="1"/>
          </p:cNvPicPr>
          <p:nvPr/>
        </p:nvPicPr>
        <p:blipFill>
          <a:blip r:embed="rId3"/>
          <a:stretch>
            <a:fillRect/>
          </a:stretch>
        </p:blipFill>
        <p:spPr>
          <a:xfrm>
            <a:off x="3011055" y="-3212810"/>
            <a:ext cx="16387141" cy="10585069"/>
          </a:xfrm>
          <a:prstGeom prst="rect">
            <a:avLst/>
          </a:prstGeom>
        </p:spPr>
      </p:pic>
      <p:sp>
        <p:nvSpPr>
          <p:cNvPr id="7" name="TextBox 6">
            <a:extLst>
              <a:ext uri="{FF2B5EF4-FFF2-40B4-BE49-F238E27FC236}">
                <a16:creationId xmlns:a16="http://schemas.microsoft.com/office/drawing/2014/main" id="{042F4C79-1EF8-4746-89FC-DB0050233AE2}"/>
              </a:ext>
            </a:extLst>
          </p:cNvPr>
          <p:cNvSpPr txBox="1"/>
          <p:nvPr/>
        </p:nvSpPr>
        <p:spPr>
          <a:xfrm>
            <a:off x="632314" y="2266652"/>
            <a:ext cx="6552367" cy="1446550"/>
          </a:xfrm>
          <a:prstGeom prst="rect">
            <a:avLst/>
          </a:prstGeom>
          <a:noFill/>
        </p:spPr>
        <p:txBody>
          <a:bodyPr wrap="square" lIns="91440" tIns="45720" rIns="91440" bIns="45720" rtlCol="0" anchor="t">
            <a:spAutoFit/>
          </a:bodyPr>
          <a:lstStyle/>
          <a:p>
            <a:pPr lvl="0" algn="ctr">
              <a:defRPr/>
            </a:pPr>
            <a:r>
              <a:rPr kumimoji="0" lang="en-US" sz="3200" b="1" i="0" u="none" kern="1200" cap="small" spc="0" normalizeH="0" baseline="0" noProof="0" dirty="0">
                <a:ln>
                  <a:noFill/>
                </a:ln>
                <a:solidFill>
                  <a:srgbClr val="002060"/>
                </a:solidFill>
                <a:effectLst/>
                <a:uLnTx/>
                <a:uFillTx/>
                <a:latin typeface="Calibri"/>
                <a:ea typeface="+mn-ea"/>
                <a:cs typeface="+mn-cs"/>
              </a:rPr>
              <a:t>Provincial Clinical Standard </a:t>
            </a:r>
          </a:p>
          <a:p>
            <a:pPr lvl="0" algn="ctr">
              <a:defRPr/>
            </a:pPr>
            <a:r>
              <a:rPr lang="en-US" sz="2800" b="1" cap="small" dirty="0">
                <a:solidFill>
                  <a:srgbClr val="FF0000"/>
                </a:solidFill>
              </a:rPr>
              <a:t>Safety Controls for High-Alert Medications and High-Alert Medication List</a:t>
            </a:r>
            <a:endParaRPr kumimoji="0" lang="en-US" sz="2800" b="1" i="0" u="none" strike="noStrike" kern="1200" cap="small" spc="0" normalizeH="0" baseline="0" noProof="0" dirty="0">
              <a:ln>
                <a:noFill/>
              </a:ln>
              <a:solidFill>
                <a:srgbClr val="FF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03CDC522-4C56-4080-BE66-0FA73E6D79D2}"/>
              </a:ext>
            </a:extLst>
          </p:cNvPr>
          <p:cNvSpPr txBox="1"/>
          <p:nvPr/>
        </p:nvSpPr>
        <p:spPr>
          <a:xfrm>
            <a:off x="2354753" y="3904738"/>
            <a:ext cx="3107488" cy="369332"/>
          </a:xfrm>
          <a:prstGeom prst="rect">
            <a:avLst/>
          </a:prstGeom>
          <a:noFill/>
        </p:spPr>
        <p:txBody>
          <a:bodyPr wrap="square" rtlCol="0">
            <a:spAutoFit/>
          </a:bodyPr>
          <a:lstStyle/>
          <a:p>
            <a:pPr algn="ctr"/>
            <a:r>
              <a:rPr lang="en-US" dirty="0">
                <a:solidFill>
                  <a:schemeClr val="accent5"/>
                </a:solidFill>
              </a:rPr>
              <a:t>Last updated: Feb 1, 2024</a:t>
            </a:r>
          </a:p>
        </p:txBody>
      </p:sp>
    </p:spTree>
    <p:extLst>
      <p:ext uri="{BB962C8B-B14F-4D97-AF65-F5344CB8AC3E}">
        <p14:creationId xmlns:p14="http://schemas.microsoft.com/office/powerpoint/2010/main" val="189499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Independent Double-Checks</a:t>
            </a:r>
          </a:p>
        </p:txBody>
      </p:sp>
      <p:sp>
        <p:nvSpPr>
          <p:cNvPr id="5" name="TextBox 4">
            <a:extLst>
              <a:ext uri="{FF2B5EF4-FFF2-40B4-BE49-F238E27FC236}">
                <a16:creationId xmlns:a16="http://schemas.microsoft.com/office/drawing/2014/main" id="{490F637C-2C76-4720-8322-9DA56DEF8A58}"/>
              </a:ext>
            </a:extLst>
          </p:cNvPr>
          <p:cNvSpPr txBox="1"/>
          <p:nvPr/>
        </p:nvSpPr>
        <p:spPr>
          <a:xfrm>
            <a:off x="495301" y="1138713"/>
            <a:ext cx="6963080" cy="4955203"/>
          </a:xfrm>
          <a:prstGeom prst="rect">
            <a:avLst/>
          </a:prstGeom>
          <a:noFill/>
        </p:spPr>
        <p:txBody>
          <a:bodyPr wrap="square" rtlCol="0">
            <a:spAutoFit/>
          </a:bodyPr>
          <a:lstStyle/>
          <a:p>
            <a:r>
              <a:rPr lang="en-US" dirty="0"/>
              <a:t>Independent double-checks by visual verification of HAMs enhance safety by helping identify errors that may lead to serious harm.</a:t>
            </a:r>
          </a:p>
          <a:p>
            <a:endParaRPr lang="en-US" dirty="0"/>
          </a:p>
          <a:p>
            <a:r>
              <a:rPr lang="en-US" dirty="0"/>
              <a:t>Independent double-checks are performed by a second Health Care Practitioner in a separate and independent manner from the </a:t>
            </a:r>
            <a:r>
              <a:rPr lang="en-US" u="sng" dirty="0"/>
              <a:t>first</a:t>
            </a:r>
            <a:r>
              <a:rPr lang="en-US" dirty="0"/>
              <a:t>:</a:t>
            </a:r>
          </a:p>
          <a:p>
            <a:endParaRPr lang="en-US" sz="1000" dirty="0"/>
          </a:p>
          <a:p>
            <a:pPr marL="285750" indent="-285750">
              <a:buFont typeface="Arial" panose="020B0604020202020204" pitchFamily="34" charset="0"/>
              <a:buChar char="•"/>
            </a:pPr>
            <a:r>
              <a:rPr lang="en-US" dirty="0"/>
              <a:t>During HAM </a:t>
            </a:r>
            <a:r>
              <a:rPr lang="en-US" b="1" dirty="0"/>
              <a:t>preparation</a:t>
            </a:r>
            <a:r>
              <a:rPr lang="en-US" dirty="0"/>
              <a:t> in a patient/client/resident area,  </a:t>
            </a:r>
          </a:p>
          <a:p>
            <a:pPr marL="285750" indent="-285750">
              <a:buFont typeface="Arial" panose="020B0604020202020204" pitchFamily="34" charset="0"/>
              <a:buChar char="•"/>
            </a:pPr>
            <a:r>
              <a:rPr lang="en-US" dirty="0"/>
              <a:t>Before HAM </a:t>
            </a:r>
            <a:r>
              <a:rPr lang="en-US" b="1" dirty="0"/>
              <a:t>administration</a:t>
            </a:r>
            <a:r>
              <a:rPr lang="en-US" dirty="0"/>
              <a:t> using the MAR or order and</a:t>
            </a:r>
          </a:p>
          <a:p>
            <a:pPr marL="285750" indent="-285750">
              <a:buFont typeface="Arial" panose="020B0604020202020204" pitchFamily="34" charset="0"/>
              <a:buChar char="•"/>
            </a:pPr>
            <a:r>
              <a:rPr lang="en-US" dirty="0"/>
              <a:t>At the bedside when starting a HAM </a:t>
            </a:r>
            <a:r>
              <a:rPr lang="en-US" b="1" dirty="0"/>
              <a:t>infusion</a:t>
            </a:r>
            <a:r>
              <a:rPr lang="en-US" dirty="0"/>
              <a:t> when rate, dose, infusion container change and care transitions.</a:t>
            </a:r>
          </a:p>
          <a:p>
            <a:endParaRPr lang="en-US" dirty="0"/>
          </a:p>
          <a:p>
            <a:r>
              <a:rPr lang="en-US" dirty="0"/>
              <a:t>Emergencies are exceptional circumstances, where an independent double-check with visual verification may not be possible. Certain High-Alert Medications are exempt from independent double-checks in emergency situations; however, Health Care Practitioners are then to defer to SDO-specific policies or procedures for guidance. </a:t>
            </a:r>
          </a:p>
          <a:p>
            <a:endParaRPr lang="en-US" dirty="0"/>
          </a:p>
          <a:p>
            <a:r>
              <a:rPr lang="en-US" dirty="0"/>
              <a:t>Emergency situation exceptions are found on the HAM List. Example:</a:t>
            </a:r>
          </a:p>
        </p:txBody>
      </p:sp>
      <p:sp>
        <p:nvSpPr>
          <p:cNvPr id="7" name="Rectangle 6">
            <a:extLst>
              <a:ext uri="{FF2B5EF4-FFF2-40B4-BE49-F238E27FC236}">
                <a16:creationId xmlns:a16="http://schemas.microsoft.com/office/drawing/2014/main" id="{C5FB886C-F5AF-4B94-A294-E2016BA3413C}"/>
              </a:ext>
            </a:extLst>
          </p:cNvPr>
          <p:cNvSpPr/>
          <p:nvPr/>
        </p:nvSpPr>
        <p:spPr>
          <a:xfrm>
            <a:off x="495301" y="4174175"/>
            <a:ext cx="6096000" cy="584775"/>
          </a:xfrm>
          <a:prstGeom prst="rect">
            <a:avLst/>
          </a:prstGeom>
        </p:spPr>
        <p:txBody>
          <a:bodyPr>
            <a:spAutoFit/>
          </a:bodyPr>
          <a:lstStyle/>
          <a:p>
            <a:endParaRPr lang="en-US" sz="1400" dirty="0"/>
          </a:p>
          <a:p>
            <a:endParaRPr lang="en-US" b="1" dirty="0"/>
          </a:p>
        </p:txBody>
      </p:sp>
      <p:pic>
        <p:nvPicPr>
          <p:cNvPr id="3" name="Picture 2">
            <a:extLst>
              <a:ext uri="{FF2B5EF4-FFF2-40B4-BE49-F238E27FC236}">
                <a16:creationId xmlns:a16="http://schemas.microsoft.com/office/drawing/2014/main" id="{79A3D6FE-A84E-4A1F-8020-93EF00FA11FE}"/>
              </a:ext>
            </a:extLst>
          </p:cNvPr>
          <p:cNvPicPr>
            <a:picLocks noChangeAspect="1"/>
          </p:cNvPicPr>
          <p:nvPr/>
        </p:nvPicPr>
        <p:blipFill>
          <a:blip r:embed="rId3"/>
          <a:stretch>
            <a:fillRect/>
          </a:stretch>
        </p:blipFill>
        <p:spPr>
          <a:xfrm>
            <a:off x="8059922" y="-5766"/>
            <a:ext cx="3855148" cy="6863766"/>
          </a:xfrm>
          <a:prstGeom prst="rect">
            <a:avLst/>
          </a:prstGeom>
        </p:spPr>
      </p:pic>
      <p:pic>
        <p:nvPicPr>
          <p:cNvPr id="6" name="Picture 5">
            <a:extLst>
              <a:ext uri="{FF2B5EF4-FFF2-40B4-BE49-F238E27FC236}">
                <a16:creationId xmlns:a16="http://schemas.microsoft.com/office/drawing/2014/main" id="{7B8E275E-EB3D-4347-B885-1ABE23B99B41}"/>
              </a:ext>
            </a:extLst>
          </p:cNvPr>
          <p:cNvPicPr>
            <a:picLocks noChangeAspect="1"/>
          </p:cNvPicPr>
          <p:nvPr/>
        </p:nvPicPr>
        <p:blipFill>
          <a:blip r:embed="rId4"/>
          <a:stretch>
            <a:fillRect/>
          </a:stretch>
        </p:blipFill>
        <p:spPr>
          <a:xfrm>
            <a:off x="609600" y="5981642"/>
            <a:ext cx="6620799" cy="419158"/>
          </a:xfrm>
          <a:prstGeom prst="rect">
            <a:avLst/>
          </a:prstGeom>
        </p:spPr>
      </p:pic>
    </p:spTree>
    <p:extLst>
      <p:ext uri="{BB962C8B-B14F-4D97-AF65-F5344CB8AC3E}">
        <p14:creationId xmlns:p14="http://schemas.microsoft.com/office/powerpoint/2010/main" val="4316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Independent Double Checks</a:t>
            </a:r>
          </a:p>
        </p:txBody>
      </p:sp>
      <p:sp>
        <p:nvSpPr>
          <p:cNvPr id="5" name="TextBox 4">
            <a:extLst>
              <a:ext uri="{FF2B5EF4-FFF2-40B4-BE49-F238E27FC236}">
                <a16:creationId xmlns:a16="http://schemas.microsoft.com/office/drawing/2014/main" id="{490F637C-2C76-4720-8322-9DA56DEF8A58}"/>
              </a:ext>
            </a:extLst>
          </p:cNvPr>
          <p:cNvSpPr txBox="1"/>
          <p:nvPr/>
        </p:nvSpPr>
        <p:spPr>
          <a:xfrm>
            <a:off x="495300" y="1138714"/>
            <a:ext cx="11574780" cy="4832092"/>
          </a:xfrm>
          <a:prstGeom prst="rect">
            <a:avLst/>
          </a:prstGeom>
          <a:noFill/>
        </p:spPr>
        <p:txBody>
          <a:bodyPr wrap="square" lIns="91440" tIns="45720" rIns="91440" bIns="45720" rtlCol="0" anchor="t">
            <a:spAutoFit/>
          </a:bodyPr>
          <a:lstStyle/>
          <a:p>
            <a:r>
              <a:rPr lang="en-US" dirty="0"/>
              <a:t>The Clinical Standard outlines </a:t>
            </a:r>
            <a:r>
              <a:rPr lang="en-US" b="1" dirty="0"/>
              <a:t>role-specific </a:t>
            </a:r>
            <a:r>
              <a:rPr lang="en-US" dirty="0"/>
              <a:t>independent double-checks by visual verification considerations:</a:t>
            </a:r>
            <a:endParaRPr lang="en-US" dirty="0">
              <a:cs typeface="Calibri"/>
            </a:endParaRPr>
          </a:p>
          <a:p>
            <a:endParaRPr lang="en-US" dirty="0">
              <a:solidFill>
                <a:srgbClr val="002060"/>
              </a:solidFill>
            </a:endParaRPr>
          </a:p>
          <a:p>
            <a:pPr>
              <a:spcAft>
                <a:spcPts val="1200"/>
              </a:spcAft>
            </a:pPr>
            <a:r>
              <a:rPr lang="en-US" b="1" dirty="0">
                <a:solidFill>
                  <a:srgbClr val="002060"/>
                </a:solidFill>
              </a:rPr>
              <a:t>Anesthesiology</a:t>
            </a:r>
            <a:endParaRPr lang="en-US" b="1" dirty="0">
              <a:solidFill>
                <a:srgbClr val="002060"/>
              </a:solidFill>
              <a:cs typeface="Calibri"/>
            </a:endParaRPr>
          </a:p>
          <a:p>
            <a:r>
              <a:rPr lang="en-US" dirty="0"/>
              <a:t>An independent double-check with visual verification prior to preparation and administration, including all pump settings and line connections, is required for:</a:t>
            </a:r>
          </a:p>
          <a:p>
            <a:pPr marL="285750" lvl="0" indent="-285750">
              <a:buFont typeface="Arial" panose="020B0604020202020204" pitchFamily="34" charset="0"/>
              <a:buChar char="•"/>
            </a:pPr>
            <a:r>
              <a:rPr lang="en-US" dirty="0"/>
              <a:t>All </a:t>
            </a:r>
            <a:r>
              <a:rPr lang="en-US" b="1" dirty="0"/>
              <a:t>neuraxial medications </a:t>
            </a:r>
            <a:r>
              <a:rPr lang="en-US" dirty="0"/>
              <a:t>administered by Anesthesiologists (single doses and continuous infusions).</a:t>
            </a:r>
          </a:p>
          <a:p>
            <a:pPr marL="285750" lvl="0" indent="-285750">
              <a:buFont typeface="Arial" panose="020B0604020202020204" pitchFamily="34" charset="0"/>
              <a:buChar char="•"/>
            </a:pPr>
            <a:r>
              <a:rPr lang="en-US" dirty="0"/>
              <a:t>All </a:t>
            </a:r>
            <a:r>
              <a:rPr lang="en-US" b="1" dirty="0"/>
              <a:t>local anesthesia </a:t>
            </a:r>
            <a:r>
              <a:rPr lang="en-US" dirty="0"/>
              <a:t>medications (e.g. Bupivacaine, Ropivacaine, Lidocaine), including but not limited to additional medications, e.g. Dexmedetomidine and Dexamethasone, when given as a peripheral continuous infusion.</a:t>
            </a:r>
          </a:p>
          <a:p>
            <a:pPr marL="285750" indent="-285750">
              <a:buFont typeface="Arial" panose="020B0604020202020204" pitchFamily="34" charset="0"/>
              <a:buChar char="•"/>
            </a:pPr>
            <a:r>
              <a:rPr lang="en-US" dirty="0"/>
              <a:t>All other HAMs are </a:t>
            </a:r>
            <a:r>
              <a:rPr lang="en-US" u="sng" dirty="0"/>
              <a:t>exempt.</a:t>
            </a:r>
          </a:p>
          <a:p>
            <a:endParaRPr lang="en-US" dirty="0"/>
          </a:p>
          <a:p>
            <a:pPr>
              <a:spcAft>
                <a:spcPts val="1200"/>
              </a:spcAft>
            </a:pPr>
            <a:r>
              <a:rPr lang="en-US" b="1" dirty="0">
                <a:solidFill>
                  <a:srgbClr val="002060"/>
                </a:solidFill>
              </a:rPr>
              <a:t>Student Nurses/Undergraduate Nurse Employees (UNE)/Learner</a:t>
            </a:r>
            <a:endParaRPr lang="en-US" b="1" dirty="0">
              <a:solidFill>
                <a:srgbClr val="002060"/>
              </a:solidFill>
              <a:cs typeface="Calibri"/>
            </a:endParaRPr>
          </a:p>
          <a:p>
            <a:pPr marL="285750" indent="-285750">
              <a:buFont typeface="Arial" panose="020B0604020202020204" pitchFamily="34" charset="0"/>
              <a:buChar char="•"/>
            </a:pPr>
            <a:r>
              <a:rPr lang="en-US" dirty="0"/>
              <a:t>The clinical standards’ statement on Student Nurses and UNEs is inclusive of all learners, which includes student Paramedics, student Respiratory Therapists, Student Nurses (LPN, RN, RPN) and Internationally Educated UNEs.</a:t>
            </a:r>
          </a:p>
          <a:p>
            <a:pPr marL="285750" indent="-285750">
              <a:buFont typeface="Arial" panose="020B0604020202020204" pitchFamily="34" charset="0"/>
              <a:buChar char="•"/>
            </a:pPr>
            <a:r>
              <a:rPr lang="en-US" dirty="0"/>
              <a:t>Learners may </a:t>
            </a:r>
            <a:r>
              <a:rPr lang="en-US" u="sng" dirty="0"/>
              <a:t>NOT</a:t>
            </a:r>
            <a:r>
              <a:rPr lang="en-US" dirty="0"/>
              <a:t> perform the first or second independent double-check</a:t>
            </a:r>
            <a:endParaRPr lang="en-US" dirty="0">
              <a:cs typeface="Calibri"/>
            </a:endParaRPr>
          </a:p>
          <a:p>
            <a:pPr marL="285750" indent="-285750">
              <a:buFont typeface="Arial" panose="020B0604020202020204" pitchFamily="34" charset="0"/>
              <a:buChar char="•"/>
            </a:pPr>
            <a:r>
              <a:rPr lang="en-US" dirty="0"/>
              <a:t>The independent double-checks must be completed by two </a:t>
            </a:r>
            <a:r>
              <a:rPr lang="en-US" u="sng" dirty="0"/>
              <a:t>licensed</a:t>
            </a:r>
            <a:r>
              <a:rPr lang="en-US" dirty="0"/>
              <a:t> (e.g. GN, RN, LPN, RPN) health care professionals. </a:t>
            </a:r>
            <a:endParaRPr lang="en-US" dirty="0">
              <a:cs typeface="Calibri"/>
            </a:endParaRPr>
          </a:p>
          <a:p>
            <a:pPr marL="285750" indent="-285750">
              <a:buFont typeface="Arial" panose="020B0604020202020204" pitchFamily="34" charset="0"/>
              <a:buChar char="•"/>
            </a:pPr>
            <a:r>
              <a:rPr lang="en-US" dirty="0"/>
              <a:t>Grad Nurses, nursing students and other learners may </a:t>
            </a:r>
            <a:r>
              <a:rPr lang="en-US" u="sng" dirty="0"/>
              <a:t>not</a:t>
            </a:r>
            <a:r>
              <a:rPr lang="en-US" dirty="0"/>
              <a:t> perform a </a:t>
            </a:r>
            <a:r>
              <a:rPr lang="en-US" u="sng" dirty="0"/>
              <a:t>self-checking procedure</a:t>
            </a:r>
            <a:r>
              <a:rPr lang="en-US" dirty="0"/>
              <a:t>. </a:t>
            </a:r>
            <a:endParaRPr lang="en-US" dirty="0">
              <a:cs typeface="Calibri"/>
            </a:endParaRPr>
          </a:p>
        </p:txBody>
      </p:sp>
      <p:sp>
        <p:nvSpPr>
          <p:cNvPr id="7" name="Rectangle 6">
            <a:extLst>
              <a:ext uri="{FF2B5EF4-FFF2-40B4-BE49-F238E27FC236}">
                <a16:creationId xmlns:a16="http://schemas.microsoft.com/office/drawing/2014/main" id="{C5FB886C-F5AF-4B94-A294-E2016BA3413C}"/>
              </a:ext>
            </a:extLst>
          </p:cNvPr>
          <p:cNvSpPr/>
          <p:nvPr/>
        </p:nvSpPr>
        <p:spPr>
          <a:xfrm>
            <a:off x="609600" y="4184808"/>
            <a:ext cx="6096000" cy="584775"/>
          </a:xfrm>
          <a:prstGeom prst="rect">
            <a:avLst/>
          </a:prstGeom>
        </p:spPr>
        <p:txBody>
          <a:bodyPr>
            <a:spAutoFit/>
          </a:bodyPr>
          <a:lstStyle/>
          <a:p>
            <a:endParaRPr lang="en-US" sz="1400" dirty="0"/>
          </a:p>
          <a:p>
            <a:endParaRPr lang="en-US" b="1" dirty="0"/>
          </a:p>
        </p:txBody>
      </p:sp>
    </p:spTree>
    <p:extLst>
      <p:ext uri="{BB962C8B-B14F-4D97-AF65-F5344CB8AC3E}">
        <p14:creationId xmlns:p14="http://schemas.microsoft.com/office/powerpoint/2010/main" val="15825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Medication </a:t>
            </a:r>
            <a:r>
              <a:rPr lang="en-US" dirty="0">
                <a:solidFill>
                  <a:srgbClr val="002060"/>
                </a:solidFill>
              </a:rPr>
              <a:t>Preparation</a:t>
            </a:r>
            <a:r>
              <a:rPr lang="en-US" dirty="0"/>
              <a:t> – </a:t>
            </a:r>
            <a:r>
              <a:rPr lang="en-US" sz="3200" i="1" dirty="0"/>
              <a:t>Independent Double-Checks</a:t>
            </a:r>
            <a:endParaRPr lang="en-US" i="1" dirty="0"/>
          </a:p>
        </p:txBody>
      </p:sp>
      <p:sp>
        <p:nvSpPr>
          <p:cNvPr id="5" name="TextBox 4">
            <a:extLst>
              <a:ext uri="{FF2B5EF4-FFF2-40B4-BE49-F238E27FC236}">
                <a16:creationId xmlns:a16="http://schemas.microsoft.com/office/drawing/2014/main" id="{490F637C-2C76-4720-8322-9DA56DEF8A58}"/>
              </a:ext>
            </a:extLst>
          </p:cNvPr>
          <p:cNvSpPr txBox="1"/>
          <p:nvPr/>
        </p:nvSpPr>
        <p:spPr>
          <a:xfrm>
            <a:off x="489394" y="1061909"/>
            <a:ext cx="11207306" cy="1200329"/>
          </a:xfrm>
          <a:prstGeom prst="rect">
            <a:avLst/>
          </a:prstGeom>
          <a:noFill/>
        </p:spPr>
        <p:txBody>
          <a:bodyPr wrap="square" rtlCol="0">
            <a:spAutoFit/>
          </a:bodyPr>
          <a:lstStyle/>
          <a:p>
            <a:r>
              <a:rPr lang="en-US" dirty="0"/>
              <a:t>An independent double check of </a:t>
            </a:r>
            <a:r>
              <a:rPr lang="en-US" b="1" dirty="0"/>
              <a:t>all</a:t>
            </a:r>
            <a:r>
              <a:rPr lang="en-US" dirty="0"/>
              <a:t> </a:t>
            </a:r>
            <a:r>
              <a:rPr lang="en-US" b="1" dirty="0"/>
              <a:t>calculations</a:t>
            </a:r>
            <a:r>
              <a:rPr lang="en-US" dirty="0"/>
              <a:t> is performed when a High-Alert Medication is prepared in a patient/client/resident care area. The </a:t>
            </a:r>
            <a:r>
              <a:rPr lang="en-US" b="1" dirty="0"/>
              <a:t>EXCEPTION</a:t>
            </a:r>
            <a:r>
              <a:rPr lang="en-US" dirty="0"/>
              <a:t> is when preparing medications according to standardized instructions for preparation detailed in SDO Parenteral Drug Monographs or Pharmacy Batch Compounding Records. </a:t>
            </a:r>
          </a:p>
          <a:p>
            <a:endParaRPr lang="en-US" dirty="0"/>
          </a:p>
        </p:txBody>
      </p:sp>
      <p:sp>
        <p:nvSpPr>
          <p:cNvPr id="2" name="Rectangle 1">
            <a:extLst>
              <a:ext uri="{FF2B5EF4-FFF2-40B4-BE49-F238E27FC236}">
                <a16:creationId xmlns:a16="http://schemas.microsoft.com/office/drawing/2014/main" id="{E4D8253B-55D0-42A8-81AE-2AA91758AE7A}"/>
              </a:ext>
            </a:extLst>
          </p:cNvPr>
          <p:cNvSpPr/>
          <p:nvPr/>
        </p:nvSpPr>
        <p:spPr>
          <a:xfrm>
            <a:off x="609600" y="2262237"/>
            <a:ext cx="10714074" cy="2031325"/>
          </a:xfrm>
          <a:prstGeom prst="rect">
            <a:avLst/>
          </a:prstGeom>
          <a:ln>
            <a:solidFill>
              <a:srgbClr val="002060"/>
            </a:solidFill>
          </a:ln>
        </p:spPr>
        <p:txBody>
          <a:bodyPr wrap="square">
            <a:spAutoFit/>
          </a:bodyPr>
          <a:lstStyle/>
          <a:p>
            <a:r>
              <a:rPr lang="en-US" b="1" dirty="0"/>
              <a:t>During the preparation of a High-Alert Medication in a client/patient care area, the following independent double-checks by visual verification need to be performed:</a:t>
            </a:r>
          </a:p>
          <a:p>
            <a:endParaRPr lang="en-US" dirty="0"/>
          </a:p>
          <a:p>
            <a:r>
              <a:rPr lang="en-US" dirty="0"/>
              <a:t>•  The correct medication and concentration </a:t>
            </a:r>
          </a:p>
          <a:p>
            <a:r>
              <a:rPr lang="en-US" dirty="0"/>
              <a:t>•  The correct volume of medication needed</a:t>
            </a:r>
          </a:p>
          <a:p>
            <a:r>
              <a:rPr lang="en-US" dirty="0"/>
              <a:t>•  The correct diluent and volume needed</a:t>
            </a:r>
          </a:p>
          <a:p>
            <a:r>
              <a:rPr lang="en-US" dirty="0"/>
              <a:t>•  The correct volume and concentration of finished preparation</a:t>
            </a:r>
          </a:p>
        </p:txBody>
      </p:sp>
      <p:sp>
        <p:nvSpPr>
          <p:cNvPr id="3" name="Rectangle 2">
            <a:extLst>
              <a:ext uri="{FF2B5EF4-FFF2-40B4-BE49-F238E27FC236}">
                <a16:creationId xmlns:a16="http://schemas.microsoft.com/office/drawing/2014/main" id="{2184E602-B2E8-4B86-89BB-8F66472C383D}"/>
              </a:ext>
            </a:extLst>
          </p:cNvPr>
          <p:cNvSpPr/>
          <p:nvPr/>
        </p:nvSpPr>
        <p:spPr>
          <a:xfrm>
            <a:off x="609600" y="4404377"/>
            <a:ext cx="11334750" cy="1754326"/>
          </a:xfrm>
          <a:prstGeom prst="rect">
            <a:avLst/>
          </a:prstGeom>
        </p:spPr>
        <p:txBody>
          <a:bodyPr wrap="square">
            <a:spAutoFit/>
          </a:bodyPr>
          <a:lstStyle/>
          <a:p>
            <a:r>
              <a:rPr lang="en-US" b="1" dirty="0"/>
              <a:t>Infusions: Labelling</a:t>
            </a:r>
          </a:p>
          <a:p>
            <a:r>
              <a:rPr lang="en-US" dirty="0"/>
              <a:t>The initials of two Health Care Practitioners who prepared the medication and performed the independent double check of calculations are written on the preparation label of High-Alert Medication infusions. If the Health Care Practitioner works alone, the Self-Checking with Timeout Procedure is followed.</a:t>
            </a:r>
          </a:p>
          <a:p>
            <a:endParaRPr lang="en-US" dirty="0"/>
          </a:p>
          <a:p>
            <a:r>
              <a:rPr lang="en-US" dirty="0"/>
              <a:t>Medication preparation initials are </a:t>
            </a:r>
            <a:r>
              <a:rPr lang="en-US" b="1" dirty="0"/>
              <a:t>not</a:t>
            </a:r>
            <a:r>
              <a:rPr lang="en-US" dirty="0"/>
              <a:t> required for Pharmacy-prepared or commercially-prepared infusions.</a:t>
            </a:r>
          </a:p>
        </p:txBody>
      </p:sp>
    </p:spTree>
    <p:extLst>
      <p:ext uri="{BB962C8B-B14F-4D97-AF65-F5344CB8AC3E}">
        <p14:creationId xmlns:p14="http://schemas.microsoft.com/office/powerpoint/2010/main" val="318065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a:xfrm>
            <a:off x="609600" y="457200"/>
            <a:ext cx="11171274" cy="762000"/>
          </a:xfrm>
        </p:spPr>
        <p:txBody>
          <a:bodyPr/>
          <a:lstStyle/>
          <a:p>
            <a:r>
              <a:rPr lang="en-US" dirty="0"/>
              <a:t>Medication Administration – </a:t>
            </a:r>
            <a:r>
              <a:rPr lang="en-US" sz="3200" i="1" dirty="0"/>
              <a:t>Independent Double-Checks</a:t>
            </a:r>
            <a:endParaRPr lang="en-US" i="1" dirty="0"/>
          </a:p>
        </p:txBody>
      </p:sp>
      <p:sp>
        <p:nvSpPr>
          <p:cNvPr id="5" name="TextBox 4">
            <a:extLst>
              <a:ext uri="{FF2B5EF4-FFF2-40B4-BE49-F238E27FC236}">
                <a16:creationId xmlns:a16="http://schemas.microsoft.com/office/drawing/2014/main" id="{490F637C-2C76-4720-8322-9DA56DEF8A58}"/>
              </a:ext>
            </a:extLst>
          </p:cNvPr>
          <p:cNvSpPr txBox="1"/>
          <p:nvPr/>
        </p:nvSpPr>
        <p:spPr>
          <a:xfrm>
            <a:off x="609600" y="1219200"/>
            <a:ext cx="11087100" cy="4801314"/>
          </a:xfrm>
          <a:prstGeom prst="rect">
            <a:avLst/>
          </a:prstGeom>
          <a:noFill/>
        </p:spPr>
        <p:txBody>
          <a:bodyPr wrap="square" rtlCol="0">
            <a:spAutoFit/>
          </a:bodyPr>
          <a:lstStyle/>
          <a:p>
            <a:r>
              <a:rPr lang="en-US" dirty="0"/>
              <a:t>An independent double-check by visual verification using either a Medication Administration Record (MAR), Discipline or provider-specific record or Provider order as per program procedure of the following information is performed </a:t>
            </a:r>
            <a:r>
              <a:rPr lang="en-US" b="1" dirty="0"/>
              <a:t>BEFORE</a:t>
            </a:r>
            <a:r>
              <a:rPr lang="en-US" dirty="0"/>
              <a:t> administering a High-Alert Medication. 	</a:t>
            </a:r>
          </a:p>
          <a:p>
            <a:endParaRPr lang="en-US" dirty="0"/>
          </a:p>
          <a:p>
            <a:r>
              <a:rPr lang="en-US" dirty="0"/>
              <a:t>• Correct client/patient using two identifiers</a:t>
            </a:r>
          </a:p>
          <a:p>
            <a:pPr marL="1200150" lvl="2" indent="-285750">
              <a:buFont typeface="Courier New" panose="02070309020205020404" pitchFamily="49" charset="0"/>
              <a:buChar char="o"/>
            </a:pPr>
            <a:r>
              <a:rPr lang="en-US" dirty="0"/>
              <a:t> </a:t>
            </a:r>
            <a:r>
              <a:rPr lang="en-US" b="1" dirty="0"/>
              <a:t>IM/Subcutaneous/Direct IV/Oral</a:t>
            </a:r>
            <a:r>
              <a:rPr lang="en-US" dirty="0"/>
              <a:t>: An independent double-check against the MAR discipline or provider-specific record; followed by a check at the bedside by one of the health care practitioners against the MAR and armband. </a:t>
            </a:r>
            <a:r>
              <a:rPr lang="en-US" i="1" dirty="0">
                <a:solidFill>
                  <a:srgbClr val="002060"/>
                </a:solidFill>
              </a:rPr>
              <a:t>See notes</a:t>
            </a:r>
          </a:p>
          <a:p>
            <a:pPr marL="1200150" lvl="2" indent="-285750">
              <a:buFont typeface="Courier New" panose="02070309020205020404" pitchFamily="49" charset="0"/>
              <a:buChar char="o"/>
            </a:pPr>
            <a:r>
              <a:rPr lang="en-US" b="1" dirty="0"/>
              <a:t>Infusions</a:t>
            </a:r>
            <a:r>
              <a:rPr lang="en-US" dirty="0"/>
              <a:t>: The independent double-check occurs at the bedside. </a:t>
            </a:r>
          </a:p>
          <a:p>
            <a:pPr lvl="2"/>
            <a:endParaRPr lang="en-US" dirty="0"/>
          </a:p>
          <a:p>
            <a:r>
              <a:rPr lang="en-US" dirty="0"/>
              <a:t>• Correct medication and concentration</a:t>
            </a:r>
          </a:p>
          <a:p>
            <a:r>
              <a:rPr lang="en-US" dirty="0"/>
              <a:t>• Correct dose for the client/patient</a:t>
            </a:r>
          </a:p>
          <a:p>
            <a:r>
              <a:rPr lang="en-US" dirty="0"/>
              <a:t>• Correct route of administration</a:t>
            </a:r>
          </a:p>
          <a:p>
            <a:r>
              <a:rPr lang="en-US" dirty="0"/>
              <a:t>• Correct time</a:t>
            </a:r>
          </a:p>
          <a:p>
            <a:endParaRPr lang="en-US" dirty="0"/>
          </a:p>
          <a:p>
            <a:r>
              <a:rPr lang="en-US" dirty="0"/>
              <a:t>	</a:t>
            </a:r>
          </a:p>
          <a:p>
            <a:endParaRPr lang="en-US" dirty="0"/>
          </a:p>
        </p:txBody>
      </p:sp>
      <p:sp>
        <p:nvSpPr>
          <p:cNvPr id="9" name="Rectangle 8">
            <a:extLst>
              <a:ext uri="{FF2B5EF4-FFF2-40B4-BE49-F238E27FC236}">
                <a16:creationId xmlns:a16="http://schemas.microsoft.com/office/drawing/2014/main" id="{1A482126-DC11-4A45-A75E-4BDB6A37A989}"/>
              </a:ext>
            </a:extLst>
          </p:cNvPr>
          <p:cNvSpPr/>
          <p:nvPr/>
        </p:nvSpPr>
        <p:spPr>
          <a:xfrm>
            <a:off x="609600" y="2260315"/>
            <a:ext cx="11051569" cy="3020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17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Medication Administration - </a:t>
            </a:r>
            <a:r>
              <a:rPr lang="en-US" sz="3200" i="1" dirty="0"/>
              <a:t>Independent Double-Checks</a:t>
            </a:r>
            <a:endParaRPr lang="en-US" dirty="0"/>
          </a:p>
        </p:txBody>
      </p:sp>
      <p:sp>
        <p:nvSpPr>
          <p:cNvPr id="2" name="Rectangle 1">
            <a:extLst>
              <a:ext uri="{FF2B5EF4-FFF2-40B4-BE49-F238E27FC236}">
                <a16:creationId xmlns:a16="http://schemas.microsoft.com/office/drawing/2014/main" id="{1E5C813C-2834-4492-8CC7-E65C792C33E3}"/>
              </a:ext>
            </a:extLst>
          </p:cNvPr>
          <p:cNvSpPr/>
          <p:nvPr/>
        </p:nvSpPr>
        <p:spPr>
          <a:xfrm>
            <a:off x="587687" y="1219200"/>
            <a:ext cx="11087100" cy="4878259"/>
          </a:xfrm>
          <a:prstGeom prst="rect">
            <a:avLst/>
          </a:prstGeom>
        </p:spPr>
        <p:txBody>
          <a:bodyPr wrap="square">
            <a:spAutoFit/>
          </a:bodyPr>
          <a:lstStyle/>
          <a:p>
            <a:r>
              <a:rPr lang="en-US" b="1" dirty="0"/>
              <a:t>Intermittent and continuous infusions of High-Alert Medications require </a:t>
            </a:r>
            <a:r>
              <a:rPr lang="en-US" b="1" u="sng" dirty="0"/>
              <a:t>additional</a:t>
            </a:r>
            <a:r>
              <a:rPr lang="en-US" b="1" dirty="0"/>
              <a:t> independent double-checks by visual verification:</a:t>
            </a:r>
            <a:endParaRPr lang="en-US" sz="900" dirty="0"/>
          </a:p>
          <a:p>
            <a:pPr marL="742950" lvl="1" indent="-285750">
              <a:buFont typeface="Arial" panose="020B0604020202020204" pitchFamily="34" charset="0"/>
              <a:buChar char="•"/>
            </a:pPr>
            <a:r>
              <a:rPr lang="en-US" dirty="0"/>
              <a:t>Rate</a:t>
            </a:r>
          </a:p>
          <a:p>
            <a:pPr marL="742950" lvl="1" indent="-285750">
              <a:buFont typeface="Arial" panose="020B0604020202020204" pitchFamily="34" charset="0"/>
              <a:buChar char="•"/>
            </a:pPr>
            <a:r>
              <a:rPr lang="en-US" dirty="0"/>
              <a:t>Pump settings</a:t>
            </a:r>
          </a:p>
          <a:p>
            <a:pPr marL="742950" lvl="1" indent="-285750">
              <a:buFont typeface="Arial" panose="020B0604020202020204" pitchFamily="34" charset="0"/>
              <a:buChar char="•"/>
            </a:pPr>
            <a:r>
              <a:rPr lang="en-US" dirty="0"/>
              <a:t>Correct administration set and/or connectors</a:t>
            </a:r>
          </a:p>
          <a:p>
            <a:pPr marL="742950" lvl="1" indent="-285750">
              <a:spcAft>
                <a:spcPts val="600"/>
              </a:spcAft>
              <a:buFont typeface="Arial" panose="020B0604020202020204" pitchFamily="34" charset="0"/>
              <a:buChar char="•"/>
            </a:pPr>
            <a:r>
              <a:rPr lang="en-US" dirty="0"/>
              <a:t>Trace administration set from the infusion container through the pump to the patient/client</a:t>
            </a:r>
          </a:p>
          <a:p>
            <a:r>
              <a:rPr lang="en-US" dirty="0"/>
              <a:t>Perform independent double-checks when establishing an infusion, changing rate/dose, changing the infusion container or when a transfer of care occurs.</a:t>
            </a:r>
          </a:p>
          <a:p>
            <a:endParaRPr lang="en-US" dirty="0"/>
          </a:p>
          <a:p>
            <a:r>
              <a:rPr lang="en-US" b="1" dirty="0"/>
              <a:t>EXCEPTION:</a:t>
            </a:r>
            <a:r>
              <a:rPr lang="en-US" dirty="0"/>
              <a:t> when titrating continuous infusions as per prescribers’ orders vasopressors, midazolam, and propofol in Adult ICUs, PACUs, Emergency/Urgent Care Departments and with Adult Critical Care Transport Teams. See the High-Alert Medication List with double asterisks(</a:t>
            </a:r>
            <a:r>
              <a:rPr lang="en-US" b="1" dirty="0"/>
              <a:t>**</a:t>
            </a:r>
            <a:r>
              <a:rPr lang="en-US" dirty="0"/>
              <a:t>) for specific medications.</a:t>
            </a:r>
          </a:p>
          <a:p>
            <a:endParaRPr lang="en-US" dirty="0"/>
          </a:p>
          <a:p>
            <a:r>
              <a:rPr lang="en-US" dirty="0"/>
              <a:t>Pediatric high-acuity environments will continue to perform their independent double-checks when titrating HAM.</a:t>
            </a:r>
          </a:p>
          <a:p>
            <a:endParaRPr lang="en-US" dirty="0"/>
          </a:p>
          <a:p>
            <a:r>
              <a:rPr lang="en-US" dirty="0"/>
              <a:t>When </a:t>
            </a:r>
            <a:r>
              <a:rPr lang="en-US" b="1" dirty="0"/>
              <a:t>performing</a:t>
            </a:r>
            <a:r>
              <a:rPr lang="en-US" dirty="0"/>
              <a:t> a HAM administration independent double-check by visual verification, </a:t>
            </a:r>
            <a:r>
              <a:rPr lang="en-US" b="1" dirty="0"/>
              <a:t>one of the two </a:t>
            </a:r>
            <a:r>
              <a:rPr lang="en-US" dirty="0"/>
              <a:t>Health Care Practitioners must have been involved in its preparation (double-check) unless it was pharmacy-prepared.</a:t>
            </a:r>
          </a:p>
        </p:txBody>
      </p:sp>
      <p:sp>
        <p:nvSpPr>
          <p:cNvPr id="3" name="Rectangle 2">
            <a:extLst>
              <a:ext uri="{FF2B5EF4-FFF2-40B4-BE49-F238E27FC236}">
                <a16:creationId xmlns:a16="http://schemas.microsoft.com/office/drawing/2014/main" id="{F06F3395-DFD2-4436-9BD4-D8EF067F0596}"/>
              </a:ext>
            </a:extLst>
          </p:cNvPr>
          <p:cNvSpPr/>
          <p:nvPr/>
        </p:nvSpPr>
        <p:spPr>
          <a:xfrm>
            <a:off x="510364" y="1219200"/>
            <a:ext cx="10972800" cy="170893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1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84EE-8578-496F-9588-3B69C1441C9B}"/>
              </a:ext>
            </a:extLst>
          </p:cNvPr>
          <p:cNvSpPr>
            <a:spLocks noGrp="1"/>
          </p:cNvSpPr>
          <p:nvPr>
            <p:ph type="title"/>
          </p:nvPr>
        </p:nvSpPr>
        <p:spPr/>
        <p:txBody>
          <a:bodyPr/>
          <a:lstStyle/>
          <a:p>
            <a:r>
              <a:rPr lang="en-US" dirty="0"/>
              <a:t>Medication Administration - </a:t>
            </a:r>
            <a:r>
              <a:rPr lang="en-US" i="1" dirty="0"/>
              <a:t>Documentation</a:t>
            </a:r>
          </a:p>
        </p:txBody>
      </p:sp>
      <p:sp>
        <p:nvSpPr>
          <p:cNvPr id="3" name="Content Placeholder 2">
            <a:extLst>
              <a:ext uri="{FF2B5EF4-FFF2-40B4-BE49-F238E27FC236}">
                <a16:creationId xmlns:a16="http://schemas.microsoft.com/office/drawing/2014/main" id="{C9B2FED7-773C-4541-A32A-BCA1B722B45D}"/>
              </a:ext>
            </a:extLst>
          </p:cNvPr>
          <p:cNvSpPr>
            <a:spLocks noGrp="1"/>
          </p:cNvSpPr>
          <p:nvPr>
            <p:ph idx="1"/>
          </p:nvPr>
        </p:nvSpPr>
        <p:spPr>
          <a:xfrm>
            <a:off x="609600" y="1371601"/>
            <a:ext cx="7354186" cy="4890976"/>
          </a:xfrm>
        </p:spPr>
        <p:txBody>
          <a:bodyPr>
            <a:normAutofit/>
          </a:bodyPr>
          <a:lstStyle/>
          <a:p>
            <a:pPr marL="285750" indent="-285750">
              <a:buClrTx/>
              <a:buSzPct val="100000"/>
              <a:buFont typeface="Arial" panose="020B0604020202020204" pitchFamily="34" charset="0"/>
              <a:buChar char="•"/>
            </a:pPr>
            <a:r>
              <a:rPr lang="en-US" sz="1800" dirty="0">
                <a:latin typeface="+mn-lt"/>
              </a:rPr>
              <a:t>The </a:t>
            </a:r>
            <a:r>
              <a:rPr lang="en-US" sz="1800" b="1" dirty="0">
                <a:solidFill>
                  <a:srgbClr val="002060"/>
                </a:solidFill>
                <a:latin typeface="+mn-lt"/>
              </a:rPr>
              <a:t>first</a:t>
            </a:r>
            <a:r>
              <a:rPr lang="en-US" sz="1800" dirty="0">
                <a:latin typeface="+mn-lt"/>
              </a:rPr>
              <a:t> initials on a MAR or provider-specific record is that of the Health Care Practitioner who </a:t>
            </a:r>
            <a:r>
              <a:rPr lang="en-US" sz="1800" b="1" dirty="0">
                <a:solidFill>
                  <a:srgbClr val="002060"/>
                </a:solidFill>
                <a:latin typeface="+mn-lt"/>
              </a:rPr>
              <a:t>administered the HAM</a:t>
            </a:r>
            <a:r>
              <a:rPr lang="en-US" sz="1800" dirty="0">
                <a:latin typeface="+mn-lt"/>
              </a:rPr>
              <a:t>. The </a:t>
            </a:r>
            <a:r>
              <a:rPr lang="en-US" sz="1800" b="1" dirty="0">
                <a:solidFill>
                  <a:schemeClr val="accent2">
                    <a:lumMod val="50000"/>
                  </a:schemeClr>
                </a:solidFill>
                <a:latin typeface="+mn-lt"/>
              </a:rPr>
              <a:t>second</a:t>
            </a:r>
            <a:r>
              <a:rPr lang="en-US" sz="1800" dirty="0">
                <a:latin typeface="+mn-lt"/>
              </a:rPr>
              <a:t>, are those of the person providing the </a:t>
            </a:r>
            <a:r>
              <a:rPr lang="en-US" sz="1800" b="1" dirty="0">
                <a:solidFill>
                  <a:schemeClr val="accent2">
                    <a:lumMod val="50000"/>
                  </a:schemeClr>
                </a:solidFill>
                <a:latin typeface="+mn-lt"/>
              </a:rPr>
              <a:t>independent double-check by visual verification</a:t>
            </a:r>
            <a:r>
              <a:rPr lang="en-US" sz="1800" dirty="0">
                <a:latin typeface="+mn-lt"/>
              </a:rPr>
              <a:t>. </a:t>
            </a:r>
            <a:r>
              <a:rPr lang="en-US" sz="1600" i="1" dirty="0">
                <a:solidFill>
                  <a:schemeClr val="tx1"/>
                </a:solidFill>
                <a:latin typeface="+mn-lt"/>
              </a:rPr>
              <a:t>See notes</a:t>
            </a:r>
          </a:p>
          <a:p>
            <a:pPr marL="285750" indent="-285750">
              <a:buClrTx/>
              <a:buSzPct val="100000"/>
              <a:buFont typeface="Arial" panose="020B0604020202020204" pitchFamily="34" charset="0"/>
              <a:buChar char="•"/>
            </a:pPr>
            <a:endParaRPr lang="en-US" sz="1800" dirty="0">
              <a:latin typeface="+mn-lt"/>
            </a:endParaRPr>
          </a:p>
          <a:p>
            <a:pPr marL="0" indent="0">
              <a:buClrTx/>
              <a:buSzPct val="100000"/>
              <a:buNone/>
            </a:pPr>
            <a:endParaRPr lang="en-US" sz="1600" dirty="0">
              <a:latin typeface="+mn-lt"/>
            </a:endParaRPr>
          </a:p>
          <a:p>
            <a:pPr marL="285750" indent="-285750">
              <a:buClrTx/>
              <a:buSzPct val="100000"/>
              <a:buFont typeface="Arial" panose="020B0604020202020204" pitchFamily="34" charset="0"/>
              <a:buChar char="•"/>
            </a:pPr>
            <a:r>
              <a:rPr lang="en-US" sz="1800" dirty="0">
                <a:latin typeface="+mn-lt"/>
              </a:rPr>
              <a:t>When </a:t>
            </a:r>
            <a:r>
              <a:rPr lang="en-US" sz="1800" b="1" dirty="0">
                <a:latin typeface="+mn-lt"/>
              </a:rPr>
              <a:t>initialing</a:t>
            </a:r>
            <a:r>
              <a:rPr lang="en-US" sz="1800" dirty="0">
                <a:latin typeface="+mn-lt"/>
              </a:rPr>
              <a:t> for HAM administration, </a:t>
            </a:r>
            <a:r>
              <a:rPr lang="en-US" sz="1800" b="1" dirty="0">
                <a:latin typeface="+mn-lt"/>
              </a:rPr>
              <a:t>one of the two </a:t>
            </a:r>
            <a:r>
              <a:rPr lang="en-US" sz="1800" dirty="0">
                <a:latin typeface="+mn-lt"/>
              </a:rPr>
              <a:t>Health Care Practitioners must have been involved in its preparation (double-check) unless it was pharmacy-prepared.</a:t>
            </a:r>
          </a:p>
          <a:p>
            <a:pPr marL="285750" indent="-285750">
              <a:buClrTx/>
              <a:buSzPct val="100000"/>
              <a:buFont typeface="Arial" panose="020B0604020202020204" pitchFamily="34" charset="0"/>
              <a:buChar char="•"/>
            </a:pPr>
            <a:endParaRPr lang="en-US" sz="1800" dirty="0">
              <a:latin typeface="+mn-lt"/>
            </a:endParaRPr>
          </a:p>
          <a:p>
            <a:pPr marL="285750" indent="-285750">
              <a:buClrTx/>
              <a:buSzPct val="100000"/>
              <a:buFont typeface="Arial" panose="020B0604020202020204" pitchFamily="34" charset="0"/>
              <a:buChar char="•"/>
            </a:pPr>
            <a:endParaRPr lang="en-US" sz="1800" dirty="0">
              <a:solidFill>
                <a:srgbClr val="002060"/>
              </a:solidFill>
              <a:latin typeface="+mn-lt"/>
            </a:endParaRPr>
          </a:p>
          <a:p>
            <a:pPr marL="285750" indent="-285750">
              <a:buClrTx/>
              <a:buSzPct val="100000"/>
              <a:buFont typeface="Arial" panose="020B0604020202020204" pitchFamily="34" charset="0"/>
              <a:buChar char="•"/>
            </a:pPr>
            <a:r>
              <a:rPr lang="en-US" sz="1800" dirty="0">
                <a:solidFill>
                  <a:schemeClr val="tx1"/>
                </a:solidFill>
                <a:latin typeface="+mn-lt"/>
              </a:rPr>
              <a:t>Electronic Medication Records: Utilize the co-signing field to document the name of the second independent double-check practitioner.</a:t>
            </a:r>
            <a:endParaRPr lang="en-US" sz="1800" dirty="0">
              <a:solidFill>
                <a:srgbClr val="002060"/>
              </a:solidFill>
              <a:latin typeface="+mn-lt"/>
            </a:endParaRPr>
          </a:p>
        </p:txBody>
      </p:sp>
      <p:pic>
        <p:nvPicPr>
          <p:cNvPr id="4" name="Picture 3">
            <a:extLst>
              <a:ext uri="{FF2B5EF4-FFF2-40B4-BE49-F238E27FC236}">
                <a16:creationId xmlns:a16="http://schemas.microsoft.com/office/drawing/2014/main" id="{0B652299-6A06-4114-AAD4-982FCE2F9341}"/>
              </a:ext>
            </a:extLst>
          </p:cNvPr>
          <p:cNvPicPr>
            <a:picLocks noChangeAspect="1"/>
          </p:cNvPicPr>
          <p:nvPr/>
        </p:nvPicPr>
        <p:blipFill>
          <a:blip r:embed="rId3"/>
          <a:stretch>
            <a:fillRect/>
          </a:stretch>
        </p:blipFill>
        <p:spPr>
          <a:xfrm>
            <a:off x="8183525" y="1663996"/>
            <a:ext cx="3556003" cy="2667002"/>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898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Self-Checking with Time-Out Procedure</a:t>
            </a:r>
          </a:p>
        </p:txBody>
      </p:sp>
      <p:sp>
        <p:nvSpPr>
          <p:cNvPr id="5" name="TextBox 4">
            <a:extLst>
              <a:ext uri="{FF2B5EF4-FFF2-40B4-BE49-F238E27FC236}">
                <a16:creationId xmlns:a16="http://schemas.microsoft.com/office/drawing/2014/main" id="{490F637C-2C76-4720-8322-9DA56DEF8A58}"/>
              </a:ext>
            </a:extLst>
          </p:cNvPr>
          <p:cNvSpPr txBox="1"/>
          <p:nvPr/>
        </p:nvSpPr>
        <p:spPr>
          <a:xfrm>
            <a:off x="609599" y="1219200"/>
            <a:ext cx="8045303" cy="4801314"/>
          </a:xfrm>
          <a:prstGeom prst="rect">
            <a:avLst/>
          </a:prstGeom>
          <a:noFill/>
        </p:spPr>
        <p:txBody>
          <a:bodyPr wrap="square" rtlCol="0">
            <a:spAutoFit/>
          </a:bodyPr>
          <a:lstStyle/>
          <a:p>
            <a:r>
              <a:rPr lang="en-US" dirty="0"/>
              <a:t>When</a:t>
            </a:r>
            <a:r>
              <a:rPr lang="en-US" b="1" dirty="0"/>
              <a:t> working alone</a:t>
            </a:r>
            <a:r>
              <a:rPr lang="en-US" dirty="0"/>
              <a:t>, the Self-Check with a Time-Out Procedure is performed.</a:t>
            </a:r>
          </a:p>
          <a:p>
            <a:endParaRPr lang="en-US" dirty="0"/>
          </a:p>
          <a:p>
            <a:pPr marL="285750" indent="-285750">
              <a:buFont typeface="Arial" panose="020B0604020202020204" pitchFamily="34" charset="0"/>
              <a:buChar char="•"/>
            </a:pPr>
            <a:r>
              <a:rPr lang="en-US" dirty="0"/>
              <a:t>The </a:t>
            </a:r>
            <a:r>
              <a:rPr lang="en-US" b="1" dirty="0"/>
              <a:t>same</a:t>
            </a:r>
            <a:r>
              <a:rPr lang="en-US" dirty="0"/>
              <a:t> double-checks are performed as one would with an independent double-check when preparing and administering High-Alert Medications.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a:t>
            </a:r>
            <a:r>
              <a:rPr lang="en-US" u="sng" dirty="0"/>
              <a:t>unrelated</a:t>
            </a:r>
            <a:r>
              <a:rPr lang="en-US" dirty="0"/>
              <a:t> task should be done between doing the initial calculation, medication preparation and self-checking. This process, known as a </a:t>
            </a:r>
            <a:r>
              <a:rPr lang="en-US" b="1" dirty="0"/>
              <a:t>time-out</a:t>
            </a:r>
            <a:r>
              <a:rPr lang="en-US" dirty="0"/>
              <a:t>, offers a final verification process from a fresh perspective.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Self-checking with a time-out procedure is not an alternative to independent double-checks by visual verification.</a:t>
            </a:r>
          </a:p>
          <a:p>
            <a:endParaRPr lang="en-US" dirty="0"/>
          </a:p>
          <a:p>
            <a:r>
              <a:rPr lang="en-US" b="1" dirty="0"/>
              <a:t>Documentation</a:t>
            </a:r>
          </a:p>
          <a:p>
            <a:r>
              <a:rPr lang="en-US" dirty="0"/>
              <a:t>The Health Care Practitioner performing the Self-Checking with Time-Out Procedure initials the label, MAR, discipline, or provider-specific record, e.g. flowsheet or Pharmacy preparation record, </a:t>
            </a:r>
            <a:r>
              <a:rPr lang="en-US" b="1" dirty="0"/>
              <a:t>twice</a:t>
            </a:r>
            <a:r>
              <a:rPr lang="en-US" dirty="0"/>
              <a:t> as an indication that this procedure was performed.</a:t>
            </a:r>
          </a:p>
        </p:txBody>
      </p:sp>
      <p:pic>
        <p:nvPicPr>
          <p:cNvPr id="6" name="Picture 5">
            <a:extLst>
              <a:ext uri="{FF2B5EF4-FFF2-40B4-BE49-F238E27FC236}">
                <a16:creationId xmlns:a16="http://schemas.microsoft.com/office/drawing/2014/main" id="{B75C8014-5084-45AE-924C-A66BAE86C916}"/>
              </a:ext>
            </a:extLst>
          </p:cNvPr>
          <p:cNvPicPr>
            <a:picLocks noChangeAspect="1"/>
          </p:cNvPicPr>
          <p:nvPr/>
        </p:nvPicPr>
        <p:blipFill>
          <a:blip r:embed="rId2"/>
          <a:stretch>
            <a:fillRect/>
          </a:stretch>
        </p:blipFill>
        <p:spPr>
          <a:xfrm>
            <a:off x="8654902" y="1705640"/>
            <a:ext cx="3446719" cy="3446719"/>
          </a:xfrm>
          <a:prstGeom prst="rect">
            <a:avLst/>
          </a:prstGeom>
        </p:spPr>
      </p:pic>
    </p:spTree>
    <p:extLst>
      <p:ext uri="{BB962C8B-B14F-4D97-AF65-F5344CB8AC3E}">
        <p14:creationId xmlns:p14="http://schemas.microsoft.com/office/powerpoint/2010/main" val="391604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Storage and Flagging of High-Alert Medications </a:t>
            </a:r>
          </a:p>
        </p:txBody>
      </p:sp>
      <p:sp>
        <p:nvSpPr>
          <p:cNvPr id="5" name="TextBox 4">
            <a:extLst>
              <a:ext uri="{FF2B5EF4-FFF2-40B4-BE49-F238E27FC236}">
                <a16:creationId xmlns:a16="http://schemas.microsoft.com/office/drawing/2014/main" id="{490F637C-2C76-4720-8322-9DA56DEF8A58}"/>
              </a:ext>
            </a:extLst>
          </p:cNvPr>
          <p:cNvSpPr txBox="1"/>
          <p:nvPr/>
        </p:nvSpPr>
        <p:spPr>
          <a:xfrm>
            <a:off x="609599" y="1219200"/>
            <a:ext cx="11288233" cy="1477328"/>
          </a:xfrm>
          <a:prstGeom prst="rect">
            <a:avLst/>
          </a:prstGeom>
          <a:noFill/>
        </p:spPr>
        <p:txBody>
          <a:bodyPr wrap="square" rtlCol="0">
            <a:spAutoFit/>
          </a:bodyPr>
          <a:lstStyle/>
          <a:p>
            <a:r>
              <a:rPr lang="en-US" dirty="0"/>
              <a:t>High-Alert Medications within the clinical environment require flagging to alert Health Care Practitioners of their potential for harm and to align with the Provincial High-Alert Medication list. </a:t>
            </a:r>
          </a:p>
          <a:p>
            <a:endParaRPr lang="en-US" dirty="0"/>
          </a:p>
          <a:p>
            <a:r>
              <a:rPr lang="en-US" dirty="0"/>
              <a:t>System Flags Include:</a:t>
            </a:r>
          </a:p>
          <a:p>
            <a:endParaRPr lang="en-US" dirty="0"/>
          </a:p>
        </p:txBody>
      </p:sp>
      <p:pic>
        <p:nvPicPr>
          <p:cNvPr id="2" name="Picture 1">
            <a:extLst>
              <a:ext uri="{FF2B5EF4-FFF2-40B4-BE49-F238E27FC236}">
                <a16:creationId xmlns:a16="http://schemas.microsoft.com/office/drawing/2014/main" id="{B7AC263A-9443-4D66-8936-8BEA85BB3DB6}"/>
              </a:ext>
            </a:extLst>
          </p:cNvPr>
          <p:cNvPicPr>
            <a:picLocks noChangeAspect="1"/>
          </p:cNvPicPr>
          <p:nvPr/>
        </p:nvPicPr>
        <p:blipFill>
          <a:blip r:embed="rId3"/>
          <a:stretch>
            <a:fillRect/>
          </a:stretch>
        </p:blipFill>
        <p:spPr>
          <a:xfrm>
            <a:off x="506856" y="2442278"/>
            <a:ext cx="3799466" cy="1008437"/>
          </a:xfrm>
          <a:prstGeom prst="rect">
            <a:avLst/>
          </a:prstGeom>
        </p:spPr>
      </p:pic>
      <p:pic>
        <p:nvPicPr>
          <p:cNvPr id="6" name="Picture 5">
            <a:extLst>
              <a:ext uri="{FF2B5EF4-FFF2-40B4-BE49-F238E27FC236}">
                <a16:creationId xmlns:a16="http://schemas.microsoft.com/office/drawing/2014/main" id="{D5BFEC5F-4836-4296-BA6F-A8E405D712E5}"/>
              </a:ext>
            </a:extLst>
          </p:cNvPr>
          <p:cNvPicPr>
            <a:picLocks noChangeAspect="1"/>
          </p:cNvPicPr>
          <p:nvPr/>
        </p:nvPicPr>
        <p:blipFill>
          <a:blip r:embed="rId4"/>
          <a:stretch>
            <a:fillRect/>
          </a:stretch>
        </p:blipFill>
        <p:spPr>
          <a:xfrm>
            <a:off x="609598" y="4612376"/>
            <a:ext cx="1640442" cy="1570977"/>
          </a:xfrm>
          <a:prstGeom prst="rect">
            <a:avLst/>
          </a:prstGeom>
        </p:spPr>
      </p:pic>
      <p:pic>
        <p:nvPicPr>
          <p:cNvPr id="7" name="Picture 6">
            <a:extLst>
              <a:ext uri="{FF2B5EF4-FFF2-40B4-BE49-F238E27FC236}">
                <a16:creationId xmlns:a16="http://schemas.microsoft.com/office/drawing/2014/main" id="{0BD44E53-28D7-460D-A0FE-0C9BEA082A63}"/>
              </a:ext>
            </a:extLst>
          </p:cNvPr>
          <p:cNvPicPr>
            <a:picLocks noChangeAspect="1"/>
          </p:cNvPicPr>
          <p:nvPr/>
        </p:nvPicPr>
        <p:blipFill>
          <a:blip r:embed="rId5"/>
          <a:stretch>
            <a:fillRect/>
          </a:stretch>
        </p:blipFill>
        <p:spPr>
          <a:xfrm>
            <a:off x="609598" y="3580642"/>
            <a:ext cx="4176789" cy="901807"/>
          </a:xfrm>
          <a:prstGeom prst="rect">
            <a:avLst/>
          </a:prstGeom>
        </p:spPr>
      </p:pic>
      <p:sp>
        <p:nvSpPr>
          <p:cNvPr id="8" name="Rectangle 7">
            <a:extLst>
              <a:ext uri="{FF2B5EF4-FFF2-40B4-BE49-F238E27FC236}">
                <a16:creationId xmlns:a16="http://schemas.microsoft.com/office/drawing/2014/main" id="{C52101B1-9191-4822-93D6-2863903A552B}"/>
              </a:ext>
            </a:extLst>
          </p:cNvPr>
          <p:cNvSpPr/>
          <p:nvPr/>
        </p:nvSpPr>
        <p:spPr>
          <a:xfrm>
            <a:off x="5322628" y="3722537"/>
            <a:ext cx="6401286" cy="710131"/>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Premixed Epidural Solutions </a:t>
            </a:r>
            <a:r>
              <a:rPr lang="en-US" sz="1600" dirty="0">
                <a:latin typeface="Calibri" panose="020F0502020204030204" pitchFamily="34" charset="0"/>
                <a:ea typeface="Calibri" panose="020F0502020204030204" pitchFamily="34" charset="0"/>
                <a:cs typeface="Times New Roman" panose="02020603050405020304" pitchFamily="18" charset="0"/>
              </a:rPr>
              <a:t>- Clearly labelled "For Epidural Infusion Only“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Intrathecal Medications </a:t>
            </a:r>
            <a:r>
              <a:rPr lang="en-US" sz="1600" dirty="0">
                <a:latin typeface="Calibri" panose="020F0502020204030204" pitchFamily="34" charset="0"/>
                <a:ea typeface="Calibri" panose="020F0502020204030204" pitchFamily="34" charset="0"/>
                <a:cs typeface="Times New Roman" panose="02020603050405020304" pitchFamily="18" charset="0"/>
              </a:rPr>
              <a:t>- Clearly labelled “For Intrathecal Use Only”</a:t>
            </a:r>
          </a:p>
        </p:txBody>
      </p:sp>
      <p:sp>
        <p:nvSpPr>
          <p:cNvPr id="9" name="Rectangle 8">
            <a:extLst>
              <a:ext uri="{FF2B5EF4-FFF2-40B4-BE49-F238E27FC236}">
                <a16:creationId xmlns:a16="http://schemas.microsoft.com/office/drawing/2014/main" id="{E3D5FED7-B221-4EE7-902C-05ACAEA7BB26}"/>
              </a:ext>
            </a:extLst>
          </p:cNvPr>
          <p:cNvSpPr/>
          <p:nvPr/>
        </p:nvSpPr>
        <p:spPr>
          <a:xfrm>
            <a:off x="5322628" y="2643113"/>
            <a:ext cx="6313841" cy="60753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Parenteral Drug Monographs </a:t>
            </a:r>
            <a:r>
              <a:rPr lang="en-US" sz="1600" dirty="0">
                <a:latin typeface="Calibri" panose="020F0502020204030204" pitchFamily="34" charset="0"/>
                <a:ea typeface="Calibri" panose="020F0502020204030204" pitchFamily="34" charset="0"/>
                <a:cs typeface="Times New Roman" panose="02020603050405020304" pitchFamily="18" charset="0"/>
              </a:rPr>
              <a:t>- All monographs for High-Alert Medications are currently identified with a “HIGH ALERT MEDICATION” banner. </a:t>
            </a:r>
          </a:p>
        </p:txBody>
      </p:sp>
      <p:cxnSp>
        <p:nvCxnSpPr>
          <p:cNvPr id="11" name="Straight Arrow Connector 10">
            <a:extLst>
              <a:ext uri="{FF2B5EF4-FFF2-40B4-BE49-F238E27FC236}">
                <a16:creationId xmlns:a16="http://schemas.microsoft.com/office/drawing/2014/main" id="{E17D19EB-3333-445D-9C69-FBFF8E4522A1}"/>
              </a:ext>
            </a:extLst>
          </p:cNvPr>
          <p:cNvCxnSpPr>
            <a:cxnSpLocks/>
          </p:cNvCxnSpPr>
          <p:nvPr/>
        </p:nvCxnSpPr>
        <p:spPr>
          <a:xfrm flipH="1">
            <a:off x="4164195" y="3044802"/>
            <a:ext cx="3578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FC10C58-2862-4064-9E0A-E57C0AA0C587}"/>
              </a:ext>
            </a:extLst>
          </p:cNvPr>
          <p:cNvSpPr/>
          <p:nvPr/>
        </p:nvSpPr>
        <p:spPr>
          <a:xfrm>
            <a:off x="2691776" y="4741883"/>
            <a:ext cx="7853864" cy="1442254"/>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Ward Stock in Client/Patient Care Areas </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Limiting HAM ward stock to those essential in providing timely care</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Shelf/bin or product labelling (also applicable to Pharmacy storage)</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Intrathecal and epidural medications are stored separately from intravenous preparations</a:t>
            </a:r>
          </a:p>
        </p:txBody>
      </p:sp>
      <p:pic>
        <p:nvPicPr>
          <p:cNvPr id="15" name="Picture 14">
            <a:extLst>
              <a:ext uri="{FF2B5EF4-FFF2-40B4-BE49-F238E27FC236}">
                <a16:creationId xmlns:a16="http://schemas.microsoft.com/office/drawing/2014/main" id="{19D8337D-4B61-4C3E-B8A2-6BBC5B715F47}"/>
              </a:ext>
            </a:extLst>
          </p:cNvPr>
          <p:cNvPicPr>
            <a:picLocks noChangeAspect="1"/>
          </p:cNvPicPr>
          <p:nvPr/>
        </p:nvPicPr>
        <p:blipFill>
          <a:blip r:embed="rId6"/>
          <a:stretch>
            <a:fillRect/>
          </a:stretch>
        </p:blipFill>
        <p:spPr>
          <a:xfrm>
            <a:off x="4597902" y="3863890"/>
            <a:ext cx="530398" cy="335309"/>
          </a:xfrm>
          <a:prstGeom prst="rect">
            <a:avLst/>
          </a:prstGeom>
        </p:spPr>
      </p:pic>
    </p:spTree>
    <p:extLst>
      <p:ext uri="{BB962C8B-B14F-4D97-AF65-F5344CB8AC3E}">
        <p14:creationId xmlns:p14="http://schemas.microsoft.com/office/powerpoint/2010/main" val="60226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dirty="0"/>
              <a:t>Storage and Flagging of High-Alert Medications </a:t>
            </a:r>
          </a:p>
        </p:txBody>
      </p:sp>
      <p:sp>
        <p:nvSpPr>
          <p:cNvPr id="5" name="TextBox 4">
            <a:extLst>
              <a:ext uri="{FF2B5EF4-FFF2-40B4-BE49-F238E27FC236}">
                <a16:creationId xmlns:a16="http://schemas.microsoft.com/office/drawing/2014/main" id="{490F637C-2C76-4720-8322-9DA56DEF8A58}"/>
              </a:ext>
            </a:extLst>
          </p:cNvPr>
          <p:cNvSpPr txBox="1"/>
          <p:nvPr/>
        </p:nvSpPr>
        <p:spPr>
          <a:xfrm>
            <a:off x="609599" y="1219200"/>
            <a:ext cx="11288233" cy="646331"/>
          </a:xfrm>
          <a:prstGeom prst="rect">
            <a:avLst/>
          </a:prstGeom>
          <a:noFill/>
        </p:spPr>
        <p:txBody>
          <a:bodyPr wrap="square" rtlCol="0">
            <a:spAutoFit/>
          </a:bodyPr>
          <a:lstStyle/>
          <a:p>
            <a:r>
              <a:rPr lang="en-US" dirty="0"/>
              <a:t>System Flags Include (continued):</a:t>
            </a:r>
          </a:p>
          <a:p>
            <a:endParaRPr lang="en-US" dirty="0"/>
          </a:p>
        </p:txBody>
      </p:sp>
      <p:sp>
        <p:nvSpPr>
          <p:cNvPr id="8" name="Rectangle 7">
            <a:extLst>
              <a:ext uri="{FF2B5EF4-FFF2-40B4-BE49-F238E27FC236}">
                <a16:creationId xmlns:a16="http://schemas.microsoft.com/office/drawing/2014/main" id="{C52101B1-9191-4822-93D6-2863903A552B}"/>
              </a:ext>
            </a:extLst>
          </p:cNvPr>
          <p:cNvSpPr/>
          <p:nvPr/>
        </p:nvSpPr>
        <p:spPr>
          <a:xfrm>
            <a:off x="4334932" y="3338037"/>
            <a:ext cx="4515557" cy="176400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Client/Patient-Specific Dispensed</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Medications dispensed directly from the Pharmacy have an auxiliary label on the product or client/patient-specific label. Medications dispensed for patient self-administration at home do not require an auxiliary label</a:t>
            </a:r>
          </a:p>
        </p:txBody>
      </p:sp>
      <p:sp>
        <p:nvSpPr>
          <p:cNvPr id="9" name="Rectangle 8">
            <a:extLst>
              <a:ext uri="{FF2B5EF4-FFF2-40B4-BE49-F238E27FC236}">
                <a16:creationId xmlns:a16="http://schemas.microsoft.com/office/drawing/2014/main" id="{E3D5FED7-B221-4EE7-902C-05ACAEA7BB26}"/>
              </a:ext>
            </a:extLst>
          </p:cNvPr>
          <p:cNvSpPr/>
          <p:nvPr/>
        </p:nvSpPr>
        <p:spPr>
          <a:xfrm>
            <a:off x="4334932" y="2295472"/>
            <a:ext cx="6313841" cy="710131"/>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IV Infusion Pumps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Drug Error Reduction Software flag where available</a:t>
            </a:r>
          </a:p>
        </p:txBody>
      </p:sp>
      <p:sp>
        <p:nvSpPr>
          <p:cNvPr id="13" name="Rectangle 12">
            <a:extLst>
              <a:ext uri="{FF2B5EF4-FFF2-40B4-BE49-F238E27FC236}">
                <a16:creationId xmlns:a16="http://schemas.microsoft.com/office/drawing/2014/main" id="{6FC10C58-2862-4064-9E0A-E57C0AA0C587}"/>
              </a:ext>
            </a:extLst>
          </p:cNvPr>
          <p:cNvSpPr/>
          <p:nvPr/>
        </p:nvSpPr>
        <p:spPr>
          <a:xfrm>
            <a:off x="609598" y="5434480"/>
            <a:ext cx="10284983" cy="71013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Automated Dispensing Units </a:t>
            </a:r>
            <a:r>
              <a:rPr lang="en-US" sz="1600" dirty="0">
                <a:latin typeface="Calibri" panose="020F0502020204030204" pitchFamily="34" charset="0"/>
                <a:ea typeface="Calibri" panose="020F0502020204030204" pitchFamily="34" charset="0"/>
                <a:cs typeface="Times New Roman" panose="02020603050405020304" pitchFamily="18" charset="0"/>
              </a:rPr>
              <a:t>(e.g. Pyxis) – Clinical alert</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Electronic Medication Record </a:t>
            </a:r>
            <a:r>
              <a:rPr lang="en-US" sz="1600" dirty="0">
                <a:latin typeface="Calibri" panose="020F0502020204030204" pitchFamily="34" charset="0"/>
                <a:ea typeface="Calibri" panose="020F0502020204030204" pitchFamily="34" charset="0"/>
                <a:cs typeface="Times New Roman" panose="02020603050405020304" pitchFamily="18" charset="0"/>
              </a:rPr>
              <a:t>- High-Alert Medication flag as supported by software (not flagged as of Nov 2023)</a:t>
            </a:r>
          </a:p>
        </p:txBody>
      </p:sp>
      <p:pic>
        <p:nvPicPr>
          <p:cNvPr id="3" name="Picture 2">
            <a:extLst>
              <a:ext uri="{FF2B5EF4-FFF2-40B4-BE49-F238E27FC236}">
                <a16:creationId xmlns:a16="http://schemas.microsoft.com/office/drawing/2014/main" id="{17673347-B5C9-4D65-92C2-69DAF4C4EAD7}"/>
              </a:ext>
            </a:extLst>
          </p:cNvPr>
          <p:cNvPicPr>
            <a:picLocks noChangeAspect="1"/>
          </p:cNvPicPr>
          <p:nvPr/>
        </p:nvPicPr>
        <p:blipFill>
          <a:blip r:embed="rId3"/>
          <a:stretch>
            <a:fillRect/>
          </a:stretch>
        </p:blipFill>
        <p:spPr>
          <a:xfrm>
            <a:off x="609598" y="1659481"/>
            <a:ext cx="3396761" cy="1535829"/>
          </a:xfrm>
          <a:prstGeom prst="rect">
            <a:avLst/>
          </a:prstGeom>
        </p:spPr>
      </p:pic>
      <p:pic>
        <p:nvPicPr>
          <p:cNvPr id="10" name="Picture 9">
            <a:extLst>
              <a:ext uri="{FF2B5EF4-FFF2-40B4-BE49-F238E27FC236}">
                <a16:creationId xmlns:a16="http://schemas.microsoft.com/office/drawing/2014/main" id="{B0595564-E6F7-4361-907C-D9566453E303}"/>
              </a:ext>
            </a:extLst>
          </p:cNvPr>
          <p:cNvPicPr>
            <a:picLocks noChangeAspect="1"/>
          </p:cNvPicPr>
          <p:nvPr/>
        </p:nvPicPr>
        <p:blipFill>
          <a:blip r:embed="rId4"/>
          <a:stretch>
            <a:fillRect/>
          </a:stretch>
        </p:blipFill>
        <p:spPr>
          <a:xfrm>
            <a:off x="9224625" y="3587965"/>
            <a:ext cx="2544256" cy="1453861"/>
          </a:xfrm>
          <a:prstGeom prst="rect">
            <a:avLst/>
          </a:prstGeom>
        </p:spPr>
      </p:pic>
      <p:pic>
        <p:nvPicPr>
          <p:cNvPr id="2" name="Picture 1">
            <a:extLst>
              <a:ext uri="{FF2B5EF4-FFF2-40B4-BE49-F238E27FC236}">
                <a16:creationId xmlns:a16="http://schemas.microsoft.com/office/drawing/2014/main" id="{6A7412D5-381E-4D33-83B4-237EB1B8D718}"/>
              </a:ext>
            </a:extLst>
          </p:cNvPr>
          <p:cNvPicPr>
            <a:picLocks noChangeAspect="1"/>
          </p:cNvPicPr>
          <p:nvPr/>
        </p:nvPicPr>
        <p:blipFill>
          <a:blip r:embed="rId5"/>
          <a:stretch>
            <a:fillRect/>
          </a:stretch>
        </p:blipFill>
        <p:spPr>
          <a:xfrm>
            <a:off x="645147" y="3349869"/>
            <a:ext cx="1447619" cy="476190"/>
          </a:xfrm>
          <a:prstGeom prst="rect">
            <a:avLst/>
          </a:prstGeom>
        </p:spPr>
      </p:pic>
      <p:pic>
        <p:nvPicPr>
          <p:cNvPr id="6" name="Picture 5">
            <a:extLst>
              <a:ext uri="{FF2B5EF4-FFF2-40B4-BE49-F238E27FC236}">
                <a16:creationId xmlns:a16="http://schemas.microsoft.com/office/drawing/2014/main" id="{C6C658CF-BB3D-49AE-BC2D-ECD9F4F5B3A7}"/>
              </a:ext>
            </a:extLst>
          </p:cNvPr>
          <p:cNvPicPr>
            <a:picLocks noChangeAspect="1"/>
          </p:cNvPicPr>
          <p:nvPr/>
        </p:nvPicPr>
        <p:blipFill>
          <a:blip r:embed="rId6"/>
          <a:stretch>
            <a:fillRect/>
          </a:stretch>
        </p:blipFill>
        <p:spPr>
          <a:xfrm>
            <a:off x="1996653" y="3338037"/>
            <a:ext cx="2228365" cy="1872920"/>
          </a:xfrm>
          <a:prstGeom prst="rect">
            <a:avLst/>
          </a:prstGeom>
        </p:spPr>
      </p:pic>
      <p:sp>
        <p:nvSpPr>
          <p:cNvPr id="15" name="Rectangle 14">
            <a:extLst>
              <a:ext uri="{FF2B5EF4-FFF2-40B4-BE49-F238E27FC236}">
                <a16:creationId xmlns:a16="http://schemas.microsoft.com/office/drawing/2014/main" id="{66993681-6D6E-4383-A3A1-AC1AD6BB9D8F}"/>
              </a:ext>
            </a:extLst>
          </p:cNvPr>
          <p:cNvSpPr/>
          <p:nvPr/>
        </p:nvSpPr>
        <p:spPr>
          <a:xfrm>
            <a:off x="700104" y="3974096"/>
            <a:ext cx="1241592" cy="923330"/>
          </a:xfrm>
          <a:prstGeom prst="rect">
            <a:avLst/>
          </a:prstGeom>
        </p:spPr>
        <p:txBody>
          <a:bodyPr wrap="square">
            <a:spAutoFit/>
          </a:bodyPr>
          <a:lstStyle/>
          <a:p>
            <a:pPr algn="ctr"/>
            <a:r>
              <a:rPr lang="en-US" dirty="0"/>
              <a:t>Auxiliary Label Examples</a:t>
            </a:r>
          </a:p>
        </p:txBody>
      </p:sp>
    </p:spTree>
    <p:extLst>
      <p:ext uri="{BB962C8B-B14F-4D97-AF65-F5344CB8AC3E}">
        <p14:creationId xmlns:p14="http://schemas.microsoft.com/office/powerpoint/2010/main" val="249351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1B80-D73B-4258-B7F1-B98CC7952BF6}"/>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52B2AE93-5387-4056-90FA-CB7EC69FD7EA}"/>
              </a:ext>
            </a:extLst>
          </p:cNvPr>
          <p:cNvSpPr>
            <a:spLocks noGrp="1"/>
          </p:cNvSpPr>
          <p:nvPr>
            <p:ph idx="1"/>
          </p:nvPr>
        </p:nvSpPr>
        <p:spPr>
          <a:xfrm>
            <a:off x="609600" y="1089837"/>
            <a:ext cx="10972800" cy="5023884"/>
          </a:xfrm>
        </p:spPr>
        <p:txBody>
          <a:bodyPr>
            <a:normAutofit/>
          </a:bodyPr>
          <a:lstStyle/>
          <a:p>
            <a:r>
              <a:rPr lang="en-US" sz="1800" dirty="0">
                <a:latin typeface="+mn-lt"/>
              </a:rPr>
              <a:t>Where can you find an online link to the </a:t>
            </a:r>
            <a:r>
              <a:rPr lang="en-US" sz="1800" i="1" dirty="0">
                <a:latin typeface="+mn-lt"/>
              </a:rPr>
              <a:t>Safety Controls for High-Alert Medication Provincial Clinical Standard </a:t>
            </a:r>
            <a:r>
              <a:rPr lang="en-US" sz="1800" dirty="0">
                <a:latin typeface="+mn-lt"/>
              </a:rPr>
              <a:t>and the </a:t>
            </a:r>
            <a:r>
              <a:rPr lang="en-US" sz="1800" i="1" dirty="0">
                <a:latin typeface="+mn-lt"/>
              </a:rPr>
              <a:t>Provincial High-Alert Medications List</a:t>
            </a:r>
            <a:r>
              <a:rPr lang="en-US" sz="1800" dirty="0">
                <a:latin typeface="+mn-lt"/>
              </a:rPr>
              <a:t>?</a:t>
            </a:r>
          </a:p>
          <a:p>
            <a:endParaRPr lang="en-US" sz="1800" dirty="0">
              <a:latin typeface="+mn-lt"/>
            </a:endParaRPr>
          </a:p>
          <a:p>
            <a:r>
              <a:rPr lang="en-US" sz="1800" dirty="0">
                <a:latin typeface="+mn-lt"/>
              </a:rPr>
              <a:t>What procedure should be used when a High-Alert Medication requires administration and the Health Care Practitioner works alone?</a:t>
            </a:r>
          </a:p>
          <a:p>
            <a:endParaRPr lang="en-US" sz="1800" dirty="0">
              <a:latin typeface="+mn-lt"/>
            </a:endParaRPr>
          </a:p>
          <a:p>
            <a:r>
              <a:rPr lang="en-US" sz="1800" dirty="0">
                <a:latin typeface="+mn-lt"/>
              </a:rPr>
              <a:t>Which medication classification requires an independent double-check with visual verification before preparation and administration by Anesthesiology? </a:t>
            </a:r>
          </a:p>
          <a:p>
            <a:endParaRPr lang="en-US" sz="1800" dirty="0">
              <a:latin typeface="+mn-lt"/>
            </a:endParaRPr>
          </a:p>
          <a:p>
            <a:r>
              <a:rPr lang="en-US" sz="1800" dirty="0">
                <a:latin typeface="+mn-lt"/>
              </a:rPr>
              <a:t>Where should the independent double-check by visual verification be performed BEFORE administering a High-Alert Medication </a:t>
            </a:r>
            <a:r>
              <a:rPr lang="en-US" sz="1800" i="1" dirty="0">
                <a:latin typeface="+mn-lt"/>
              </a:rPr>
              <a:t>infusion</a:t>
            </a:r>
            <a:r>
              <a:rPr lang="en-US" sz="1800" dirty="0">
                <a:latin typeface="+mn-lt"/>
              </a:rPr>
              <a:t>? Assume the calculation and preparation checks have already been performed.</a:t>
            </a:r>
          </a:p>
          <a:p>
            <a:endParaRPr lang="en-US" sz="1800" dirty="0">
              <a:latin typeface="+mn-lt"/>
            </a:endParaRPr>
          </a:p>
          <a:p>
            <a:r>
              <a:rPr lang="en-US" sz="1800" dirty="0">
                <a:latin typeface="+mn-lt"/>
              </a:rPr>
              <a:t>What is the HAM Clinical Standard and List guidance for emergency situations with certain High-Alert Medications? </a:t>
            </a:r>
          </a:p>
          <a:p>
            <a:pPr marL="0" indent="0">
              <a:buNone/>
            </a:pPr>
            <a:endParaRPr lang="en-US" sz="1800" dirty="0">
              <a:latin typeface="+mn-lt"/>
            </a:endParaRPr>
          </a:p>
          <a:p>
            <a:pPr marL="0" indent="0">
              <a:buNone/>
            </a:pPr>
            <a:r>
              <a:rPr lang="en-US" sz="1200" dirty="0">
                <a:latin typeface="+mn-lt"/>
              </a:rPr>
              <a:t>*Answers found in PowerPoint notes</a:t>
            </a:r>
          </a:p>
        </p:txBody>
      </p:sp>
    </p:spTree>
    <p:extLst>
      <p:ext uri="{BB962C8B-B14F-4D97-AF65-F5344CB8AC3E}">
        <p14:creationId xmlns:p14="http://schemas.microsoft.com/office/powerpoint/2010/main" val="274900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48D6-E48A-4B17-9554-FA89B8AECBB2}"/>
              </a:ext>
            </a:extLst>
          </p:cNvPr>
          <p:cNvSpPr>
            <a:spLocks noGrp="1"/>
          </p:cNvSpPr>
          <p:nvPr>
            <p:ph type="title"/>
          </p:nvPr>
        </p:nvSpPr>
        <p:spPr>
          <a:xfrm>
            <a:off x="260794" y="308998"/>
            <a:ext cx="7487709" cy="757727"/>
          </a:xfrm>
        </p:spPr>
        <p:txBody>
          <a:bodyPr/>
          <a:lstStyle/>
          <a:p>
            <a:r>
              <a:rPr lang="en-US" sz="3200" b="1" dirty="0">
                <a:latin typeface="+mn-lt"/>
              </a:rPr>
              <a:t>Presentation Objectives</a:t>
            </a:r>
          </a:p>
        </p:txBody>
      </p:sp>
      <p:sp>
        <p:nvSpPr>
          <p:cNvPr id="6" name="TextBox 5">
            <a:extLst>
              <a:ext uri="{FF2B5EF4-FFF2-40B4-BE49-F238E27FC236}">
                <a16:creationId xmlns:a16="http://schemas.microsoft.com/office/drawing/2014/main" id="{B3E8C4FD-4EFC-433B-9DE9-B8EDB45928C8}"/>
              </a:ext>
            </a:extLst>
          </p:cNvPr>
          <p:cNvSpPr txBox="1"/>
          <p:nvPr/>
        </p:nvSpPr>
        <p:spPr>
          <a:xfrm>
            <a:off x="260794" y="899984"/>
            <a:ext cx="8864156" cy="923330"/>
          </a:xfrm>
          <a:prstGeom prst="rect">
            <a:avLst/>
          </a:prstGeom>
          <a:noFill/>
        </p:spPr>
        <p:txBody>
          <a:bodyPr wrap="square" rtlCol="0">
            <a:spAutoFit/>
          </a:bodyPr>
          <a:lstStyle/>
          <a:p>
            <a:pPr marL="285750" indent="-285750">
              <a:buFont typeface="Arial" panose="020B0604020202020204" pitchFamily="34" charset="0"/>
              <a:buChar char="•"/>
            </a:pPr>
            <a:r>
              <a:rPr lang="en-US" dirty="0"/>
              <a:t>Summarize essential education and training messages</a:t>
            </a:r>
          </a:p>
          <a:p>
            <a:pPr marL="285750" indent="-285750">
              <a:buFont typeface="Arial" panose="020B0604020202020204" pitchFamily="34" charset="0"/>
              <a:buChar char="•"/>
            </a:pPr>
            <a:r>
              <a:rPr lang="en-US" dirty="0"/>
              <a:t>Reduce the content development burden for clinical educators </a:t>
            </a:r>
          </a:p>
          <a:p>
            <a:pPr marL="285750" indent="-285750">
              <a:buFont typeface="Arial" panose="020B0604020202020204" pitchFamily="34" charset="0"/>
              <a:buChar char="•"/>
            </a:pPr>
            <a:r>
              <a:rPr lang="en-US" dirty="0"/>
              <a:t>Dissemination of standardized content </a:t>
            </a:r>
          </a:p>
        </p:txBody>
      </p:sp>
      <p:sp>
        <p:nvSpPr>
          <p:cNvPr id="7" name="Title 1">
            <a:extLst>
              <a:ext uri="{FF2B5EF4-FFF2-40B4-BE49-F238E27FC236}">
                <a16:creationId xmlns:a16="http://schemas.microsoft.com/office/drawing/2014/main" id="{2CCEE8F4-BA11-4722-A0A1-5D8A7A0E463C}"/>
              </a:ext>
            </a:extLst>
          </p:cNvPr>
          <p:cNvSpPr txBox="1">
            <a:spLocks/>
          </p:cNvSpPr>
          <p:nvPr/>
        </p:nvSpPr>
        <p:spPr>
          <a:xfrm>
            <a:off x="260794" y="2035436"/>
            <a:ext cx="7487709" cy="757727"/>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3200" b="1" dirty="0">
                <a:latin typeface="+mn-lt"/>
              </a:rPr>
              <a:t>Presentation Utilization</a:t>
            </a:r>
          </a:p>
        </p:txBody>
      </p:sp>
      <p:sp>
        <p:nvSpPr>
          <p:cNvPr id="5" name="TextBox 4">
            <a:extLst>
              <a:ext uri="{FF2B5EF4-FFF2-40B4-BE49-F238E27FC236}">
                <a16:creationId xmlns:a16="http://schemas.microsoft.com/office/drawing/2014/main" id="{9A0D6BA9-6C53-492D-8CBF-9C55FD3F46E2}"/>
              </a:ext>
            </a:extLst>
          </p:cNvPr>
          <p:cNvSpPr txBox="1"/>
          <p:nvPr/>
        </p:nvSpPr>
        <p:spPr>
          <a:xfrm>
            <a:off x="260794" y="2551868"/>
            <a:ext cx="1069295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Revise the presentation as needed to reflect local learning needs and messaging</a:t>
            </a:r>
          </a:p>
          <a:p>
            <a:pPr marL="285750" indent="-285750">
              <a:buFont typeface="Arial" panose="020B0604020202020204" pitchFamily="34" charset="0"/>
              <a:buChar char="•"/>
            </a:pPr>
            <a:r>
              <a:rPr lang="en-US" dirty="0"/>
              <a:t>Circulate via email, present in staff huddles/meetings or print off and post for awareness</a:t>
            </a:r>
          </a:p>
          <a:p>
            <a:pPr marL="285750" indent="-285750">
              <a:buFont typeface="Arial" panose="020B0604020202020204" pitchFamily="34" charset="0"/>
              <a:buChar char="•"/>
            </a:pPr>
            <a:r>
              <a:rPr lang="en-US" dirty="0"/>
              <a:t>Attach the link to the provincial clinical standard (</a:t>
            </a:r>
            <a:r>
              <a:rPr lang="en-US" dirty="0">
                <a:hlinkClick r:id="rId3"/>
              </a:rPr>
              <a:t>Shared Health – Health Providers page</a:t>
            </a:r>
            <a:r>
              <a:rPr lang="en-US" dirty="0"/>
              <a:t>/</a:t>
            </a:r>
            <a:r>
              <a:rPr lang="en-US" dirty="0">
                <a:hlinkClick r:id="rId4"/>
              </a:rPr>
              <a:t>WRHA EIPT page</a:t>
            </a:r>
            <a:r>
              <a:rPr lang="en-US" dirty="0"/>
              <a:t>) or attach a physical copy of the standard noting where to access the electronic version(s)</a:t>
            </a:r>
          </a:p>
          <a:p>
            <a:pPr marL="285750" indent="-285750">
              <a:buFont typeface="Arial" panose="020B0604020202020204" pitchFamily="34" charset="0"/>
              <a:buChar char="•"/>
            </a:pPr>
            <a:r>
              <a:rPr lang="en-US" b="1" dirty="0"/>
              <a:t>The PowerPoint presentation is not a substitute for reviewing the Provincial Clinical Standard and its companion High-Alert Medication List. It is not inclusive of all clinical standard information</a:t>
            </a:r>
          </a:p>
        </p:txBody>
      </p:sp>
      <p:sp>
        <p:nvSpPr>
          <p:cNvPr id="8" name="Title 1">
            <a:extLst>
              <a:ext uri="{FF2B5EF4-FFF2-40B4-BE49-F238E27FC236}">
                <a16:creationId xmlns:a16="http://schemas.microsoft.com/office/drawing/2014/main" id="{52E27EF3-83E0-4A9D-A440-4324D0AA6333}"/>
              </a:ext>
            </a:extLst>
          </p:cNvPr>
          <p:cNvSpPr txBox="1">
            <a:spLocks/>
          </p:cNvSpPr>
          <p:nvPr/>
        </p:nvSpPr>
        <p:spPr>
          <a:xfrm>
            <a:off x="265641" y="4432832"/>
            <a:ext cx="7487709" cy="757727"/>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3200" b="1" dirty="0">
                <a:latin typeface="+mn-lt"/>
              </a:rPr>
              <a:t>Audience</a:t>
            </a:r>
          </a:p>
        </p:txBody>
      </p:sp>
      <p:sp>
        <p:nvSpPr>
          <p:cNvPr id="9" name="TextBox 8">
            <a:extLst>
              <a:ext uri="{FF2B5EF4-FFF2-40B4-BE49-F238E27FC236}">
                <a16:creationId xmlns:a16="http://schemas.microsoft.com/office/drawing/2014/main" id="{1F2799EE-3E47-44F7-854F-FB3E34EC6060}"/>
              </a:ext>
            </a:extLst>
          </p:cNvPr>
          <p:cNvSpPr txBox="1"/>
          <p:nvPr/>
        </p:nvSpPr>
        <p:spPr>
          <a:xfrm>
            <a:off x="255947" y="4932720"/>
            <a:ext cx="116704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Provincial healthcare professionals, physicians, nurses, allied health, support staff and learners that by legislation or Service Delivery Organization (SDO) policy are involved in prescribing, distributing, labelling, packaging, storing, preparing, administering, and monitoring High-Alert Medications in acute, long-term care and community sectors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43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48D6-E48A-4B17-9554-FA89B8AECBB2}"/>
              </a:ext>
            </a:extLst>
          </p:cNvPr>
          <p:cNvSpPr>
            <a:spLocks noGrp="1"/>
          </p:cNvSpPr>
          <p:nvPr>
            <p:ph type="title"/>
          </p:nvPr>
        </p:nvSpPr>
        <p:spPr>
          <a:xfrm>
            <a:off x="260794" y="308998"/>
            <a:ext cx="7487709" cy="757727"/>
          </a:xfrm>
        </p:spPr>
        <p:txBody>
          <a:bodyPr/>
          <a:lstStyle/>
          <a:p>
            <a:r>
              <a:rPr lang="en-US" sz="3200" b="1" dirty="0">
                <a:latin typeface="+mn-lt"/>
              </a:rPr>
              <a:t>Background</a:t>
            </a:r>
          </a:p>
        </p:txBody>
      </p:sp>
      <p:sp>
        <p:nvSpPr>
          <p:cNvPr id="3" name="Rectangle 2">
            <a:extLst>
              <a:ext uri="{FF2B5EF4-FFF2-40B4-BE49-F238E27FC236}">
                <a16:creationId xmlns:a16="http://schemas.microsoft.com/office/drawing/2014/main" id="{B52024FB-E3AC-45EA-A3C4-528DFB235827}"/>
              </a:ext>
            </a:extLst>
          </p:cNvPr>
          <p:cNvSpPr/>
          <p:nvPr/>
        </p:nvSpPr>
        <p:spPr>
          <a:xfrm>
            <a:off x="194119" y="1186858"/>
            <a:ext cx="11667914" cy="4247317"/>
          </a:xfrm>
          <a:prstGeom prst="rect">
            <a:avLst/>
          </a:prstGeom>
        </p:spPr>
        <p:txBody>
          <a:bodyPr wrap="square">
            <a:spAutoFit/>
          </a:bodyPr>
          <a:lstStyle/>
          <a:p>
            <a:r>
              <a:rPr lang="en-US" dirty="0"/>
              <a:t>Shared Health coordinated with Service Delivery Organization (SDO) High-Alert Medication stakeholders to develop a provincial clinical standard and list for managing High-Alert Medications (HAM) in Manitoba. </a:t>
            </a:r>
          </a:p>
          <a:p>
            <a:endParaRPr lang="en-US" dirty="0"/>
          </a:p>
          <a:p>
            <a:r>
              <a:rPr lang="en-US" dirty="0"/>
              <a:t>The purpose of standardizing High-Alert Medications is to:</a:t>
            </a:r>
          </a:p>
          <a:p>
            <a:pPr marL="742950" lvl="1" indent="-285750">
              <a:buFont typeface="Arial" panose="020B0604020202020204" pitchFamily="34" charset="0"/>
              <a:buChar char="•"/>
            </a:pPr>
            <a:r>
              <a:rPr lang="en-US" dirty="0"/>
              <a:t>promote patient safety,</a:t>
            </a:r>
          </a:p>
          <a:p>
            <a:pPr marL="742950" lvl="1" indent="-285750">
              <a:buFont typeface="Arial" panose="020B0604020202020204" pitchFamily="34" charset="0"/>
              <a:buChar char="•"/>
            </a:pPr>
            <a:r>
              <a:rPr lang="en-US" dirty="0"/>
              <a:t>meet Accreditation Canada standard requirements,</a:t>
            </a:r>
          </a:p>
          <a:p>
            <a:pPr marL="742950" lvl="1" indent="-285750">
              <a:buFont typeface="Arial" panose="020B0604020202020204" pitchFamily="34" charset="0"/>
              <a:buChar char="•"/>
            </a:pPr>
            <a:r>
              <a:rPr lang="en-US" dirty="0"/>
              <a:t>reduce the risk of medication errors at patient/client/resident care transitions,</a:t>
            </a:r>
          </a:p>
          <a:p>
            <a:pPr marL="742950" lvl="1" indent="-285750">
              <a:buFont typeface="Arial" panose="020B0604020202020204" pitchFamily="34" charset="0"/>
              <a:buChar char="•"/>
            </a:pPr>
            <a:r>
              <a:rPr lang="en-US" dirty="0"/>
              <a:t>strengthen alignment by reducing clinical practice variation and</a:t>
            </a:r>
          </a:p>
          <a:p>
            <a:pPr marL="742950" lvl="1" indent="-285750">
              <a:buFont typeface="Arial" panose="020B0604020202020204" pitchFamily="34" charset="0"/>
              <a:buChar char="•"/>
            </a:pPr>
            <a:r>
              <a:rPr lang="en-US" dirty="0"/>
              <a:t>reduce the duplication of policy work within each SDO.</a:t>
            </a:r>
          </a:p>
          <a:p>
            <a:endParaRPr lang="en-US" dirty="0"/>
          </a:p>
          <a:p>
            <a:r>
              <a:rPr lang="en-US" dirty="0"/>
              <a:t>A provincial clinical standard establishes evidence-informed, desirable, achievable clinical practice expectations across Service Delivery Organizations. Provincial clinical standards are incorporated into existing organizational policies so that everyone’s clinical practice is consistent across the province.</a:t>
            </a:r>
          </a:p>
          <a:p>
            <a:endParaRPr lang="en-US" dirty="0"/>
          </a:p>
          <a:p>
            <a:r>
              <a:rPr lang="en-US" dirty="0"/>
              <a:t>Roll-out of the High-Alert Medication clinical standard and list is anticipated between November 2023 and January 2024.</a:t>
            </a:r>
          </a:p>
        </p:txBody>
      </p:sp>
    </p:spTree>
    <p:extLst>
      <p:ext uri="{BB962C8B-B14F-4D97-AF65-F5344CB8AC3E}">
        <p14:creationId xmlns:p14="http://schemas.microsoft.com/office/powerpoint/2010/main" val="129645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sz="3200" dirty="0"/>
              <a:t>High-Alert Medication Clinical Practice Documents</a:t>
            </a:r>
          </a:p>
        </p:txBody>
      </p:sp>
      <p:sp>
        <p:nvSpPr>
          <p:cNvPr id="6" name="TextBox 5">
            <a:extLst>
              <a:ext uri="{FF2B5EF4-FFF2-40B4-BE49-F238E27FC236}">
                <a16:creationId xmlns:a16="http://schemas.microsoft.com/office/drawing/2014/main" id="{6B240454-5D23-41E2-AEE5-50635B1DFB3B}"/>
              </a:ext>
            </a:extLst>
          </p:cNvPr>
          <p:cNvSpPr txBox="1"/>
          <p:nvPr/>
        </p:nvSpPr>
        <p:spPr>
          <a:xfrm>
            <a:off x="7811818" y="1693422"/>
            <a:ext cx="4075381" cy="3077766"/>
          </a:xfrm>
          <a:prstGeom prst="rect">
            <a:avLst/>
          </a:prstGeom>
          <a:noFill/>
        </p:spPr>
        <p:txBody>
          <a:bodyPr wrap="square" rtlCol="0">
            <a:spAutoFit/>
          </a:bodyPr>
          <a:lstStyle/>
          <a:p>
            <a:r>
              <a:rPr lang="en-US" dirty="0"/>
              <a:t>The new provincial clinical standard for High-Alert Medications consists of 2 documents:</a:t>
            </a:r>
          </a:p>
          <a:p>
            <a:endParaRPr lang="en-US" dirty="0"/>
          </a:p>
          <a:p>
            <a:r>
              <a:rPr lang="en-US" dirty="0"/>
              <a:t>1 – Safety Controls for High-Alert </a:t>
            </a:r>
          </a:p>
          <a:p>
            <a:r>
              <a:rPr lang="en-US" dirty="0"/>
              <a:t>       Medication, Provincial Clinical   </a:t>
            </a:r>
          </a:p>
          <a:p>
            <a:r>
              <a:rPr lang="en-US" dirty="0"/>
              <a:t>       Standard</a:t>
            </a:r>
          </a:p>
          <a:p>
            <a:endParaRPr lang="en-US" dirty="0"/>
          </a:p>
          <a:p>
            <a:r>
              <a:rPr lang="en-US" dirty="0"/>
              <a:t>2 – Provincial High-Alert Medications List   </a:t>
            </a:r>
          </a:p>
          <a:p>
            <a:r>
              <a:rPr lang="en-US" sz="1400" i="1" dirty="0"/>
              <a:t>         * notes</a:t>
            </a:r>
          </a:p>
          <a:p>
            <a:r>
              <a:rPr lang="en-US" dirty="0"/>
              <a:t>      </a:t>
            </a:r>
          </a:p>
        </p:txBody>
      </p:sp>
      <p:sp>
        <p:nvSpPr>
          <p:cNvPr id="7" name="TextBox 6">
            <a:extLst>
              <a:ext uri="{FF2B5EF4-FFF2-40B4-BE49-F238E27FC236}">
                <a16:creationId xmlns:a16="http://schemas.microsoft.com/office/drawing/2014/main" id="{39D30FC1-610B-46CD-9235-650CE9C8C9D6}"/>
              </a:ext>
            </a:extLst>
          </p:cNvPr>
          <p:cNvSpPr txBox="1"/>
          <p:nvPr/>
        </p:nvSpPr>
        <p:spPr>
          <a:xfrm>
            <a:off x="775607" y="5776004"/>
            <a:ext cx="2876550" cy="369332"/>
          </a:xfrm>
          <a:prstGeom prst="rect">
            <a:avLst/>
          </a:prstGeom>
          <a:noFill/>
        </p:spPr>
        <p:txBody>
          <a:bodyPr wrap="square" rtlCol="0">
            <a:spAutoFit/>
          </a:bodyPr>
          <a:lstStyle/>
          <a:p>
            <a:pPr algn="ctr"/>
            <a:r>
              <a:rPr lang="en-US" dirty="0"/>
              <a:t>Clinical Standard</a:t>
            </a:r>
          </a:p>
        </p:txBody>
      </p:sp>
      <p:sp>
        <p:nvSpPr>
          <p:cNvPr id="8" name="TextBox 7">
            <a:extLst>
              <a:ext uri="{FF2B5EF4-FFF2-40B4-BE49-F238E27FC236}">
                <a16:creationId xmlns:a16="http://schemas.microsoft.com/office/drawing/2014/main" id="{D6AC78D8-6DF8-41E2-B6EB-4BBFF524E287}"/>
              </a:ext>
            </a:extLst>
          </p:cNvPr>
          <p:cNvSpPr txBox="1"/>
          <p:nvPr/>
        </p:nvSpPr>
        <p:spPr>
          <a:xfrm>
            <a:off x="5033799" y="5776004"/>
            <a:ext cx="2124402" cy="369332"/>
          </a:xfrm>
          <a:prstGeom prst="rect">
            <a:avLst/>
          </a:prstGeom>
          <a:noFill/>
        </p:spPr>
        <p:txBody>
          <a:bodyPr wrap="square" rtlCol="0">
            <a:spAutoFit/>
          </a:bodyPr>
          <a:lstStyle/>
          <a:p>
            <a:pPr algn="ctr"/>
            <a:r>
              <a:rPr lang="en-US" dirty="0"/>
              <a:t>HAM List</a:t>
            </a:r>
          </a:p>
        </p:txBody>
      </p:sp>
      <p:sp>
        <p:nvSpPr>
          <p:cNvPr id="9" name="TextBox 8">
            <a:extLst>
              <a:ext uri="{FF2B5EF4-FFF2-40B4-BE49-F238E27FC236}">
                <a16:creationId xmlns:a16="http://schemas.microsoft.com/office/drawing/2014/main" id="{3AFAAB80-3BF4-4D07-A415-DFB7B0406A3E}"/>
              </a:ext>
            </a:extLst>
          </p:cNvPr>
          <p:cNvSpPr txBox="1"/>
          <p:nvPr/>
        </p:nvSpPr>
        <p:spPr>
          <a:xfrm>
            <a:off x="4031684" y="3429000"/>
            <a:ext cx="300082" cy="369332"/>
          </a:xfrm>
          <a:prstGeom prst="rect">
            <a:avLst/>
          </a:prstGeom>
          <a:noFill/>
        </p:spPr>
        <p:txBody>
          <a:bodyPr wrap="none" rtlCol="0">
            <a:spAutoFit/>
          </a:bodyPr>
          <a:lstStyle/>
          <a:p>
            <a:r>
              <a:rPr lang="en-US" dirty="0"/>
              <a:t>+</a:t>
            </a:r>
          </a:p>
        </p:txBody>
      </p:sp>
      <p:pic>
        <p:nvPicPr>
          <p:cNvPr id="2" name="Picture 1">
            <a:hlinkClick r:id="rId3"/>
            <a:extLst>
              <a:ext uri="{FF2B5EF4-FFF2-40B4-BE49-F238E27FC236}">
                <a16:creationId xmlns:a16="http://schemas.microsoft.com/office/drawing/2014/main" id="{9A37FE98-BA42-4662-BE7D-8E4932357D79}"/>
              </a:ext>
            </a:extLst>
          </p:cNvPr>
          <p:cNvPicPr>
            <a:picLocks noChangeAspect="1"/>
          </p:cNvPicPr>
          <p:nvPr/>
        </p:nvPicPr>
        <p:blipFill>
          <a:blip r:embed="rId4"/>
          <a:stretch>
            <a:fillRect/>
          </a:stretch>
        </p:blipFill>
        <p:spPr>
          <a:xfrm>
            <a:off x="369669" y="1502971"/>
            <a:ext cx="3385156" cy="4173930"/>
          </a:xfrm>
          <a:prstGeom prst="rect">
            <a:avLst/>
          </a:prstGeom>
          <a:ln>
            <a:solidFill>
              <a:schemeClr val="tx1"/>
            </a:solidFill>
          </a:ln>
        </p:spPr>
      </p:pic>
      <p:pic>
        <p:nvPicPr>
          <p:cNvPr id="10" name="Picture 9">
            <a:hlinkClick r:id="rId3"/>
            <a:extLst>
              <a:ext uri="{FF2B5EF4-FFF2-40B4-BE49-F238E27FC236}">
                <a16:creationId xmlns:a16="http://schemas.microsoft.com/office/drawing/2014/main" id="{CDC60BB3-9D44-4AF6-B065-1BD96642765E}"/>
              </a:ext>
            </a:extLst>
          </p:cNvPr>
          <p:cNvPicPr>
            <a:picLocks noChangeAspect="1"/>
          </p:cNvPicPr>
          <p:nvPr/>
        </p:nvPicPr>
        <p:blipFill>
          <a:blip r:embed="rId5"/>
          <a:stretch>
            <a:fillRect/>
          </a:stretch>
        </p:blipFill>
        <p:spPr>
          <a:xfrm>
            <a:off x="4498431" y="1502970"/>
            <a:ext cx="2980056" cy="4173930"/>
          </a:xfrm>
          <a:prstGeom prst="rect">
            <a:avLst/>
          </a:prstGeom>
          <a:ln>
            <a:solidFill>
              <a:schemeClr val="tx1"/>
            </a:solidFill>
          </a:ln>
        </p:spPr>
      </p:pic>
    </p:spTree>
    <p:extLst>
      <p:ext uri="{BB962C8B-B14F-4D97-AF65-F5344CB8AC3E}">
        <p14:creationId xmlns:p14="http://schemas.microsoft.com/office/powerpoint/2010/main" val="177800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sz="3200" dirty="0"/>
              <a:t>Key Definitions</a:t>
            </a:r>
          </a:p>
        </p:txBody>
      </p:sp>
      <p:sp>
        <p:nvSpPr>
          <p:cNvPr id="5" name="TextBox 4">
            <a:extLst>
              <a:ext uri="{FF2B5EF4-FFF2-40B4-BE49-F238E27FC236}">
                <a16:creationId xmlns:a16="http://schemas.microsoft.com/office/drawing/2014/main" id="{490F637C-2C76-4720-8322-9DA56DEF8A58}"/>
              </a:ext>
            </a:extLst>
          </p:cNvPr>
          <p:cNvSpPr txBox="1"/>
          <p:nvPr/>
        </p:nvSpPr>
        <p:spPr>
          <a:xfrm>
            <a:off x="492346" y="1219200"/>
            <a:ext cx="11440573" cy="4801314"/>
          </a:xfrm>
          <a:prstGeom prst="rect">
            <a:avLst/>
          </a:prstGeom>
          <a:noFill/>
        </p:spPr>
        <p:txBody>
          <a:bodyPr wrap="square" rtlCol="0">
            <a:spAutoFit/>
          </a:bodyPr>
          <a:lstStyle/>
          <a:p>
            <a:pPr>
              <a:spcAft>
                <a:spcPts val="600"/>
              </a:spcAft>
            </a:pPr>
            <a:r>
              <a:rPr lang="en-US" b="1" dirty="0">
                <a:solidFill>
                  <a:srgbClr val="002060"/>
                </a:solidFill>
              </a:rPr>
              <a:t>High-Alert Medications (HAM)</a:t>
            </a:r>
          </a:p>
          <a:p>
            <a:r>
              <a:rPr lang="en-US" dirty="0"/>
              <a:t>Medications that pose a higher risk of causing significant or devastating patient, client, resident harm if a medication error occurs. </a:t>
            </a:r>
          </a:p>
          <a:p>
            <a:endParaRPr lang="en-US" dirty="0"/>
          </a:p>
          <a:p>
            <a:endParaRPr lang="en-US" dirty="0"/>
          </a:p>
          <a:p>
            <a:pPr>
              <a:spcAft>
                <a:spcPts val="600"/>
              </a:spcAft>
            </a:pPr>
            <a:r>
              <a:rPr lang="en-US" b="1" dirty="0">
                <a:solidFill>
                  <a:srgbClr val="002060"/>
                </a:solidFill>
              </a:rPr>
              <a:t>Independent Double-Checks </a:t>
            </a:r>
          </a:p>
          <a:p>
            <a:pPr>
              <a:spcAft>
                <a:spcPts val="600"/>
              </a:spcAft>
            </a:pPr>
            <a:r>
              <a:rPr lang="en-US" dirty="0"/>
              <a:t>A second Health Care Practitioner checks all drug calculations, preparation, and administration separately and independently from the first practitioner. Visual verification (looking/inspecting) is used during the process. </a:t>
            </a:r>
          </a:p>
          <a:p>
            <a:endParaRPr lang="en-US" dirty="0"/>
          </a:p>
          <a:p>
            <a:endParaRPr lang="en-US" dirty="0"/>
          </a:p>
          <a:p>
            <a:pPr>
              <a:spcAft>
                <a:spcPts val="600"/>
              </a:spcAft>
            </a:pPr>
            <a:r>
              <a:rPr lang="en-US" b="1" dirty="0">
                <a:solidFill>
                  <a:srgbClr val="002060"/>
                </a:solidFill>
              </a:rPr>
              <a:t>Self-Checking with Time-Out Procedure</a:t>
            </a:r>
          </a:p>
          <a:p>
            <a:r>
              <a:rPr lang="en-US" dirty="0"/>
              <a:t>A procedure used when working alone to double-check medication preparation and administration. </a:t>
            </a:r>
          </a:p>
          <a:p>
            <a:endParaRPr lang="en-US" dirty="0"/>
          </a:p>
          <a:p>
            <a:endParaRPr lang="en-US" dirty="0"/>
          </a:p>
          <a:p>
            <a:pPr algn="ctr"/>
            <a:r>
              <a:rPr lang="en-US" sz="1600" i="1" dirty="0"/>
              <a:t>The definitions above are abbreviated. Refer to the Provincial HAM clinical standard for the full definition.</a:t>
            </a:r>
          </a:p>
          <a:p>
            <a:endParaRPr lang="en-US" dirty="0"/>
          </a:p>
        </p:txBody>
      </p:sp>
    </p:spTree>
    <p:extLst>
      <p:ext uri="{BB962C8B-B14F-4D97-AF65-F5344CB8AC3E}">
        <p14:creationId xmlns:p14="http://schemas.microsoft.com/office/powerpoint/2010/main" val="30136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F42E-9E89-471E-B974-C890CA000926}"/>
              </a:ext>
            </a:extLst>
          </p:cNvPr>
          <p:cNvSpPr>
            <a:spLocks noGrp="1"/>
          </p:cNvSpPr>
          <p:nvPr>
            <p:ph type="title"/>
          </p:nvPr>
        </p:nvSpPr>
        <p:spPr/>
        <p:txBody>
          <a:bodyPr/>
          <a:lstStyle/>
          <a:p>
            <a:r>
              <a:rPr lang="en-US" sz="3200" dirty="0"/>
              <a:t>Finding the Provincial Clinical Standard &amp; List</a:t>
            </a:r>
          </a:p>
        </p:txBody>
      </p:sp>
      <p:sp>
        <p:nvSpPr>
          <p:cNvPr id="5" name="TextBox 4">
            <a:extLst>
              <a:ext uri="{FF2B5EF4-FFF2-40B4-BE49-F238E27FC236}">
                <a16:creationId xmlns:a16="http://schemas.microsoft.com/office/drawing/2014/main" id="{490F637C-2C76-4720-8322-9DA56DEF8A58}"/>
              </a:ext>
            </a:extLst>
          </p:cNvPr>
          <p:cNvSpPr txBox="1"/>
          <p:nvPr/>
        </p:nvSpPr>
        <p:spPr>
          <a:xfrm>
            <a:off x="434340" y="1061909"/>
            <a:ext cx="11475720" cy="3970318"/>
          </a:xfrm>
          <a:prstGeom prst="rect">
            <a:avLst/>
          </a:prstGeom>
          <a:noFill/>
        </p:spPr>
        <p:txBody>
          <a:bodyPr wrap="square" rtlCol="0">
            <a:spAutoFit/>
          </a:bodyPr>
          <a:lstStyle/>
          <a:p>
            <a:r>
              <a:rPr lang="en-US" dirty="0"/>
              <a:t>The provincial clinical standard and list are found online:</a:t>
            </a:r>
          </a:p>
          <a:p>
            <a:pPr marL="285750" indent="-285750">
              <a:buFont typeface="Arial" panose="020B0604020202020204" pitchFamily="34" charset="0"/>
              <a:buChar char="•"/>
            </a:pPr>
            <a:endParaRPr lang="en-US" dirty="0"/>
          </a:p>
          <a:p>
            <a:r>
              <a:rPr lang="en-US" dirty="0">
                <a:hlinkClick r:id="rId3"/>
              </a:rPr>
              <a:t>Shared Health – Health Providers webpage in the Provincial Clinical Project, Standards, and Guidelines section</a:t>
            </a:r>
            <a:endParaRPr lang="en-US" dirty="0"/>
          </a:p>
          <a:p>
            <a:pPr lvl="1"/>
            <a:r>
              <a:rPr lang="en-US" dirty="0"/>
              <a:t>This is the Shared Health webpage for all provincial clinical standards, guidelines, supporting documents and implementation resources.</a:t>
            </a:r>
          </a:p>
          <a:p>
            <a:pPr lvl="1"/>
            <a:endParaRPr lang="en-US" dirty="0"/>
          </a:p>
          <a:p>
            <a:endParaRPr lang="en-US" dirty="0"/>
          </a:p>
          <a:p>
            <a:endParaRPr lang="en-US" dirty="0"/>
          </a:p>
          <a:p>
            <a:pPr algn="ctr"/>
            <a:r>
              <a:rPr lang="en-US" i="1" dirty="0"/>
              <a:t>We recommend always accessing clinical documents electronically to ensure that you read the most up-to-date version.</a:t>
            </a:r>
          </a:p>
          <a:p>
            <a:pPr algn="ctr"/>
            <a:endParaRPr lang="en-US" i="1" dirty="0"/>
          </a:p>
          <a:p>
            <a:pPr algn="ctr"/>
            <a:endParaRPr lang="en-US" dirty="0">
              <a:solidFill>
                <a:srgbClr val="FF0000"/>
              </a:solidFill>
            </a:endParaRPr>
          </a:p>
          <a:p>
            <a:pPr algn="ctr"/>
            <a:r>
              <a:rPr lang="en-US" dirty="0">
                <a:solidFill>
                  <a:srgbClr val="FF0000"/>
                </a:solidFill>
              </a:rPr>
              <a:t>SDOs and Facilities – if applicable, identify the location(s) of links to the Provincial Standard and List</a:t>
            </a:r>
          </a:p>
          <a:p>
            <a:pPr algn="ctr"/>
            <a:r>
              <a:rPr lang="en-US" i="1" dirty="0"/>
              <a:t> </a:t>
            </a:r>
          </a:p>
          <a:p>
            <a:endParaRPr lang="en-US" dirty="0"/>
          </a:p>
        </p:txBody>
      </p:sp>
    </p:spTree>
    <p:extLst>
      <p:ext uri="{BB962C8B-B14F-4D97-AF65-F5344CB8AC3E}">
        <p14:creationId xmlns:p14="http://schemas.microsoft.com/office/powerpoint/2010/main" val="134501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0B24C-EFCF-477D-8D28-4592FBEE2846}"/>
              </a:ext>
            </a:extLst>
          </p:cNvPr>
          <p:cNvPicPr>
            <a:picLocks noChangeAspect="1"/>
          </p:cNvPicPr>
          <p:nvPr/>
        </p:nvPicPr>
        <p:blipFill>
          <a:blip r:embed="rId3"/>
          <a:stretch>
            <a:fillRect/>
          </a:stretch>
        </p:blipFill>
        <p:spPr>
          <a:xfrm>
            <a:off x="218047" y="175747"/>
            <a:ext cx="5973603" cy="5289756"/>
          </a:xfrm>
          <a:prstGeom prst="rect">
            <a:avLst/>
          </a:prstGeom>
        </p:spPr>
      </p:pic>
      <p:sp>
        <p:nvSpPr>
          <p:cNvPr id="5" name="Rectangle: Rounded Corners 4">
            <a:extLst>
              <a:ext uri="{FF2B5EF4-FFF2-40B4-BE49-F238E27FC236}">
                <a16:creationId xmlns:a16="http://schemas.microsoft.com/office/drawing/2014/main" id="{D2CE553C-8BB4-418B-8B28-D4F12777C562}"/>
              </a:ext>
            </a:extLst>
          </p:cNvPr>
          <p:cNvSpPr/>
          <p:nvPr/>
        </p:nvSpPr>
        <p:spPr>
          <a:xfrm>
            <a:off x="218047" y="2585880"/>
            <a:ext cx="3293807" cy="4694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5BC314-1B21-45B9-9804-1F14B2AAB6CC}"/>
              </a:ext>
            </a:extLst>
          </p:cNvPr>
          <p:cNvPicPr>
            <a:picLocks noChangeAspect="1"/>
          </p:cNvPicPr>
          <p:nvPr/>
        </p:nvPicPr>
        <p:blipFill>
          <a:blip r:embed="rId4"/>
          <a:stretch>
            <a:fillRect/>
          </a:stretch>
        </p:blipFill>
        <p:spPr>
          <a:xfrm>
            <a:off x="6373157" y="71585"/>
            <a:ext cx="5600796" cy="6247795"/>
          </a:xfrm>
          <a:prstGeom prst="rect">
            <a:avLst/>
          </a:prstGeom>
        </p:spPr>
      </p:pic>
      <p:cxnSp>
        <p:nvCxnSpPr>
          <p:cNvPr id="8" name="Straight Connector 7">
            <a:extLst>
              <a:ext uri="{FF2B5EF4-FFF2-40B4-BE49-F238E27FC236}">
                <a16:creationId xmlns:a16="http://schemas.microsoft.com/office/drawing/2014/main" id="{B7B15FA7-E8F4-4C47-B8B7-068FF0D75A8B}"/>
              </a:ext>
            </a:extLst>
          </p:cNvPr>
          <p:cNvCxnSpPr/>
          <p:nvPr/>
        </p:nvCxnSpPr>
        <p:spPr>
          <a:xfrm flipV="1">
            <a:off x="3511854" y="560439"/>
            <a:ext cx="2977436" cy="20254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F621D0-75D3-4BBF-B6B3-6DFFA3ACAFC2}"/>
              </a:ext>
            </a:extLst>
          </p:cNvPr>
          <p:cNvCxnSpPr>
            <a:cxnSpLocks/>
          </p:cNvCxnSpPr>
          <p:nvPr/>
        </p:nvCxnSpPr>
        <p:spPr>
          <a:xfrm>
            <a:off x="3511854" y="3055370"/>
            <a:ext cx="3158943" cy="31291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29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FCD28A-E1BF-440C-AD85-82AD2611B119}"/>
              </a:ext>
            </a:extLst>
          </p:cNvPr>
          <p:cNvPicPr>
            <a:picLocks noChangeAspect="1"/>
          </p:cNvPicPr>
          <p:nvPr/>
        </p:nvPicPr>
        <p:blipFill>
          <a:blip r:embed="rId3"/>
          <a:stretch>
            <a:fillRect/>
          </a:stretch>
        </p:blipFill>
        <p:spPr>
          <a:xfrm>
            <a:off x="2263148" y="0"/>
            <a:ext cx="7923071" cy="6302477"/>
          </a:xfrm>
          <a:prstGeom prst="rect">
            <a:avLst/>
          </a:prstGeom>
        </p:spPr>
      </p:pic>
      <p:sp>
        <p:nvSpPr>
          <p:cNvPr id="10" name="Oval 9">
            <a:extLst>
              <a:ext uri="{FF2B5EF4-FFF2-40B4-BE49-F238E27FC236}">
                <a16:creationId xmlns:a16="http://schemas.microsoft.com/office/drawing/2014/main" id="{E1C54138-A4C7-4788-B652-B4A0FC9BDCEF}"/>
              </a:ext>
            </a:extLst>
          </p:cNvPr>
          <p:cNvSpPr/>
          <p:nvPr/>
        </p:nvSpPr>
        <p:spPr>
          <a:xfrm>
            <a:off x="3382296" y="5062449"/>
            <a:ext cx="1111045" cy="117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49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1628-0419-441F-B101-EA9038B23330}"/>
              </a:ext>
            </a:extLst>
          </p:cNvPr>
          <p:cNvSpPr>
            <a:spLocks noGrp="1"/>
          </p:cNvSpPr>
          <p:nvPr>
            <p:ph type="title"/>
          </p:nvPr>
        </p:nvSpPr>
        <p:spPr/>
        <p:txBody>
          <a:bodyPr/>
          <a:lstStyle/>
          <a:p>
            <a:r>
              <a:rPr lang="en-US" dirty="0"/>
              <a:t>Changes from SDO/Facility/Program Practice</a:t>
            </a:r>
          </a:p>
        </p:txBody>
      </p:sp>
      <p:sp>
        <p:nvSpPr>
          <p:cNvPr id="3" name="Content Placeholder 2">
            <a:extLst>
              <a:ext uri="{FF2B5EF4-FFF2-40B4-BE49-F238E27FC236}">
                <a16:creationId xmlns:a16="http://schemas.microsoft.com/office/drawing/2014/main" id="{8630461C-04D8-40D4-9D56-F85940152C9F}"/>
              </a:ext>
            </a:extLst>
          </p:cNvPr>
          <p:cNvSpPr>
            <a:spLocks noGrp="1"/>
          </p:cNvSpPr>
          <p:nvPr>
            <p:ph idx="1"/>
          </p:nvPr>
        </p:nvSpPr>
        <p:spPr/>
        <p:txBody>
          <a:bodyPr/>
          <a:lstStyle/>
          <a:p>
            <a:pPr marL="0" indent="0" algn="ctr">
              <a:buNone/>
            </a:pPr>
            <a:r>
              <a:rPr lang="en-US" dirty="0">
                <a:solidFill>
                  <a:srgbClr val="FF0000"/>
                </a:solidFill>
              </a:rPr>
              <a:t>Use this slide to help identify changes that clinicians can expect due to the introduction of the provincial clinical standard and list.</a:t>
            </a:r>
          </a:p>
        </p:txBody>
      </p:sp>
    </p:spTree>
    <p:extLst>
      <p:ext uri="{BB962C8B-B14F-4D97-AF65-F5344CB8AC3E}">
        <p14:creationId xmlns:p14="http://schemas.microsoft.com/office/powerpoint/2010/main" val="3565402659"/>
      </p:ext>
    </p:extLst>
  </p:cSld>
  <p:clrMapOvr>
    <a:masterClrMapping/>
  </p:clrMapOvr>
</p:sld>
</file>

<file path=ppt/theme/theme1.xml><?xml version="1.0" encoding="utf-8"?>
<a:theme xmlns:a="http://schemas.openxmlformats.org/drawingml/2006/main" name="1_PP-SharedHealth_PowerPointTemplate">
  <a:themeElements>
    <a:clrScheme name="SharedHealthMB">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SharedHealth_PowerPointTemplate">
  <a:themeElements>
    <a:clrScheme name="SharedHealthMB">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June28_MB PCPSP_ILT Meeting_v3.potx" id="{462149DD-57BD-4FCD-B8D5-9DF849610BB0}" vid="{053AF9E4-1014-4DAE-A1E0-1DA20960F8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0B8FB3EB52464CBFC39529572DFCF6" ma:contentTypeVersion="14" ma:contentTypeDescription="Create a new document." ma:contentTypeScope="" ma:versionID="94de51e9655c52f10e25ab7d5262dcb3">
  <xsd:schema xmlns:xsd="http://www.w3.org/2001/XMLSchema" xmlns:xs="http://www.w3.org/2001/XMLSchema" xmlns:p="http://schemas.microsoft.com/office/2006/metadata/properties" xmlns:ns2="66e6c152-bcc5-44ec-8484-35a763255135" xmlns:ns3="d9c85215-963b-4f48-b424-84ad89e3f51b" targetNamespace="http://schemas.microsoft.com/office/2006/metadata/properties" ma:root="true" ma:fieldsID="d367b09662a483c5113472b2cef4c9a1" ns2:_="" ns3:_="">
    <xsd:import namespace="66e6c152-bcc5-44ec-8484-35a763255135"/>
    <xsd:import namespace="d9c85215-963b-4f48-b424-84ad89e3f5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6c152-bcc5-44ec-8484-35a7632551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e4e8d0f-ef0c-49ef-9e91-310cc2cc034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c85215-963b-4f48-b424-84ad89e3f51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684e50-21eb-4c52-a54a-84f4ce83d459}" ma:internalName="TaxCatchAll" ma:showField="CatchAllData" ma:web="d9c85215-963b-4f48-b424-84ad89e3f51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9c85215-963b-4f48-b424-84ad89e3f51b" xsi:nil="true"/>
    <lcf76f155ced4ddcb4097134ff3c332f xmlns="66e6c152-bcc5-44ec-8484-35a7632551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9D0875-BC25-4164-95D8-DFB8D4641F1B}">
  <ds:schemaRefs>
    <ds:schemaRef ds:uri="http://schemas.microsoft.com/sharepoint/v3/contenttype/forms"/>
  </ds:schemaRefs>
</ds:datastoreItem>
</file>

<file path=customXml/itemProps2.xml><?xml version="1.0" encoding="utf-8"?>
<ds:datastoreItem xmlns:ds="http://schemas.openxmlformats.org/officeDocument/2006/customXml" ds:itemID="{2CD0C8BC-FC97-4055-AC93-AF6E84086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e6c152-bcc5-44ec-8484-35a763255135"/>
    <ds:schemaRef ds:uri="d9c85215-963b-4f48-b424-84ad89e3f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6E15A4-68CF-4CB3-9EDE-787DF7F3FE95}">
  <ds:schemaRefs>
    <ds:schemaRef ds:uri="http://www.w3.org/XML/1998/namespace"/>
    <ds:schemaRef ds:uri="http://schemas.microsoft.com/office/2006/documentManagement/types"/>
    <ds:schemaRef ds:uri="d9c85215-963b-4f48-b424-84ad89e3f51b"/>
    <ds:schemaRef ds:uri="http://schemas.microsoft.com/office/infopath/2007/PartnerControls"/>
    <ds:schemaRef ds:uri="http://purl.org/dc/elements/1.1/"/>
    <ds:schemaRef ds:uri="http://schemas.openxmlformats.org/package/2006/metadata/core-properties"/>
    <ds:schemaRef ds:uri="66e6c152-bcc5-44ec-8484-35a763255135"/>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77894</TotalTime>
  <Words>2964</Words>
  <Application>Microsoft Office PowerPoint</Application>
  <PresentationFormat>Widescreen</PresentationFormat>
  <Paragraphs>266</Paragraphs>
  <Slides>19</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Courier New</vt:lpstr>
      <vt:lpstr>Times New Roman</vt:lpstr>
      <vt:lpstr>1_PP-SharedHealth_PowerPointTemplate</vt:lpstr>
      <vt:lpstr>Custom Design</vt:lpstr>
      <vt:lpstr>2_PP-SharedHealth_PowerPointTemplate</vt:lpstr>
      <vt:lpstr>PowerPoint Presentation</vt:lpstr>
      <vt:lpstr>Presentation Objectives</vt:lpstr>
      <vt:lpstr>Background</vt:lpstr>
      <vt:lpstr>High-Alert Medication Clinical Practice Documents</vt:lpstr>
      <vt:lpstr>Key Definitions</vt:lpstr>
      <vt:lpstr>Finding the Provincial Clinical Standard &amp; List</vt:lpstr>
      <vt:lpstr>PowerPoint Presentation</vt:lpstr>
      <vt:lpstr>PowerPoint Presentation</vt:lpstr>
      <vt:lpstr>Changes from SDO/Facility/Program Practice</vt:lpstr>
      <vt:lpstr>Independent Double-Checks</vt:lpstr>
      <vt:lpstr>Independent Double Checks</vt:lpstr>
      <vt:lpstr>Medication Preparation – Independent Double-Checks</vt:lpstr>
      <vt:lpstr>Medication Administration – Independent Double-Checks</vt:lpstr>
      <vt:lpstr>Medication Administration - Independent Double-Checks</vt:lpstr>
      <vt:lpstr>Medication Administration - Documentation</vt:lpstr>
      <vt:lpstr>Self-Checking with Time-Out Procedure</vt:lpstr>
      <vt:lpstr>Storage and Flagging of High-Alert Medications </vt:lpstr>
      <vt:lpstr>Storage and Flagging of High-Alert Medications </vt:lpstr>
      <vt:lpstr>Knowledge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Guidelines</dc:title>
  <dc:creator>Christine Peters</dc:creator>
  <cp:lastModifiedBy>Kerri Bolack</cp:lastModifiedBy>
  <cp:revision>340</cp:revision>
  <dcterms:created xsi:type="dcterms:W3CDTF">2023-02-21T16:04:03Z</dcterms:created>
  <dcterms:modified xsi:type="dcterms:W3CDTF">2024-02-05T19:29:16Z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0x010100CD0B8FB3EB52464CBFC39529572DFCF6</vt:lpwstr>
  </property>
  <property fmtid="{D5CDD505-2E9C-101B-9397-08002B2CF9AE}" pid="3" name="MediaServiceImageTags">
    <vt:lpwstr/>
  </property>
</Properties>
</file>